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3" r:id="rId1"/>
    <p:sldMasterId id="2147483709" r:id="rId2"/>
    <p:sldMasterId id="2147483728" r:id="rId3"/>
    <p:sldMasterId id="2147483736" r:id="rId4"/>
    <p:sldMasterId id="2147483745" r:id="rId5"/>
  </p:sldMasterIdLst>
  <p:notesMasterIdLst>
    <p:notesMasterId r:id="rId68"/>
  </p:notesMasterIdLst>
  <p:sldIdLst>
    <p:sldId id="776" r:id="rId6"/>
    <p:sldId id="777" r:id="rId7"/>
    <p:sldId id="843" r:id="rId8"/>
    <p:sldId id="845" r:id="rId9"/>
    <p:sldId id="846" r:id="rId10"/>
    <p:sldId id="844" r:id="rId11"/>
    <p:sldId id="862" r:id="rId12"/>
    <p:sldId id="780" r:id="rId13"/>
    <p:sldId id="781" r:id="rId14"/>
    <p:sldId id="782" r:id="rId15"/>
    <p:sldId id="834" r:id="rId16"/>
    <p:sldId id="835" r:id="rId17"/>
    <p:sldId id="836" r:id="rId18"/>
    <p:sldId id="783" r:id="rId19"/>
    <p:sldId id="784" r:id="rId20"/>
    <p:sldId id="785" r:id="rId21"/>
    <p:sldId id="786" r:id="rId22"/>
    <p:sldId id="787" r:id="rId23"/>
    <p:sldId id="788" r:id="rId24"/>
    <p:sldId id="789" r:id="rId25"/>
    <p:sldId id="790" r:id="rId26"/>
    <p:sldId id="791" r:id="rId27"/>
    <p:sldId id="792" r:id="rId28"/>
    <p:sldId id="793" r:id="rId29"/>
    <p:sldId id="794" r:id="rId30"/>
    <p:sldId id="861" r:id="rId31"/>
    <p:sldId id="795" r:id="rId32"/>
    <p:sldId id="796" r:id="rId33"/>
    <p:sldId id="797" r:id="rId34"/>
    <p:sldId id="798" r:id="rId35"/>
    <p:sldId id="858" r:id="rId36"/>
    <p:sldId id="860" r:id="rId37"/>
    <p:sldId id="800" r:id="rId38"/>
    <p:sldId id="801" r:id="rId39"/>
    <p:sldId id="802" r:id="rId40"/>
    <p:sldId id="849" r:id="rId41"/>
    <p:sldId id="850" r:id="rId42"/>
    <p:sldId id="803" r:id="rId43"/>
    <p:sldId id="851" r:id="rId44"/>
    <p:sldId id="806" r:id="rId45"/>
    <p:sldId id="804" r:id="rId46"/>
    <p:sldId id="852" r:id="rId47"/>
    <p:sldId id="853" r:id="rId48"/>
    <p:sldId id="863" r:id="rId49"/>
    <p:sldId id="807" r:id="rId50"/>
    <p:sldId id="808" r:id="rId51"/>
    <p:sldId id="810" r:id="rId52"/>
    <p:sldId id="811" r:id="rId53"/>
    <p:sldId id="812" r:id="rId54"/>
    <p:sldId id="841" r:id="rId55"/>
    <p:sldId id="813" r:id="rId56"/>
    <p:sldId id="814" r:id="rId57"/>
    <p:sldId id="840" r:id="rId58"/>
    <p:sldId id="817" r:id="rId59"/>
    <p:sldId id="857" r:id="rId60"/>
    <p:sldId id="818" r:id="rId61"/>
    <p:sldId id="682" r:id="rId62"/>
    <p:sldId id="820" r:id="rId63"/>
    <p:sldId id="821" r:id="rId64"/>
    <p:sldId id="839" r:id="rId65"/>
    <p:sldId id="838" r:id="rId66"/>
    <p:sldId id="837" r:id="rId67"/>
  </p:sldIdLst>
  <p:sldSz cx="9144000" cy="6858000" type="screen4x3"/>
  <p:notesSz cx="6669088"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110">
          <p15:clr>
            <a:srgbClr val="A4A3A4"/>
          </p15:clr>
        </p15:guide>
        <p15:guide id="2" pos="210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77" autoAdjust="0"/>
    <p:restoredTop sz="97691" autoAdjust="0"/>
  </p:normalViewPr>
  <p:slideViewPr>
    <p:cSldViewPr>
      <p:cViewPr varScale="1">
        <p:scale>
          <a:sx n="68" d="100"/>
          <a:sy n="68" d="100"/>
        </p:scale>
        <p:origin x="-1344"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p:cViewPr>
        <p:scale>
          <a:sx n="91" d="100"/>
          <a:sy n="91" d="100"/>
        </p:scale>
        <p:origin x="-1410" y="2322"/>
      </p:cViewPr>
      <p:guideLst>
        <p:guide orient="horz" pos="3110"/>
        <p:guide pos="210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diagrams/_rels/data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 Id="rId5" Type="http://schemas.openxmlformats.org/officeDocument/2006/relationships/image" Target="../media/image16.jpeg"/><Relationship Id="rId4" Type="http://schemas.openxmlformats.org/officeDocument/2006/relationships/image" Target="../media/image15.jpeg"/></Relationships>
</file>

<file path=ppt/diagrams/_rels/data2.xml.rels><?xml version="1.0" encoding="UTF-8" standalone="yes"?>
<Relationships xmlns="http://schemas.openxmlformats.org/package/2006/relationships"><Relationship Id="rId1" Type="http://schemas.openxmlformats.org/officeDocument/2006/relationships/image" Target="../media/image17.jpeg"/></Relationships>
</file>

<file path=ppt/diagrams/_rels/data3.xml.rels><?xml version="1.0" encoding="UTF-8" standalone="yes"?>
<Relationships xmlns="http://schemas.openxmlformats.org/package/2006/relationships"><Relationship Id="rId1" Type="http://schemas.openxmlformats.org/officeDocument/2006/relationships/image" Target="../media/image1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 Id="rId5" Type="http://schemas.openxmlformats.org/officeDocument/2006/relationships/image" Target="../media/image16.jpeg"/><Relationship Id="rId4" Type="http://schemas.openxmlformats.org/officeDocument/2006/relationships/image" Target="../media/image15.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17.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18.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659030-11E9-4945-B9A4-680F149F2FF4}" type="doc">
      <dgm:prSet loTypeId="urn:microsoft.com/office/officeart/2005/8/layout/hList7#8" loCatId="process" qsTypeId="urn:microsoft.com/office/officeart/2005/8/quickstyle/simple1" qsCatId="simple" csTypeId="urn:microsoft.com/office/officeart/2005/8/colors/accent1_2" csCatId="accent1" phldr="1"/>
      <dgm:spPr/>
      <dgm:t>
        <a:bodyPr/>
        <a:lstStyle/>
        <a:p>
          <a:endParaRPr lang="en-US"/>
        </a:p>
      </dgm:t>
    </dgm:pt>
    <dgm:pt modelId="{D990567D-E973-4DAB-9091-DF5CDF48E7D6}">
      <dgm:prSet custT="1">
        <dgm:style>
          <a:lnRef idx="1">
            <a:schemeClr val="accent1"/>
          </a:lnRef>
          <a:fillRef idx="2">
            <a:schemeClr val="accent1"/>
          </a:fillRef>
          <a:effectRef idx="1">
            <a:schemeClr val="accent1"/>
          </a:effectRef>
          <a:fontRef idx="minor">
            <a:schemeClr val="dk1"/>
          </a:fontRef>
        </dgm:style>
      </dgm:prSet>
      <dgm:spPr>
        <a:xfrm>
          <a:off x="0" y="-73731"/>
          <a:ext cx="1647515" cy="3556991"/>
        </a:xfrm>
        <a:prstGeom prst="rect">
          <a:avLst/>
        </a:prstGeom>
        <a:solidFill>
          <a:schemeClr val="tx2">
            <a:alpha val="70000"/>
          </a:schemeClr>
        </a:soli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dgm:spPr>
      <dgm:t>
        <a:bodyPr/>
        <a:lstStyle/>
        <a:p>
          <a:pPr rtl="0"/>
          <a:r>
            <a:rPr lang="en-GB" sz="1600" b="1" dirty="0" smtClean="0">
              <a:solidFill>
                <a:srgbClr val="006699"/>
              </a:solidFill>
              <a:latin typeface="Arial" pitchFamily="34" charset="0"/>
              <a:ea typeface="+mn-ea"/>
              <a:cs typeface="Arial" pitchFamily="34" charset="0"/>
            </a:rPr>
            <a:t>Registration</a:t>
          </a:r>
          <a:endParaRPr lang="en-US" sz="1600" b="1" dirty="0">
            <a:solidFill>
              <a:srgbClr val="006699"/>
            </a:solidFill>
            <a:latin typeface="Arial" pitchFamily="34" charset="0"/>
            <a:ea typeface="+mn-ea"/>
            <a:cs typeface="Arial" pitchFamily="34" charset="0"/>
          </a:endParaRPr>
        </a:p>
      </dgm:t>
    </dgm:pt>
    <dgm:pt modelId="{1763DF4B-424C-486B-AB50-FD3757E3B41C}" type="parTrans" cxnId="{CDE8ADAB-0C9B-45D5-82CB-0556A0802F52}">
      <dgm:prSet/>
      <dgm:spPr/>
      <dgm:t>
        <a:bodyPr/>
        <a:lstStyle/>
        <a:p>
          <a:endParaRPr lang="en-US"/>
        </a:p>
      </dgm:t>
    </dgm:pt>
    <dgm:pt modelId="{13FA8F85-63B7-481A-8300-E6F6056B61B2}" type="sibTrans" cxnId="{CDE8ADAB-0C9B-45D5-82CB-0556A0802F52}">
      <dgm:prSet/>
      <dgm:spPr/>
      <dgm:t>
        <a:bodyPr/>
        <a:lstStyle/>
        <a:p>
          <a:endParaRPr lang="en-US"/>
        </a:p>
      </dgm:t>
    </dgm:pt>
    <dgm:pt modelId="{CC858B7C-4C4C-4301-A9E0-06B2F3965124}">
      <dgm:prSet custT="1">
        <dgm:style>
          <a:lnRef idx="1">
            <a:schemeClr val="accent1"/>
          </a:lnRef>
          <a:fillRef idx="2">
            <a:schemeClr val="accent1"/>
          </a:fillRef>
          <a:effectRef idx="1">
            <a:schemeClr val="accent1"/>
          </a:effectRef>
          <a:fontRef idx="minor">
            <a:schemeClr val="dk1"/>
          </a:fontRef>
        </dgm:style>
      </dgm:prSet>
      <dgm:spPr>
        <a:xfrm>
          <a:off x="1696941" y="-73731"/>
          <a:ext cx="1647515" cy="3556991"/>
        </a:xfrm>
        <a:prstGeom prst="rect">
          <a:avLst/>
        </a:prstGeom>
        <a:solidFill>
          <a:schemeClr val="tx2">
            <a:alpha val="70000"/>
          </a:schemeClr>
        </a:soli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dgm:spPr>
      <dgm:t>
        <a:bodyPr/>
        <a:lstStyle/>
        <a:p>
          <a:pPr rtl="0"/>
          <a:r>
            <a:rPr lang="en-GB" sz="1600" b="1" i="0" dirty="0" smtClean="0">
              <a:solidFill>
                <a:srgbClr val="006699"/>
              </a:solidFill>
              <a:latin typeface="Arial" pitchFamily="34" charset="0"/>
              <a:ea typeface="+mn-ea"/>
              <a:cs typeface="Arial" pitchFamily="34" charset="0"/>
            </a:rPr>
            <a:t>Certification</a:t>
          </a:r>
          <a:endParaRPr lang="en-US" sz="1600" b="1" i="0" dirty="0">
            <a:solidFill>
              <a:srgbClr val="006699"/>
            </a:solidFill>
            <a:latin typeface="Arial" pitchFamily="34" charset="0"/>
            <a:ea typeface="+mn-ea"/>
            <a:cs typeface="Arial" pitchFamily="34" charset="0"/>
          </a:endParaRPr>
        </a:p>
      </dgm:t>
    </dgm:pt>
    <dgm:pt modelId="{9D231086-5B4C-4FCE-B5A3-F623C00AD59D}" type="parTrans" cxnId="{C415879A-145C-4338-9B00-8DF3AC7BB19C}">
      <dgm:prSet/>
      <dgm:spPr/>
      <dgm:t>
        <a:bodyPr/>
        <a:lstStyle/>
        <a:p>
          <a:endParaRPr lang="en-US"/>
        </a:p>
      </dgm:t>
    </dgm:pt>
    <dgm:pt modelId="{B879251F-68D5-4906-9EE8-4BAC1405F627}" type="sibTrans" cxnId="{C415879A-145C-4338-9B00-8DF3AC7BB19C}">
      <dgm:prSet/>
      <dgm:spPr/>
      <dgm:t>
        <a:bodyPr/>
        <a:lstStyle/>
        <a:p>
          <a:endParaRPr lang="en-US"/>
        </a:p>
      </dgm:t>
    </dgm:pt>
    <dgm:pt modelId="{45F52204-11FC-467D-8FC0-313540A7BAE8}">
      <dgm:prSet custT="1">
        <dgm:style>
          <a:lnRef idx="1">
            <a:schemeClr val="accent1"/>
          </a:lnRef>
          <a:fillRef idx="2">
            <a:schemeClr val="accent1"/>
          </a:fillRef>
          <a:effectRef idx="1">
            <a:schemeClr val="accent1"/>
          </a:effectRef>
          <a:fontRef idx="minor">
            <a:schemeClr val="dk1"/>
          </a:fontRef>
        </dgm:style>
      </dgm:prSet>
      <dgm:spPr>
        <a:xfrm>
          <a:off x="3393882" y="-73731"/>
          <a:ext cx="1647515" cy="3556991"/>
        </a:xfrm>
        <a:prstGeom prst="rect">
          <a:avLst/>
        </a:prstGeom>
        <a:solidFill>
          <a:schemeClr val="tx2">
            <a:alpha val="70000"/>
          </a:schemeClr>
        </a:soli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dgm:spPr>
      <dgm:t>
        <a:bodyPr/>
        <a:lstStyle/>
        <a:p>
          <a:pPr rtl="0"/>
          <a:r>
            <a:rPr lang="en-GB" sz="1600" b="1" i="0" dirty="0" smtClean="0">
              <a:solidFill>
                <a:srgbClr val="006699"/>
              </a:solidFill>
              <a:latin typeface="Arial" pitchFamily="34" charset="0"/>
              <a:ea typeface="+mn-ea"/>
              <a:cs typeface="Arial" pitchFamily="34" charset="0"/>
            </a:rPr>
            <a:t>Dissemination</a:t>
          </a:r>
          <a:endParaRPr lang="en-US" sz="1600" b="1" i="0" dirty="0">
            <a:solidFill>
              <a:srgbClr val="006699"/>
            </a:solidFill>
            <a:latin typeface="Arial" pitchFamily="34" charset="0"/>
            <a:ea typeface="+mn-ea"/>
            <a:cs typeface="Arial" pitchFamily="34" charset="0"/>
          </a:endParaRPr>
        </a:p>
      </dgm:t>
    </dgm:pt>
    <dgm:pt modelId="{FE0297A1-464A-4F4C-A601-39AE60BF81C3}" type="parTrans" cxnId="{38D890CB-A9A0-45BA-AAA9-CAC0B1194457}">
      <dgm:prSet/>
      <dgm:spPr/>
      <dgm:t>
        <a:bodyPr/>
        <a:lstStyle/>
        <a:p>
          <a:endParaRPr lang="en-US"/>
        </a:p>
      </dgm:t>
    </dgm:pt>
    <dgm:pt modelId="{842E3A55-6A6A-4868-9783-B089F82CDEAF}" type="sibTrans" cxnId="{38D890CB-A9A0-45BA-AAA9-CAC0B1194457}">
      <dgm:prSet/>
      <dgm:spPr/>
      <dgm:t>
        <a:bodyPr/>
        <a:lstStyle/>
        <a:p>
          <a:endParaRPr lang="en-US"/>
        </a:p>
      </dgm:t>
    </dgm:pt>
    <dgm:pt modelId="{434ED48B-64E4-4835-8ED6-77AC073821BB}">
      <dgm:prSet custT="1">
        <dgm:style>
          <a:lnRef idx="1">
            <a:schemeClr val="accent1"/>
          </a:lnRef>
          <a:fillRef idx="2">
            <a:schemeClr val="accent1"/>
          </a:fillRef>
          <a:effectRef idx="1">
            <a:schemeClr val="accent1"/>
          </a:effectRef>
          <a:fontRef idx="minor">
            <a:schemeClr val="dk1"/>
          </a:fontRef>
        </dgm:style>
      </dgm:prSet>
      <dgm:spPr>
        <a:xfrm>
          <a:off x="5090823" y="-73731"/>
          <a:ext cx="1647515" cy="3556991"/>
        </a:xfrm>
        <a:prstGeom prst="rect">
          <a:avLst/>
        </a:prstGeom>
        <a:solidFill>
          <a:schemeClr val="tx2">
            <a:alpha val="70000"/>
          </a:schemeClr>
        </a:soli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dgm:spPr>
      <dgm:t>
        <a:bodyPr/>
        <a:lstStyle/>
        <a:p>
          <a:pPr rtl="0"/>
          <a:r>
            <a:rPr lang="en-GB" sz="1600" b="1" i="0" dirty="0" smtClean="0">
              <a:solidFill>
                <a:srgbClr val="006699"/>
              </a:solidFill>
              <a:latin typeface="Arial" pitchFamily="34" charset="0"/>
              <a:ea typeface="+mn-ea"/>
              <a:cs typeface="Arial" pitchFamily="34" charset="0"/>
            </a:rPr>
            <a:t>Preservation</a:t>
          </a:r>
          <a:endParaRPr lang="en-US" sz="1600" b="1" i="0" dirty="0">
            <a:solidFill>
              <a:srgbClr val="006699"/>
            </a:solidFill>
            <a:latin typeface="Arial" pitchFamily="34" charset="0"/>
            <a:ea typeface="+mn-ea"/>
            <a:cs typeface="Arial" pitchFamily="34" charset="0"/>
          </a:endParaRPr>
        </a:p>
      </dgm:t>
    </dgm:pt>
    <dgm:pt modelId="{F26E8FEB-CA13-41E2-B472-832B96E44AF0}" type="sibTrans" cxnId="{08E9F3CA-598D-48F5-AFD1-4DC4DB5E5E06}">
      <dgm:prSet/>
      <dgm:spPr/>
      <dgm:t>
        <a:bodyPr/>
        <a:lstStyle/>
        <a:p>
          <a:endParaRPr lang="en-US"/>
        </a:p>
      </dgm:t>
    </dgm:pt>
    <dgm:pt modelId="{FCD2D8B9-74B4-4C91-8E82-41715085E80D}" type="parTrans" cxnId="{08E9F3CA-598D-48F5-AFD1-4DC4DB5E5E06}">
      <dgm:prSet/>
      <dgm:spPr/>
      <dgm:t>
        <a:bodyPr/>
        <a:lstStyle/>
        <a:p>
          <a:endParaRPr lang="en-US"/>
        </a:p>
      </dgm:t>
    </dgm:pt>
    <dgm:pt modelId="{E5A38DA5-0ED9-4F8D-998B-DF22FDD85C3C}">
      <dgm:prSet custT="1">
        <dgm:style>
          <a:lnRef idx="1">
            <a:schemeClr val="accent1"/>
          </a:lnRef>
          <a:fillRef idx="2">
            <a:schemeClr val="accent1"/>
          </a:fillRef>
          <a:effectRef idx="1">
            <a:schemeClr val="accent1"/>
          </a:effectRef>
          <a:fontRef idx="minor">
            <a:schemeClr val="dk1"/>
          </a:fontRef>
        </dgm:style>
      </dgm:prSet>
      <dgm:spPr>
        <a:xfrm>
          <a:off x="6787764" y="-73731"/>
          <a:ext cx="1647515" cy="3556991"/>
        </a:xfrm>
        <a:prstGeom prst="rect">
          <a:avLst/>
        </a:prstGeom>
        <a:solidFill>
          <a:schemeClr val="tx2">
            <a:alpha val="70000"/>
          </a:schemeClr>
        </a:soli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dgm:spPr>
      <dgm:t>
        <a:bodyPr/>
        <a:lstStyle/>
        <a:p>
          <a:pPr rtl="0"/>
          <a:r>
            <a:rPr lang="en-GB" sz="1600" b="1" i="0" dirty="0" smtClean="0">
              <a:solidFill>
                <a:srgbClr val="006699"/>
              </a:solidFill>
              <a:latin typeface="Arial" pitchFamily="34" charset="0"/>
              <a:ea typeface="+mn-ea"/>
              <a:cs typeface="Arial" pitchFamily="34" charset="0"/>
            </a:rPr>
            <a:t>Use</a:t>
          </a:r>
          <a:endParaRPr lang="en-US" sz="1600" b="1" i="0" dirty="0">
            <a:solidFill>
              <a:srgbClr val="006699"/>
            </a:solidFill>
            <a:latin typeface="Arial" pitchFamily="34" charset="0"/>
            <a:ea typeface="+mn-ea"/>
            <a:cs typeface="Arial" pitchFamily="34" charset="0"/>
          </a:endParaRPr>
        </a:p>
      </dgm:t>
    </dgm:pt>
    <dgm:pt modelId="{55F9B5EA-0AD1-4C40-B3FF-A4C4B1C822A6}" type="sibTrans" cxnId="{EB8E715A-F9F2-4470-8061-EE0DD0287A7E}">
      <dgm:prSet/>
      <dgm:spPr/>
      <dgm:t>
        <a:bodyPr/>
        <a:lstStyle/>
        <a:p>
          <a:endParaRPr lang="en-US"/>
        </a:p>
      </dgm:t>
    </dgm:pt>
    <dgm:pt modelId="{FE710C36-20E5-4A2A-A32A-592210C2B17C}" type="parTrans" cxnId="{EB8E715A-F9F2-4470-8061-EE0DD0287A7E}">
      <dgm:prSet/>
      <dgm:spPr/>
      <dgm:t>
        <a:bodyPr/>
        <a:lstStyle/>
        <a:p>
          <a:endParaRPr lang="en-US"/>
        </a:p>
      </dgm:t>
    </dgm:pt>
    <dgm:pt modelId="{5945B4D6-3A7D-434C-A9B0-4A88C451B5D0}" type="pres">
      <dgm:prSet presAssocID="{8B659030-11E9-4945-B9A4-680F149F2FF4}" presName="Name0" presStyleCnt="0">
        <dgm:presLayoutVars>
          <dgm:dir/>
          <dgm:resizeHandles val="exact"/>
        </dgm:presLayoutVars>
      </dgm:prSet>
      <dgm:spPr/>
      <dgm:t>
        <a:bodyPr/>
        <a:lstStyle/>
        <a:p>
          <a:endParaRPr lang="en-US"/>
        </a:p>
      </dgm:t>
    </dgm:pt>
    <dgm:pt modelId="{A3D09490-DC7D-45BA-9660-8BEFFA86BCE7}" type="pres">
      <dgm:prSet presAssocID="{8B659030-11E9-4945-B9A4-680F149F2FF4}" presName="fgShape" presStyleLbl="fgShp" presStyleIdx="0" presStyleCnt="1" custScaleY="221943">
        <dgm:style>
          <a:lnRef idx="2">
            <a:schemeClr val="accent1"/>
          </a:lnRef>
          <a:fillRef idx="1">
            <a:schemeClr val="lt1"/>
          </a:fillRef>
          <a:effectRef idx="0">
            <a:schemeClr val="accent1"/>
          </a:effectRef>
          <a:fontRef idx="minor">
            <a:schemeClr val="dk1"/>
          </a:fontRef>
        </dgm:style>
      </dgm:prSet>
      <dgm:spPr>
        <a:xfrm>
          <a:off x="337411" y="2446548"/>
          <a:ext cx="7760457" cy="1184173"/>
        </a:xfrm>
        <a:prstGeom prst="leftRightArrow">
          <a:avLst/>
        </a:prstGeom>
        <a:solidFill>
          <a:sysClr val="window" lastClr="FFFFFF"/>
        </a:solidFill>
        <a:ln w="25400" cap="flat" cmpd="sng" algn="ctr">
          <a:solidFill>
            <a:srgbClr val="4F81BD"/>
          </a:solidFill>
          <a:prstDash val="solid"/>
        </a:ln>
        <a:effectLst/>
      </dgm:spPr>
      <dgm:t>
        <a:bodyPr/>
        <a:lstStyle/>
        <a:p>
          <a:endParaRPr lang="en-US"/>
        </a:p>
      </dgm:t>
    </dgm:pt>
    <dgm:pt modelId="{1A8D8E74-7D11-4B92-ABEC-52C92BD08333}" type="pres">
      <dgm:prSet presAssocID="{8B659030-11E9-4945-B9A4-680F149F2FF4}" presName="linComp" presStyleCnt="0"/>
      <dgm:spPr/>
    </dgm:pt>
    <dgm:pt modelId="{73A694ED-115C-4F3D-AA33-2BCDB1B1A3B8}" type="pres">
      <dgm:prSet presAssocID="{D990567D-E973-4DAB-9091-DF5CDF48E7D6}" presName="compNode" presStyleCnt="0"/>
      <dgm:spPr/>
    </dgm:pt>
    <dgm:pt modelId="{3C729FC7-161D-4074-909F-65CB7B1FB833}" type="pres">
      <dgm:prSet presAssocID="{D990567D-E973-4DAB-9091-DF5CDF48E7D6}" presName="bkgdShape" presStyleLbl="node1" presStyleIdx="0" presStyleCnt="5"/>
      <dgm:spPr>
        <a:prstGeom prst="rect">
          <a:avLst/>
        </a:prstGeom>
      </dgm:spPr>
      <dgm:t>
        <a:bodyPr/>
        <a:lstStyle/>
        <a:p>
          <a:endParaRPr lang="en-US"/>
        </a:p>
      </dgm:t>
    </dgm:pt>
    <dgm:pt modelId="{F1E34E81-0999-4D43-9CFB-3BA5C857B18A}" type="pres">
      <dgm:prSet presAssocID="{D990567D-E973-4DAB-9091-DF5CDF48E7D6}" presName="nodeTx" presStyleLbl="node1" presStyleIdx="0" presStyleCnt="5">
        <dgm:presLayoutVars>
          <dgm:bulletEnabled val="1"/>
        </dgm:presLayoutVars>
      </dgm:prSet>
      <dgm:spPr/>
      <dgm:t>
        <a:bodyPr/>
        <a:lstStyle/>
        <a:p>
          <a:endParaRPr lang="en-US"/>
        </a:p>
      </dgm:t>
    </dgm:pt>
    <dgm:pt modelId="{962BE59B-90A8-4A7A-B11A-C50414901868}" type="pres">
      <dgm:prSet presAssocID="{D990567D-E973-4DAB-9091-DF5CDF48E7D6}" presName="invisiNode" presStyleLbl="node1" presStyleIdx="0" presStyleCnt="5"/>
      <dgm:spPr/>
    </dgm:pt>
    <dgm:pt modelId="{447424D0-279A-47A4-BE15-0AFDF7802873}" type="pres">
      <dgm:prSet presAssocID="{D990567D-E973-4DAB-9091-DF5CDF48E7D6}" presName="imagNode" presStyleLbl="fgImgPlace1" presStyleIdx="0" presStyleCnt="5"/>
      <dgm:spPr>
        <a:xfrm>
          <a:off x="231518" y="139687"/>
          <a:ext cx="1184478" cy="1184478"/>
        </a:xfrm>
        <a:prstGeom prst="ellipse">
          <a:avLst/>
        </a:prstGeom>
        <a:blipFill rotWithShape="0">
          <a:blip xmlns:r="http://schemas.openxmlformats.org/officeDocument/2006/relationships" r:embed="rId1"/>
          <a:stretch>
            <a:fillRect/>
          </a:stretch>
        </a:blipFill>
        <a:ln w="25400" cap="flat" cmpd="sng" algn="ctr">
          <a:solidFill>
            <a:sysClr val="window" lastClr="FFFFFF">
              <a:hueOff val="0"/>
              <a:satOff val="0"/>
              <a:lumOff val="0"/>
              <a:alphaOff val="0"/>
            </a:sysClr>
          </a:solidFill>
          <a:prstDash val="solid"/>
        </a:ln>
        <a:effectLst/>
      </dgm:spPr>
      <dgm:t>
        <a:bodyPr/>
        <a:lstStyle/>
        <a:p>
          <a:endParaRPr lang="en-US"/>
        </a:p>
      </dgm:t>
    </dgm:pt>
    <dgm:pt modelId="{26D6634C-8C10-4F39-BD77-BC99705E85E5}" type="pres">
      <dgm:prSet presAssocID="{13FA8F85-63B7-481A-8300-E6F6056B61B2}" presName="sibTrans" presStyleLbl="sibTrans2D1" presStyleIdx="0" presStyleCnt="0"/>
      <dgm:spPr/>
      <dgm:t>
        <a:bodyPr/>
        <a:lstStyle/>
        <a:p>
          <a:endParaRPr lang="en-US"/>
        </a:p>
      </dgm:t>
    </dgm:pt>
    <dgm:pt modelId="{248BF8BD-2204-46D7-85D1-AA6958C60098}" type="pres">
      <dgm:prSet presAssocID="{CC858B7C-4C4C-4301-A9E0-06B2F3965124}" presName="compNode" presStyleCnt="0"/>
      <dgm:spPr/>
    </dgm:pt>
    <dgm:pt modelId="{F94531A2-AC92-49B2-A4C2-256F43CE359D}" type="pres">
      <dgm:prSet presAssocID="{CC858B7C-4C4C-4301-A9E0-06B2F3965124}" presName="bkgdShape" presStyleLbl="node1" presStyleIdx="1" presStyleCnt="5"/>
      <dgm:spPr>
        <a:prstGeom prst="rect">
          <a:avLst/>
        </a:prstGeom>
      </dgm:spPr>
      <dgm:t>
        <a:bodyPr/>
        <a:lstStyle/>
        <a:p>
          <a:endParaRPr lang="en-US"/>
        </a:p>
      </dgm:t>
    </dgm:pt>
    <dgm:pt modelId="{0D32DE83-9668-404D-A80D-E663B4CC0D5E}" type="pres">
      <dgm:prSet presAssocID="{CC858B7C-4C4C-4301-A9E0-06B2F3965124}" presName="nodeTx" presStyleLbl="node1" presStyleIdx="1" presStyleCnt="5">
        <dgm:presLayoutVars>
          <dgm:bulletEnabled val="1"/>
        </dgm:presLayoutVars>
      </dgm:prSet>
      <dgm:spPr/>
      <dgm:t>
        <a:bodyPr/>
        <a:lstStyle/>
        <a:p>
          <a:endParaRPr lang="en-US"/>
        </a:p>
      </dgm:t>
    </dgm:pt>
    <dgm:pt modelId="{81E0DD3C-ECCA-4C1B-BCF5-E64F448E3940}" type="pres">
      <dgm:prSet presAssocID="{CC858B7C-4C4C-4301-A9E0-06B2F3965124}" presName="invisiNode" presStyleLbl="node1" presStyleIdx="1" presStyleCnt="5"/>
      <dgm:spPr/>
    </dgm:pt>
    <dgm:pt modelId="{316BCA81-DB79-4AE9-9B74-DFD6F627B712}" type="pres">
      <dgm:prSet presAssocID="{CC858B7C-4C4C-4301-A9E0-06B2F3965124}" presName="imagNode" presStyleLbl="fgImgPlace1" presStyleIdx="1" presStyleCnt="5"/>
      <dgm:spPr>
        <a:xfrm>
          <a:off x="1928459" y="139687"/>
          <a:ext cx="1184478" cy="1184478"/>
        </a:xfrm>
        <a:prstGeom prst="ellipse">
          <a:avLst/>
        </a:prstGeom>
        <a:blipFill rotWithShape="0">
          <a:blip xmlns:r="http://schemas.openxmlformats.org/officeDocument/2006/relationships" r:embed="rId2"/>
          <a:stretch>
            <a:fillRect/>
          </a:stretch>
        </a:blipFill>
        <a:ln w="25400" cap="flat" cmpd="sng" algn="ctr">
          <a:solidFill>
            <a:sysClr val="window" lastClr="FFFFFF">
              <a:hueOff val="0"/>
              <a:satOff val="0"/>
              <a:lumOff val="0"/>
              <a:alphaOff val="0"/>
            </a:sysClr>
          </a:solidFill>
          <a:prstDash val="solid"/>
        </a:ln>
        <a:effectLst/>
      </dgm:spPr>
      <dgm:t>
        <a:bodyPr/>
        <a:lstStyle/>
        <a:p>
          <a:endParaRPr lang="en-US"/>
        </a:p>
      </dgm:t>
    </dgm:pt>
    <dgm:pt modelId="{D2FE8B9A-E32B-4B5E-B6B4-AFD2DFBE49EB}" type="pres">
      <dgm:prSet presAssocID="{B879251F-68D5-4906-9EE8-4BAC1405F627}" presName="sibTrans" presStyleLbl="sibTrans2D1" presStyleIdx="0" presStyleCnt="0"/>
      <dgm:spPr/>
      <dgm:t>
        <a:bodyPr/>
        <a:lstStyle/>
        <a:p>
          <a:endParaRPr lang="en-US"/>
        </a:p>
      </dgm:t>
    </dgm:pt>
    <dgm:pt modelId="{48C78DFC-651D-455E-AE74-84DFA2697F03}" type="pres">
      <dgm:prSet presAssocID="{45F52204-11FC-467D-8FC0-313540A7BAE8}" presName="compNode" presStyleCnt="0"/>
      <dgm:spPr/>
    </dgm:pt>
    <dgm:pt modelId="{016B85A3-4314-4649-A864-E736E92623FB}" type="pres">
      <dgm:prSet presAssocID="{45F52204-11FC-467D-8FC0-313540A7BAE8}" presName="bkgdShape" presStyleLbl="node1" presStyleIdx="2" presStyleCnt="5" custLinFactNeighborY="-1220"/>
      <dgm:spPr>
        <a:prstGeom prst="rect">
          <a:avLst/>
        </a:prstGeom>
      </dgm:spPr>
      <dgm:t>
        <a:bodyPr/>
        <a:lstStyle/>
        <a:p>
          <a:endParaRPr lang="en-US"/>
        </a:p>
      </dgm:t>
    </dgm:pt>
    <dgm:pt modelId="{8B9724E1-71F0-4BB2-8A97-BA6BA7D8600C}" type="pres">
      <dgm:prSet presAssocID="{45F52204-11FC-467D-8FC0-313540A7BAE8}" presName="nodeTx" presStyleLbl="node1" presStyleIdx="2" presStyleCnt="5">
        <dgm:presLayoutVars>
          <dgm:bulletEnabled val="1"/>
        </dgm:presLayoutVars>
      </dgm:prSet>
      <dgm:spPr/>
      <dgm:t>
        <a:bodyPr/>
        <a:lstStyle/>
        <a:p>
          <a:endParaRPr lang="en-US"/>
        </a:p>
      </dgm:t>
    </dgm:pt>
    <dgm:pt modelId="{1E4B6F00-2C4F-49FC-86AD-EEED2C93823C}" type="pres">
      <dgm:prSet presAssocID="{45F52204-11FC-467D-8FC0-313540A7BAE8}" presName="invisiNode" presStyleLbl="node1" presStyleIdx="2" presStyleCnt="5"/>
      <dgm:spPr/>
    </dgm:pt>
    <dgm:pt modelId="{7F4A342C-FFDC-4B26-B292-936C812682B9}" type="pres">
      <dgm:prSet presAssocID="{45F52204-11FC-467D-8FC0-313540A7BAE8}" presName="imagNode" presStyleLbl="fgImgPlace1" presStyleIdx="2" presStyleCnt="5"/>
      <dgm:spPr>
        <a:xfrm>
          <a:off x="3625400" y="139687"/>
          <a:ext cx="1184478" cy="1184478"/>
        </a:xfrm>
        <a:prstGeom prst="ellipse">
          <a:avLst/>
        </a:prstGeom>
        <a:blipFill rotWithShape="0">
          <a:blip xmlns:r="http://schemas.openxmlformats.org/officeDocument/2006/relationships" r:embed="rId3"/>
          <a:stretch>
            <a:fillRect/>
          </a:stretch>
        </a:blipFill>
        <a:ln w="25400" cap="flat" cmpd="sng" algn="ctr">
          <a:solidFill>
            <a:sysClr val="window" lastClr="FFFFFF">
              <a:hueOff val="0"/>
              <a:satOff val="0"/>
              <a:lumOff val="0"/>
              <a:alphaOff val="0"/>
            </a:sysClr>
          </a:solidFill>
          <a:prstDash val="solid"/>
        </a:ln>
        <a:effectLst/>
      </dgm:spPr>
      <dgm:t>
        <a:bodyPr/>
        <a:lstStyle/>
        <a:p>
          <a:endParaRPr lang="en-US"/>
        </a:p>
      </dgm:t>
    </dgm:pt>
    <dgm:pt modelId="{7E842FCD-CD1E-4419-A0FB-341B273EF769}" type="pres">
      <dgm:prSet presAssocID="{842E3A55-6A6A-4868-9783-B089F82CDEAF}" presName="sibTrans" presStyleLbl="sibTrans2D1" presStyleIdx="0" presStyleCnt="0"/>
      <dgm:spPr/>
      <dgm:t>
        <a:bodyPr/>
        <a:lstStyle/>
        <a:p>
          <a:endParaRPr lang="en-US"/>
        </a:p>
      </dgm:t>
    </dgm:pt>
    <dgm:pt modelId="{72467D92-95BE-4FBF-8FBA-1A7C4BA0A140}" type="pres">
      <dgm:prSet presAssocID="{434ED48B-64E4-4835-8ED6-77AC073821BB}" presName="compNode" presStyleCnt="0"/>
      <dgm:spPr/>
    </dgm:pt>
    <dgm:pt modelId="{A7CFDEF4-59B3-41CC-AEE4-BF31B1B6F588}" type="pres">
      <dgm:prSet presAssocID="{434ED48B-64E4-4835-8ED6-77AC073821BB}" presName="bkgdShape" presStyleLbl="node1" presStyleIdx="3" presStyleCnt="5"/>
      <dgm:spPr>
        <a:prstGeom prst="rect">
          <a:avLst/>
        </a:prstGeom>
      </dgm:spPr>
      <dgm:t>
        <a:bodyPr/>
        <a:lstStyle/>
        <a:p>
          <a:endParaRPr lang="en-US"/>
        </a:p>
      </dgm:t>
    </dgm:pt>
    <dgm:pt modelId="{1752AAE0-ACB0-49DC-B811-DF7DB98B9816}" type="pres">
      <dgm:prSet presAssocID="{434ED48B-64E4-4835-8ED6-77AC073821BB}" presName="nodeTx" presStyleLbl="node1" presStyleIdx="3" presStyleCnt="5">
        <dgm:presLayoutVars>
          <dgm:bulletEnabled val="1"/>
        </dgm:presLayoutVars>
      </dgm:prSet>
      <dgm:spPr/>
      <dgm:t>
        <a:bodyPr/>
        <a:lstStyle/>
        <a:p>
          <a:endParaRPr lang="en-US"/>
        </a:p>
      </dgm:t>
    </dgm:pt>
    <dgm:pt modelId="{8DAF4CC1-CE83-480C-8825-7C4ABC051264}" type="pres">
      <dgm:prSet presAssocID="{434ED48B-64E4-4835-8ED6-77AC073821BB}" presName="invisiNode" presStyleLbl="node1" presStyleIdx="3" presStyleCnt="5"/>
      <dgm:spPr/>
    </dgm:pt>
    <dgm:pt modelId="{B2401840-33B1-43DD-92AC-44D885817D37}" type="pres">
      <dgm:prSet presAssocID="{434ED48B-64E4-4835-8ED6-77AC073821BB}" presName="imagNode" presStyleLbl="fgImgPlace1" presStyleIdx="3" presStyleCnt="5"/>
      <dgm:spPr>
        <a:xfrm>
          <a:off x="5322342" y="139687"/>
          <a:ext cx="1184478" cy="1184478"/>
        </a:xfrm>
        <a:prstGeom prst="ellipse">
          <a:avLst/>
        </a:prstGeom>
        <a:blipFill rotWithShape="0">
          <a:blip xmlns:r="http://schemas.openxmlformats.org/officeDocument/2006/relationships" r:embed="rId4"/>
          <a:stretch>
            <a:fillRect/>
          </a:stretch>
        </a:blipFill>
        <a:ln w="25400" cap="flat" cmpd="sng" algn="ctr">
          <a:solidFill>
            <a:sysClr val="window" lastClr="FFFFFF">
              <a:hueOff val="0"/>
              <a:satOff val="0"/>
              <a:lumOff val="0"/>
              <a:alphaOff val="0"/>
            </a:sysClr>
          </a:solidFill>
          <a:prstDash val="solid"/>
        </a:ln>
        <a:effectLst/>
      </dgm:spPr>
      <dgm:t>
        <a:bodyPr/>
        <a:lstStyle/>
        <a:p>
          <a:endParaRPr lang="en-US"/>
        </a:p>
      </dgm:t>
    </dgm:pt>
    <dgm:pt modelId="{F5A9B5C9-79DF-4A22-983B-D06755FFD639}" type="pres">
      <dgm:prSet presAssocID="{F26E8FEB-CA13-41E2-B472-832B96E44AF0}" presName="sibTrans" presStyleLbl="sibTrans2D1" presStyleIdx="0" presStyleCnt="0"/>
      <dgm:spPr/>
      <dgm:t>
        <a:bodyPr/>
        <a:lstStyle/>
        <a:p>
          <a:endParaRPr lang="en-US"/>
        </a:p>
      </dgm:t>
    </dgm:pt>
    <dgm:pt modelId="{80926E22-377A-4344-A091-CB6D181FF56D}" type="pres">
      <dgm:prSet presAssocID="{E5A38DA5-0ED9-4F8D-998B-DF22FDD85C3C}" presName="compNode" presStyleCnt="0"/>
      <dgm:spPr/>
    </dgm:pt>
    <dgm:pt modelId="{77608532-2B61-44DE-97F4-4386D4FC12BB}" type="pres">
      <dgm:prSet presAssocID="{E5A38DA5-0ED9-4F8D-998B-DF22FDD85C3C}" presName="bkgdShape" presStyleLbl="node1" presStyleIdx="4" presStyleCnt="5"/>
      <dgm:spPr>
        <a:prstGeom prst="rect">
          <a:avLst/>
        </a:prstGeom>
      </dgm:spPr>
      <dgm:t>
        <a:bodyPr/>
        <a:lstStyle/>
        <a:p>
          <a:endParaRPr lang="en-US"/>
        </a:p>
      </dgm:t>
    </dgm:pt>
    <dgm:pt modelId="{BA5C3D28-767C-4E12-9C92-4670DF437F3D}" type="pres">
      <dgm:prSet presAssocID="{E5A38DA5-0ED9-4F8D-998B-DF22FDD85C3C}" presName="nodeTx" presStyleLbl="node1" presStyleIdx="4" presStyleCnt="5">
        <dgm:presLayoutVars>
          <dgm:bulletEnabled val="1"/>
        </dgm:presLayoutVars>
      </dgm:prSet>
      <dgm:spPr/>
      <dgm:t>
        <a:bodyPr/>
        <a:lstStyle/>
        <a:p>
          <a:endParaRPr lang="en-US"/>
        </a:p>
      </dgm:t>
    </dgm:pt>
    <dgm:pt modelId="{588955C3-C040-4343-82B6-644C290600B6}" type="pres">
      <dgm:prSet presAssocID="{E5A38DA5-0ED9-4F8D-998B-DF22FDD85C3C}" presName="invisiNode" presStyleLbl="node1" presStyleIdx="4" presStyleCnt="5"/>
      <dgm:spPr/>
    </dgm:pt>
    <dgm:pt modelId="{445D6D5E-96E8-4053-8B58-46CCD1BB0538}" type="pres">
      <dgm:prSet presAssocID="{E5A38DA5-0ED9-4F8D-998B-DF22FDD85C3C}" presName="imagNode" presStyleLbl="fgImgPlace1" presStyleIdx="4" presStyleCnt="5"/>
      <dgm:spPr>
        <a:xfrm>
          <a:off x="7019283" y="139687"/>
          <a:ext cx="1184478" cy="1184478"/>
        </a:xfrm>
        <a:prstGeom prst="ellipse">
          <a:avLst/>
        </a:prstGeom>
        <a:blipFill rotWithShape="0">
          <a:blip xmlns:r="http://schemas.openxmlformats.org/officeDocument/2006/relationships" r:embed="rId5"/>
          <a:stretch>
            <a:fillRect/>
          </a:stretch>
        </a:blipFill>
        <a:ln w="25400" cap="flat" cmpd="sng" algn="ctr">
          <a:solidFill>
            <a:sysClr val="window" lastClr="FFFFFF">
              <a:hueOff val="0"/>
              <a:satOff val="0"/>
              <a:lumOff val="0"/>
              <a:alphaOff val="0"/>
            </a:sysClr>
          </a:solidFill>
          <a:prstDash val="solid"/>
        </a:ln>
        <a:effectLst/>
      </dgm:spPr>
      <dgm:t>
        <a:bodyPr/>
        <a:lstStyle/>
        <a:p>
          <a:endParaRPr lang="en-US"/>
        </a:p>
      </dgm:t>
    </dgm:pt>
  </dgm:ptLst>
  <dgm:cxnLst>
    <dgm:cxn modelId="{96B37FF5-962C-47DB-A5FF-FBAABC5518FD}" type="presOf" srcId="{8B659030-11E9-4945-B9A4-680F149F2FF4}" destId="{5945B4D6-3A7D-434C-A9B0-4A88C451B5D0}" srcOrd="0" destOrd="0" presId="urn:microsoft.com/office/officeart/2005/8/layout/hList7#8"/>
    <dgm:cxn modelId="{33EC47CE-6E50-4AE8-ABC2-4FA66339F55D}" type="presOf" srcId="{D990567D-E973-4DAB-9091-DF5CDF48E7D6}" destId="{F1E34E81-0999-4D43-9CFB-3BA5C857B18A}" srcOrd="1" destOrd="0" presId="urn:microsoft.com/office/officeart/2005/8/layout/hList7#8"/>
    <dgm:cxn modelId="{43154C38-6C44-4F96-9E7D-73946A93EC00}" type="presOf" srcId="{E5A38DA5-0ED9-4F8D-998B-DF22FDD85C3C}" destId="{77608532-2B61-44DE-97F4-4386D4FC12BB}" srcOrd="0" destOrd="0" presId="urn:microsoft.com/office/officeart/2005/8/layout/hList7#8"/>
    <dgm:cxn modelId="{5E3BDB2B-AD53-4C8E-9D24-451CC74E43BC}" type="presOf" srcId="{F26E8FEB-CA13-41E2-B472-832B96E44AF0}" destId="{F5A9B5C9-79DF-4A22-983B-D06755FFD639}" srcOrd="0" destOrd="0" presId="urn:microsoft.com/office/officeart/2005/8/layout/hList7#8"/>
    <dgm:cxn modelId="{08E9F3CA-598D-48F5-AFD1-4DC4DB5E5E06}" srcId="{8B659030-11E9-4945-B9A4-680F149F2FF4}" destId="{434ED48B-64E4-4835-8ED6-77AC073821BB}" srcOrd="3" destOrd="0" parTransId="{FCD2D8B9-74B4-4C91-8E82-41715085E80D}" sibTransId="{F26E8FEB-CA13-41E2-B472-832B96E44AF0}"/>
    <dgm:cxn modelId="{38D890CB-A9A0-45BA-AAA9-CAC0B1194457}" srcId="{8B659030-11E9-4945-B9A4-680F149F2FF4}" destId="{45F52204-11FC-467D-8FC0-313540A7BAE8}" srcOrd="2" destOrd="0" parTransId="{FE0297A1-464A-4F4C-A601-39AE60BF81C3}" sibTransId="{842E3A55-6A6A-4868-9783-B089F82CDEAF}"/>
    <dgm:cxn modelId="{1B8D9C18-8DD3-4456-B2BF-2C7A78F5D240}" type="presOf" srcId="{CC858B7C-4C4C-4301-A9E0-06B2F3965124}" destId="{0D32DE83-9668-404D-A80D-E663B4CC0D5E}" srcOrd="1" destOrd="0" presId="urn:microsoft.com/office/officeart/2005/8/layout/hList7#8"/>
    <dgm:cxn modelId="{EB8E715A-F9F2-4470-8061-EE0DD0287A7E}" srcId="{8B659030-11E9-4945-B9A4-680F149F2FF4}" destId="{E5A38DA5-0ED9-4F8D-998B-DF22FDD85C3C}" srcOrd="4" destOrd="0" parTransId="{FE710C36-20E5-4A2A-A32A-592210C2B17C}" sibTransId="{55F9B5EA-0AD1-4C40-B3FF-A4C4B1C822A6}"/>
    <dgm:cxn modelId="{CDE8ADAB-0C9B-45D5-82CB-0556A0802F52}" srcId="{8B659030-11E9-4945-B9A4-680F149F2FF4}" destId="{D990567D-E973-4DAB-9091-DF5CDF48E7D6}" srcOrd="0" destOrd="0" parTransId="{1763DF4B-424C-486B-AB50-FD3757E3B41C}" sibTransId="{13FA8F85-63B7-481A-8300-E6F6056B61B2}"/>
    <dgm:cxn modelId="{2942B5D9-8055-444C-97E9-FA687A9E61C8}" type="presOf" srcId="{434ED48B-64E4-4835-8ED6-77AC073821BB}" destId="{A7CFDEF4-59B3-41CC-AEE4-BF31B1B6F588}" srcOrd="0" destOrd="0" presId="urn:microsoft.com/office/officeart/2005/8/layout/hList7#8"/>
    <dgm:cxn modelId="{C415879A-145C-4338-9B00-8DF3AC7BB19C}" srcId="{8B659030-11E9-4945-B9A4-680F149F2FF4}" destId="{CC858B7C-4C4C-4301-A9E0-06B2F3965124}" srcOrd="1" destOrd="0" parTransId="{9D231086-5B4C-4FCE-B5A3-F623C00AD59D}" sibTransId="{B879251F-68D5-4906-9EE8-4BAC1405F627}"/>
    <dgm:cxn modelId="{C52C14D8-60AE-4A82-B912-64FDB07A6116}" type="presOf" srcId="{13FA8F85-63B7-481A-8300-E6F6056B61B2}" destId="{26D6634C-8C10-4F39-BD77-BC99705E85E5}" srcOrd="0" destOrd="0" presId="urn:microsoft.com/office/officeart/2005/8/layout/hList7#8"/>
    <dgm:cxn modelId="{5E67EA20-7480-4459-91F3-7B4E3FC9E687}" type="presOf" srcId="{45F52204-11FC-467D-8FC0-313540A7BAE8}" destId="{8B9724E1-71F0-4BB2-8A97-BA6BA7D8600C}" srcOrd="1" destOrd="0" presId="urn:microsoft.com/office/officeart/2005/8/layout/hList7#8"/>
    <dgm:cxn modelId="{797F24F9-F3E8-4B5D-9FAA-F9A50F2158A7}" type="presOf" srcId="{D990567D-E973-4DAB-9091-DF5CDF48E7D6}" destId="{3C729FC7-161D-4074-909F-65CB7B1FB833}" srcOrd="0" destOrd="0" presId="urn:microsoft.com/office/officeart/2005/8/layout/hList7#8"/>
    <dgm:cxn modelId="{E49775F4-D11D-42E3-A4BE-7E5E37E1D93F}" type="presOf" srcId="{45F52204-11FC-467D-8FC0-313540A7BAE8}" destId="{016B85A3-4314-4649-A864-E736E92623FB}" srcOrd="0" destOrd="0" presId="urn:microsoft.com/office/officeart/2005/8/layout/hList7#8"/>
    <dgm:cxn modelId="{1A44AD58-DCC0-45D9-850F-738C9040A7D9}" type="presOf" srcId="{CC858B7C-4C4C-4301-A9E0-06B2F3965124}" destId="{F94531A2-AC92-49B2-A4C2-256F43CE359D}" srcOrd="0" destOrd="0" presId="urn:microsoft.com/office/officeart/2005/8/layout/hList7#8"/>
    <dgm:cxn modelId="{B2D93FD1-12E9-4577-8A10-D29B82362E84}" type="presOf" srcId="{E5A38DA5-0ED9-4F8D-998B-DF22FDD85C3C}" destId="{BA5C3D28-767C-4E12-9C92-4670DF437F3D}" srcOrd="1" destOrd="0" presId="urn:microsoft.com/office/officeart/2005/8/layout/hList7#8"/>
    <dgm:cxn modelId="{7FAEABF9-AE9A-4D34-B56A-785804C4D57A}" type="presOf" srcId="{B879251F-68D5-4906-9EE8-4BAC1405F627}" destId="{D2FE8B9A-E32B-4B5E-B6B4-AFD2DFBE49EB}" srcOrd="0" destOrd="0" presId="urn:microsoft.com/office/officeart/2005/8/layout/hList7#8"/>
    <dgm:cxn modelId="{56C103C9-7C55-457B-91BB-82E71DF8B40D}" type="presOf" srcId="{434ED48B-64E4-4835-8ED6-77AC073821BB}" destId="{1752AAE0-ACB0-49DC-B811-DF7DB98B9816}" srcOrd="1" destOrd="0" presId="urn:microsoft.com/office/officeart/2005/8/layout/hList7#8"/>
    <dgm:cxn modelId="{6C06CA59-FF5F-46B4-BE37-E1ACC5C391C2}" type="presOf" srcId="{842E3A55-6A6A-4868-9783-B089F82CDEAF}" destId="{7E842FCD-CD1E-4419-A0FB-341B273EF769}" srcOrd="0" destOrd="0" presId="urn:microsoft.com/office/officeart/2005/8/layout/hList7#8"/>
    <dgm:cxn modelId="{E4194CAC-865D-4894-A237-F3A284356C98}" type="presParOf" srcId="{5945B4D6-3A7D-434C-A9B0-4A88C451B5D0}" destId="{A3D09490-DC7D-45BA-9660-8BEFFA86BCE7}" srcOrd="0" destOrd="0" presId="urn:microsoft.com/office/officeart/2005/8/layout/hList7#8"/>
    <dgm:cxn modelId="{5B6698E5-99FE-4FE6-AD4F-EF9D3CA15A0D}" type="presParOf" srcId="{5945B4D6-3A7D-434C-A9B0-4A88C451B5D0}" destId="{1A8D8E74-7D11-4B92-ABEC-52C92BD08333}" srcOrd="1" destOrd="0" presId="urn:microsoft.com/office/officeart/2005/8/layout/hList7#8"/>
    <dgm:cxn modelId="{61642125-4888-4E69-AAB0-9A21F3D95764}" type="presParOf" srcId="{1A8D8E74-7D11-4B92-ABEC-52C92BD08333}" destId="{73A694ED-115C-4F3D-AA33-2BCDB1B1A3B8}" srcOrd="0" destOrd="0" presId="urn:microsoft.com/office/officeart/2005/8/layout/hList7#8"/>
    <dgm:cxn modelId="{D474B792-6A89-4EAC-99FC-DF82C2299E56}" type="presParOf" srcId="{73A694ED-115C-4F3D-AA33-2BCDB1B1A3B8}" destId="{3C729FC7-161D-4074-909F-65CB7B1FB833}" srcOrd="0" destOrd="0" presId="urn:microsoft.com/office/officeart/2005/8/layout/hList7#8"/>
    <dgm:cxn modelId="{A1934D27-DAFC-4868-BB26-FA7161730518}" type="presParOf" srcId="{73A694ED-115C-4F3D-AA33-2BCDB1B1A3B8}" destId="{F1E34E81-0999-4D43-9CFB-3BA5C857B18A}" srcOrd="1" destOrd="0" presId="urn:microsoft.com/office/officeart/2005/8/layout/hList7#8"/>
    <dgm:cxn modelId="{EEA13BEB-468C-432B-B0EC-C9418F5C439E}" type="presParOf" srcId="{73A694ED-115C-4F3D-AA33-2BCDB1B1A3B8}" destId="{962BE59B-90A8-4A7A-B11A-C50414901868}" srcOrd="2" destOrd="0" presId="urn:microsoft.com/office/officeart/2005/8/layout/hList7#8"/>
    <dgm:cxn modelId="{4F5D614E-808C-4125-9B36-CAA3FEC170ED}" type="presParOf" srcId="{73A694ED-115C-4F3D-AA33-2BCDB1B1A3B8}" destId="{447424D0-279A-47A4-BE15-0AFDF7802873}" srcOrd="3" destOrd="0" presId="urn:microsoft.com/office/officeart/2005/8/layout/hList7#8"/>
    <dgm:cxn modelId="{F52ADC54-9DAF-4F9E-8C48-54688C8EAABC}" type="presParOf" srcId="{1A8D8E74-7D11-4B92-ABEC-52C92BD08333}" destId="{26D6634C-8C10-4F39-BD77-BC99705E85E5}" srcOrd="1" destOrd="0" presId="urn:microsoft.com/office/officeart/2005/8/layout/hList7#8"/>
    <dgm:cxn modelId="{81AE3395-877C-42E9-90E2-57A02BD2C739}" type="presParOf" srcId="{1A8D8E74-7D11-4B92-ABEC-52C92BD08333}" destId="{248BF8BD-2204-46D7-85D1-AA6958C60098}" srcOrd="2" destOrd="0" presId="urn:microsoft.com/office/officeart/2005/8/layout/hList7#8"/>
    <dgm:cxn modelId="{F2185BD4-860D-4551-9CB3-F0E9CABAAC8E}" type="presParOf" srcId="{248BF8BD-2204-46D7-85D1-AA6958C60098}" destId="{F94531A2-AC92-49B2-A4C2-256F43CE359D}" srcOrd="0" destOrd="0" presId="urn:microsoft.com/office/officeart/2005/8/layout/hList7#8"/>
    <dgm:cxn modelId="{ADF949D2-D103-4996-8E57-E423200745BC}" type="presParOf" srcId="{248BF8BD-2204-46D7-85D1-AA6958C60098}" destId="{0D32DE83-9668-404D-A80D-E663B4CC0D5E}" srcOrd="1" destOrd="0" presId="urn:microsoft.com/office/officeart/2005/8/layout/hList7#8"/>
    <dgm:cxn modelId="{8D34E224-C87A-4790-8F55-EBB95A0F7D8A}" type="presParOf" srcId="{248BF8BD-2204-46D7-85D1-AA6958C60098}" destId="{81E0DD3C-ECCA-4C1B-BCF5-E64F448E3940}" srcOrd="2" destOrd="0" presId="urn:microsoft.com/office/officeart/2005/8/layout/hList7#8"/>
    <dgm:cxn modelId="{88ADA534-2FF7-459B-85BD-B5550D04E198}" type="presParOf" srcId="{248BF8BD-2204-46D7-85D1-AA6958C60098}" destId="{316BCA81-DB79-4AE9-9B74-DFD6F627B712}" srcOrd="3" destOrd="0" presId="urn:microsoft.com/office/officeart/2005/8/layout/hList7#8"/>
    <dgm:cxn modelId="{AE190916-4D5F-4770-B0A3-6BC14E77DF90}" type="presParOf" srcId="{1A8D8E74-7D11-4B92-ABEC-52C92BD08333}" destId="{D2FE8B9A-E32B-4B5E-B6B4-AFD2DFBE49EB}" srcOrd="3" destOrd="0" presId="urn:microsoft.com/office/officeart/2005/8/layout/hList7#8"/>
    <dgm:cxn modelId="{76F99E50-373E-450C-B0B5-795211989551}" type="presParOf" srcId="{1A8D8E74-7D11-4B92-ABEC-52C92BD08333}" destId="{48C78DFC-651D-455E-AE74-84DFA2697F03}" srcOrd="4" destOrd="0" presId="urn:microsoft.com/office/officeart/2005/8/layout/hList7#8"/>
    <dgm:cxn modelId="{5A200C99-6414-46D3-9444-2D04C9ED4251}" type="presParOf" srcId="{48C78DFC-651D-455E-AE74-84DFA2697F03}" destId="{016B85A3-4314-4649-A864-E736E92623FB}" srcOrd="0" destOrd="0" presId="urn:microsoft.com/office/officeart/2005/8/layout/hList7#8"/>
    <dgm:cxn modelId="{974C0F8F-5C11-43A6-94ED-18DA2E0B3EAF}" type="presParOf" srcId="{48C78DFC-651D-455E-AE74-84DFA2697F03}" destId="{8B9724E1-71F0-4BB2-8A97-BA6BA7D8600C}" srcOrd="1" destOrd="0" presId="urn:microsoft.com/office/officeart/2005/8/layout/hList7#8"/>
    <dgm:cxn modelId="{FB1D3DC4-E959-49CB-B4FE-D910B9C7C5A7}" type="presParOf" srcId="{48C78DFC-651D-455E-AE74-84DFA2697F03}" destId="{1E4B6F00-2C4F-49FC-86AD-EEED2C93823C}" srcOrd="2" destOrd="0" presId="urn:microsoft.com/office/officeart/2005/8/layout/hList7#8"/>
    <dgm:cxn modelId="{59E2EAC6-FABE-4577-AE34-42CDB47D848C}" type="presParOf" srcId="{48C78DFC-651D-455E-AE74-84DFA2697F03}" destId="{7F4A342C-FFDC-4B26-B292-936C812682B9}" srcOrd="3" destOrd="0" presId="urn:microsoft.com/office/officeart/2005/8/layout/hList7#8"/>
    <dgm:cxn modelId="{0FE92D0F-3CD5-47CA-8117-C2D03711F967}" type="presParOf" srcId="{1A8D8E74-7D11-4B92-ABEC-52C92BD08333}" destId="{7E842FCD-CD1E-4419-A0FB-341B273EF769}" srcOrd="5" destOrd="0" presId="urn:microsoft.com/office/officeart/2005/8/layout/hList7#8"/>
    <dgm:cxn modelId="{FEFF4567-AC0B-4FE8-BFEA-0C2C082CD380}" type="presParOf" srcId="{1A8D8E74-7D11-4B92-ABEC-52C92BD08333}" destId="{72467D92-95BE-4FBF-8FBA-1A7C4BA0A140}" srcOrd="6" destOrd="0" presId="urn:microsoft.com/office/officeart/2005/8/layout/hList7#8"/>
    <dgm:cxn modelId="{EAE01A87-D8FA-43B1-AAC0-DE8DCD3C58C5}" type="presParOf" srcId="{72467D92-95BE-4FBF-8FBA-1A7C4BA0A140}" destId="{A7CFDEF4-59B3-41CC-AEE4-BF31B1B6F588}" srcOrd="0" destOrd="0" presId="urn:microsoft.com/office/officeart/2005/8/layout/hList7#8"/>
    <dgm:cxn modelId="{B93B1725-1923-42EF-B374-0197EB0BAC08}" type="presParOf" srcId="{72467D92-95BE-4FBF-8FBA-1A7C4BA0A140}" destId="{1752AAE0-ACB0-49DC-B811-DF7DB98B9816}" srcOrd="1" destOrd="0" presId="urn:microsoft.com/office/officeart/2005/8/layout/hList7#8"/>
    <dgm:cxn modelId="{0507A388-724B-460D-8885-4598BD41CAEC}" type="presParOf" srcId="{72467D92-95BE-4FBF-8FBA-1A7C4BA0A140}" destId="{8DAF4CC1-CE83-480C-8825-7C4ABC051264}" srcOrd="2" destOrd="0" presId="urn:microsoft.com/office/officeart/2005/8/layout/hList7#8"/>
    <dgm:cxn modelId="{868810D1-823E-4A71-835E-43A4B9507EB3}" type="presParOf" srcId="{72467D92-95BE-4FBF-8FBA-1A7C4BA0A140}" destId="{B2401840-33B1-43DD-92AC-44D885817D37}" srcOrd="3" destOrd="0" presId="urn:microsoft.com/office/officeart/2005/8/layout/hList7#8"/>
    <dgm:cxn modelId="{3EDC4802-70FC-4E44-9E67-0492A17D5D65}" type="presParOf" srcId="{1A8D8E74-7D11-4B92-ABEC-52C92BD08333}" destId="{F5A9B5C9-79DF-4A22-983B-D06755FFD639}" srcOrd="7" destOrd="0" presId="urn:microsoft.com/office/officeart/2005/8/layout/hList7#8"/>
    <dgm:cxn modelId="{DFD7A9CF-94CC-44FE-8DD4-3725D69C1571}" type="presParOf" srcId="{1A8D8E74-7D11-4B92-ABEC-52C92BD08333}" destId="{80926E22-377A-4344-A091-CB6D181FF56D}" srcOrd="8" destOrd="0" presId="urn:microsoft.com/office/officeart/2005/8/layout/hList7#8"/>
    <dgm:cxn modelId="{11121258-5DE8-478D-85F2-77AE73007C67}" type="presParOf" srcId="{80926E22-377A-4344-A091-CB6D181FF56D}" destId="{77608532-2B61-44DE-97F4-4386D4FC12BB}" srcOrd="0" destOrd="0" presId="urn:microsoft.com/office/officeart/2005/8/layout/hList7#8"/>
    <dgm:cxn modelId="{DB872EBA-573D-49A5-8994-FCD70C682534}" type="presParOf" srcId="{80926E22-377A-4344-A091-CB6D181FF56D}" destId="{BA5C3D28-767C-4E12-9C92-4670DF437F3D}" srcOrd="1" destOrd="0" presId="urn:microsoft.com/office/officeart/2005/8/layout/hList7#8"/>
    <dgm:cxn modelId="{D6BEBF1F-088C-4E3C-A9AF-216BECAD6BD0}" type="presParOf" srcId="{80926E22-377A-4344-A091-CB6D181FF56D}" destId="{588955C3-C040-4343-82B6-644C290600B6}" srcOrd="2" destOrd="0" presId="urn:microsoft.com/office/officeart/2005/8/layout/hList7#8"/>
    <dgm:cxn modelId="{9D1984E7-CF7A-4103-B87C-2A00D5342536}" type="presParOf" srcId="{80926E22-377A-4344-A091-CB6D181FF56D}" destId="{445D6D5E-96E8-4053-8B58-46CCD1BB0538}" srcOrd="3" destOrd="0" presId="urn:microsoft.com/office/officeart/2005/8/layout/hList7#8"/>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7CA22E-D88C-4C9A-8A49-273DF202B9D4}" type="doc">
      <dgm:prSet loTypeId="urn:microsoft.com/office/officeart/2005/8/layout/vList3#19" loCatId="list" qsTypeId="urn:microsoft.com/office/officeart/2005/8/quickstyle/simple1" qsCatId="simple" csTypeId="urn:microsoft.com/office/officeart/2005/8/colors/accent1_2" csCatId="accent1" phldr="1"/>
      <dgm:spPr/>
      <dgm:t>
        <a:bodyPr/>
        <a:lstStyle/>
        <a:p>
          <a:endParaRPr lang="en-US"/>
        </a:p>
      </dgm:t>
    </dgm:pt>
    <dgm:pt modelId="{569A7CEC-20E9-438A-98BB-676535D374EC}">
      <dgm:prSet custT="1">
        <dgm:style>
          <a:lnRef idx="1">
            <a:schemeClr val="accent1"/>
          </a:lnRef>
          <a:fillRef idx="2">
            <a:schemeClr val="accent1"/>
          </a:fillRef>
          <a:effectRef idx="1">
            <a:schemeClr val="accent1"/>
          </a:effectRef>
          <a:fontRef idx="minor">
            <a:schemeClr val="dk1"/>
          </a:fontRef>
        </dgm:style>
      </dgm:prSet>
      <dgm:spPr>
        <a:xfrm rot="10800000">
          <a:off x="1728199" y="0"/>
          <a:ext cx="5363155" cy="936104"/>
        </a:xfrm>
        <a:prstGeom prst="rect">
          <a:avLst/>
        </a:prstGeom>
        <a:solidFill>
          <a:schemeClr val="tx2">
            <a:alpha val="70000"/>
          </a:schemeClr>
        </a:soli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dgm:spPr>
      <dgm:t>
        <a:bodyPr/>
        <a:lstStyle/>
        <a:p>
          <a:pPr rtl="0"/>
          <a:r>
            <a:rPr lang="en-GB" sz="2800" dirty="0" smtClean="0">
              <a:solidFill>
                <a:srgbClr val="006699"/>
              </a:solidFill>
              <a:latin typeface="Arial" pitchFamily="34" charset="0"/>
              <a:ea typeface="+mn-ea"/>
              <a:cs typeface="Arial" pitchFamily="34" charset="0"/>
            </a:rPr>
            <a:t>Innovation &amp; Technology</a:t>
          </a:r>
          <a:endParaRPr lang="en-US" sz="2800" dirty="0">
            <a:solidFill>
              <a:srgbClr val="006699"/>
            </a:solidFill>
            <a:latin typeface="Arial" pitchFamily="34" charset="0"/>
            <a:ea typeface="+mn-ea"/>
            <a:cs typeface="Arial" pitchFamily="34" charset="0"/>
          </a:endParaRPr>
        </a:p>
      </dgm:t>
    </dgm:pt>
    <dgm:pt modelId="{C66CA882-E25D-4EAD-8957-10459F521750}" type="parTrans" cxnId="{AECBE8FE-6D2A-4CD4-BF09-57CE7495E3FD}">
      <dgm:prSet/>
      <dgm:spPr/>
      <dgm:t>
        <a:bodyPr/>
        <a:lstStyle/>
        <a:p>
          <a:endParaRPr lang="en-US"/>
        </a:p>
      </dgm:t>
    </dgm:pt>
    <dgm:pt modelId="{4FD1589F-DF7B-4113-8C3B-BB2FCE0E11EA}" type="sibTrans" cxnId="{AECBE8FE-6D2A-4CD4-BF09-57CE7495E3FD}">
      <dgm:prSet/>
      <dgm:spPr/>
      <dgm:t>
        <a:bodyPr/>
        <a:lstStyle/>
        <a:p>
          <a:endParaRPr lang="en-US"/>
        </a:p>
      </dgm:t>
    </dgm:pt>
    <dgm:pt modelId="{0156D068-4721-4846-8E33-BB5201123BB2}" type="pres">
      <dgm:prSet presAssocID="{FF7CA22E-D88C-4C9A-8A49-273DF202B9D4}" presName="linearFlow" presStyleCnt="0">
        <dgm:presLayoutVars>
          <dgm:dir/>
          <dgm:resizeHandles val="exact"/>
        </dgm:presLayoutVars>
      </dgm:prSet>
      <dgm:spPr/>
      <dgm:t>
        <a:bodyPr/>
        <a:lstStyle/>
        <a:p>
          <a:endParaRPr lang="en-US"/>
        </a:p>
      </dgm:t>
    </dgm:pt>
    <dgm:pt modelId="{9E7DFE77-579A-43D9-BBEE-312DB6E8B955}" type="pres">
      <dgm:prSet presAssocID="{569A7CEC-20E9-438A-98BB-676535D374EC}" presName="composite" presStyleCnt="0"/>
      <dgm:spPr/>
    </dgm:pt>
    <dgm:pt modelId="{35EC2F05-9EF1-45CA-9F38-22F1D59D91AD}" type="pres">
      <dgm:prSet presAssocID="{569A7CEC-20E9-438A-98BB-676535D374EC}" presName="imgShp" presStyleLbl="fgImgPlace1" presStyleIdx="0" presStyleCnt="1" custLinFactNeighborX="9118"/>
      <dgm:spPr>
        <a:xfrm>
          <a:off x="1202198" y="0"/>
          <a:ext cx="936104" cy="936104"/>
        </a:xfrm>
        <a:prstGeom prst="ellipse">
          <a:avLst/>
        </a:prstGeom>
        <a:blipFill rotWithShape="0">
          <a:blip xmlns:r="http://schemas.openxmlformats.org/officeDocument/2006/relationships" r:embed="rId1"/>
          <a:stretch>
            <a:fillRect/>
          </a:stretch>
        </a:blipFill>
        <a:ln w="25400" cap="flat" cmpd="sng" algn="ctr">
          <a:solidFill>
            <a:sysClr val="windowText" lastClr="000000">
              <a:lumMod val="50000"/>
              <a:lumOff val="50000"/>
            </a:sysClr>
          </a:solidFill>
          <a:prstDash val="solid"/>
        </a:ln>
        <a:effectLst/>
      </dgm:spPr>
      <dgm:t>
        <a:bodyPr/>
        <a:lstStyle/>
        <a:p>
          <a:endParaRPr lang="en-US"/>
        </a:p>
      </dgm:t>
    </dgm:pt>
    <dgm:pt modelId="{E889136A-7CE9-4803-8CA9-97FD4E7FB378}" type="pres">
      <dgm:prSet presAssocID="{569A7CEC-20E9-438A-98BB-676535D374EC}" presName="txShp" presStyleLbl="node1" presStyleIdx="0" presStyleCnt="1" custLinFactNeighborX="2672">
        <dgm:presLayoutVars>
          <dgm:bulletEnabled val="1"/>
        </dgm:presLayoutVars>
      </dgm:prSet>
      <dgm:spPr>
        <a:prstGeom prst="rect">
          <a:avLst/>
        </a:prstGeom>
      </dgm:spPr>
      <dgm:t>
        <a:bodyPr/>
        <a:lstStyle/>
        <a:p>
          <a:endParaRPr lang="en-US"/>
        </a:p>
      </dgm:t>
    </dgm:pt>
  </dgm:ptLst>
  <dgm:cxnLst>
    <dgm:cxn modelId="{A6D8E02F-94C0-44F9-84E7-0EA4332BD78F}" type="presOf" srcId="{FF7CA22E-D88C-4C9A-8A49-273DF202B9D4}" destId="{0156D068-4721-4846-8E33-BB5201123BB2}" srcOrd="0" destOrd="0" presId="urn:microsoft.com/office/officeart/2005/8/layout/vList3#19"/>
    <dgm:cxn modelId="{BCF00EF4-4CA6-4FD2-8F7E-9E4116702DC3}" type="presOf" srcId="{569A7CEC-20E9-438A-98BB-676535D374EC}" destId="{E889136A-7CE9-4803-8CA9-97FD4E7FB378}" srcOrd="0" destOrd="0" presId="urn:microsoft.com/office/officeart/2005/8/layout/vList3#19"/>
    <dgm:cxn modelId="{AECBE8FE-6D2A-4CD4-BF09-57CE7495E3FD}" srcId="{FF7CA22E-D88C-4C9A-8A49-273DF202B9D4}" destId="{569A7CEC-20E9-438A-98BB-676535D374EC}" srcOrd="0" destOrd="0" parTransId="{C66CA882-E25D-4EAD-8957-10459F521750}" sibTransId="{4FD1589F-DF7B-4113-8C3B-BB2FCE0E11EA}"/>
    <dgm:cxn modelId="{BA008714-57B6-4009-9676-70B6C8D42CA3}" type="presParOf" srcId="{0156D068-4721-4846-8E33-BB5201123BB2}" destId="{9E7DFE77-579A-43D9-BBEE-312DB6E8B955}" srcOrd="0" destOrd="0" presId="urn:microsoft.com/office/officeart/2005/8/layout/vList3#19"/>
    <dgm:cxn modelId="{E4C4FDA9-C77E-4930-B8E6-134734CE254C}" type="presParOf" srcId="{9E7DFE77-579A-43D9-BBEE-312DB6E8B955}" destId="{35EC2F05-9EF1-45CA-9F38-22F1D59D91AD}" srcOrd="0" destOrd="0" presId="urn:microsoft.com/office/officeart/2005/8/layout/vList3#19"/>
    <dgm:cxn modelId="{D1F3F984-4358-4405-A4EA-1F15C7D5DB75}" type="presParOf" srcId="{9E7DFE77-579A-43D9-BBEE-312DB6E8B955}" destId="{E889136A-7CE9-4803-8CA9-97FD4E7FB378}" srcOrd="1" destOrd="0" presId="urn:microsoft.com/office/officeart/2005/8/layout/vList3#19"/>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7D3A58-BB06-4DCC-AF5C-FF71EC047F83}" type="doc">
      <dgm:prSet loTypeId="urn:microsoft.com/office/officeart/2005/8/layout/vList3#18" loCatId="list" qsTypeId="urn:microsoft.com/office/officeart/2005/8/quickstyle/simple3" qsCatId="simple" csTypeId="urn:microsoft.com/office/officeart/2005/8/colors/accent1_2" csCatId="accent1" phldr="1"/>
      <dgm:spPr/>
      <dgm:t>
        <a:bodyPr/>
        <a:lstStyle/>
        <a:p>
          <a:endParaRPr lang="en-US"/>
        </a:p>
      </dgm:t>
    </dgm:pt>
    <dgm:pt modelId="{7BF5B09B-3D4C-4960-A5D7-D8C9FDDA67AB}">
      <dgm:prSet custT="1"/>
      <dgm:spPr>
        <a:solidFill>
          <a:schemeClr val="tx2">
            <a:alpha val="81000"/>
          </a:schemeClr>
        </a:solidFill>
      </dgm:spPr>
      <dgm:t>
        <a:bodyPr/>
        <a:lstStyle/>
        <a:p>
          <a:pPr algn="ctr" rtl="0"/>
          <a:r>
            <a:rPr lang="en-GB" sz="4000" dirty="0" smtClean="0">
              <a:solidFill>
                <a:schemeClr val="bg1"/>
              </a:solidFill>
              <a:latin typeface="Arial" pitchFamily="34" charset="0"/>
              <a:ea typeface="+mn-ea"/>
              <a:cs typeface="Arial" pitchFamily="34" charset="0"/>
            </a:rPr>
            <a:t>Why Publish with Elsevier?</a:t>
          </a:r>
          <a:endParaRPr lang="en-US" sz="4000" dirty="0">
            <a:solidFill>
              <a:schemeClr val="bg1"/>
            </a:solidFill>
            <a:latin typeface="Arial" pitchFamily="34" charset="0"/>
            <a:ea typeface="+mn-ea"/>
            <a:cs typeface="Arial" pitchFamily="34" charset="0"/>
          </a:endParaRPr>
        </a:p>
      </dgm:t>
    </dgm:pt>
    <dgm:pt modelId="{A032FCCF-6CF6-4EF3-87B6-FC980DF8BE1B}" type="parTrans" cxnId="{AF3316E2-42FC-416D-8E1E-E48295A68F8A}">
      <dgm:prSet/>
      <dgm:spPr/>
      <dgm:t>
        <a:bodyPr/>
        <a:lstStyle/>
        <a:p>
          <a:pPr algn="ctr"/>
          <a:endParaRPr lang="en-US"/>
        </a:p>
      </dgm:t>
    </dgm:pt>
    <dgm:pt modelId="{AF4E1C53-6836-4A73-9EFA-CB40A04F877B}" type="sibTrans" cxnId="{AF3316E2-42FC-416D-8E1E-E48295A68F8A}">
      <dgm:prSet/>
      <dgm:spPr/>
      <dgm:t>
        <a:bodyPr/>
        <a:lstStyle/>
        <a:p>
          <a:pPr algn="ctr"/>
          <a:endParaRPr lang="en-US"/>
        </a:p>
      </dgm:t>
    </dgm:pt>
    <dgm:pt modelId="{7C5EEE09-C70B-40E8-991C-B3CCBAFC7E7E}" type="pres">
      <dgm:prSet presAssocID="{A87D3A58-BB06-4DCC-AF5C-FF71EC047F83}" presName="linearFlow" presStyleCnt="0">
        <dgm:presLayoutVars>
          <dgm:dir/>
          <dgm:resizeHandles val="exact"/>
        </dgm:presLayoutVars>
      </dgm:prSet>
      <dgm:spPr/>
      <dgm:t>
        <a:bodyPr/>
        <a:lstStyle/>
        <a:p>
          <a:endParaRPr lang="en-US"/>
        </a:p>
      </dgm:t>
    </dgm:pt>
    <dgm:pt modelId="{9111C11E-60FB-40E9-8852-6A31697AB05B}" type="pres">
      <dgm:prSet presAssocID="{7BF5B09B-3D4C-4960-A5D7-D8C9FDDA67AB}" presName="composite" presStyleCnt="0"/>
      <dgm:spPr/>
    </dgm:pt>
    <dgm:pt modelId="{3B30E68D-4382-4A80-BB4D-4494424F7A82}" type="pres">
      <dgm:prSet presAssocID="{7BF5B09B-3D4C-4960-A5D7-D8C9FDDA67AB}" presName="imgShp" presStyleLbl="fgImgPlace1" presStyleIdx="0" presStyleCnt="1" custLinFactNeighborX="-68666"/>
      <dgm:spPr>
        <a:blipFill rotWithShape="0">
          <a:blip xmlns:r="http://schemas.openxmlformats.org/officeDocument/2006/relationships" r:embed="rId1"/>
          <a:stretch>
            <a:fillRect/>
          </a:stretch>
        </a:blipFill>
        <a:ln>
          <a:solidFill>
            <a:schemeClr val="tx1">
              <a:lumMod val="50000"/>
              <a:lumOff val="50000"/>
            </a:schemeClr>
          </a:solidFill>
        </a:ln>
      </dgm:spPr>
      <dgm:t>
        <a:bodyPr/>
        <a:lstStyle/>
        <a:p>
          <a:endParaRPr lang="en-US"/>
        </a:p>
      </dgm:t>
    </dgm:pt>
    <dgm:pt modelId="{0330FB78-9285-4298-8D63-90543C7A1F6B}" type="pres">
      <dgm:prSet presAssocID="{7BF5B09B-3D4C-4960-A5D7-D8C9FDDA67AB}" presName="txShp" presStyleLbl="node1" presStyleIdx="0" presStyleCnt="1" custLinFactNeighborX="-15578">
        <dgm:presLayoutVars>
          <dgm:bulletEnabled val="1"/>
        </dgm:presLayoutVars>
      </dgm:prSet>
      <dgm:spPr>
        <a:prstGeom prst="rect">
          <a:avLst/>
        </a:prstGeom>
      </dgm:spPr>
      <dgm:t>
        <a:bodyPr/>
        <a:lstStyle/>
        <a:p>
          <a:endParaRPr lang="en-US"/>
        </a:p>
      </dgm:t>
    </dgm:pt>
  </dgm:ptLst>
  <dgm:cxnLst>
    <dgm:cxn modelId="{AF3316E2-42FC-416D-8E1E-E48295A68F8A}" srcId="{A87D3A58-BB06-4DCC-AF5C-FF71EC047F83}" destId="{7BF5B09B-3D4C-4960-A5D7-D8C9FDDA67AB}" srcOrd="0" destOrd="0" parTransId="{A032FCCF-6CF6-4EF3-87B6-FC980DF8BE1B}" sibTransId="{AF4E1C53-6836-4A73-9EFA-CB40A04F877B}"/>
    <dgm:cxn modelId="{4106E63A-5B6E-456D-94CF-3BFD5CB22173}" type="presOf" srcId="{7BF5B09B-3D4C-4960-A5D7-D8C9FDDA67AB}" destId="{0330FB78-9285-4298-8D63-90543C7A1F6B}" srcOrd="0" destOrd="0" presId="urn:microsoft.com/office/officeart/2005/8/layout/vList3#18"/>
    <dgm:cxn modelId="{156A77F2-0E51-4E58-A6A4-05324A7495D4}" type="presOf" srcId="{A87D3A58-BB06-4DCC-AF5C-FF71EC047F83}" destId="{7C5EEE09-C70B-40E8-991C-B3CCBAFC7E7E}" srcOrd="0" destOrd="0" presId="urn:microsoft.com/office/officeart/2005/8/layout/vList3#18"/>
    <dgm:cxn modelId="{0793F8FC-E079-4678-BCBB-A8C7543D685C}" type="presParOf" srcId="{7C5EEE09-C70B-40E8-991C-B3CCBAFC7E7E}" destId="{9111C11E-60FB-40E9-8852-6A31697AB05B}" srcOrd="0" destOrd="0" presId="urn:microsoft.com/office/officeart/2005/8/layout/vList3#18"/>
    <dgm:cxn modelId="{D99113A9-C7AA-4867-B2C0-1B19F86E6174}" type="presParOf" srcId="{9111C11E-60FB-40E9-8852-6A31697AB05B}" destId="{3B30E68D-4382-4A80-BB4D-4494424F7A82}" srcOrd="0" destOrd="0" presId="urn:microsoft.com/office/officeart/2005/8/layout/vList3#18"/>
    <dgm:cxn modelId="{2907CF7C-F74A-48E3-8FD9-235EFDAD53F8}" type="presParOf" srcId="{9111C11E-60FB-40E9-8852-6A31697AB05B}" destId="{0330FB78-9285-4298-8D63-90543C7A1F6B}" srcOrd="1" destOrd="0" presId="urn:microsoft.com/office/officeart/2005/8/layout/vList3#1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729FC7-161D-4074-909F-65CB7B1FB833}">
      <dsp:nvSpPr>
        <dsp:cNvPr id="0" name=""/>
        <dsp:cNvSpPr/>
      </dsp:nvSpPr>
      <dsp:spPr>
        <a:xfrm>
          <a:off x="0" y="-73731"/>
          <a:ext cx="1647515" cy="3556991"/>
        </a:xfrm>
        <a:prstGeom prst="rect">
          <a:avLst/>
        </a:prstGeom>
        <a:solidFill>
          <a:schemeClr val="tx2">
            <a:alpha val="70000"/>
          </a:schemeClr>
        </a:soli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13792" tIns="113792" rIns="113792" bIns="113792" numCol="1" spcCol="1270" anchor="ctr" anchorCtr="0">
          <a:noAutofit/>
        </a:bodyPr>
        <a:lstStyle/>
        <a:p>
          <a:pPr lvl="0" algn="ctr" defTabSz="711200" rtl="0">
            <a:lnSpc>
              <a:spcPct val="90000"/>
            </a:lnSpc>
            <a:spcBef>
              <a:spcPct val="0"/>
            </a:spcBef>
            <a:spcAft>
              <a:spcPct val="35000"/>
            </a:spcAft>
          </a:pPr>
          <a:r>
            <a:rPr lang="en-GB" sz="1600" b="1" kern="1200" dirty="0" smtClean="0">
              <a:solidFill>
                <a:srgbClr val="006699"/>
              </a:solidFill>
              <a:latin typeface="Arial" pitchFamily="34" charset="0"/>
              <a:ea typeface="+mn-ea"/>
              <a:cs typeface="Arial" pitchFamily="34" charset="0"/>
            </a:rPr>
            <a:t>Registration</a:t>
          </a:r>
          <a:endParaRPr lang="en-US" sz="1600" b="1" kern="1200" dirty="0">
            <a:solidFill>
              <a:srgbClr val="006699"/>
            </a:solidFill>
            <a:latin typeface="Arial" pitchFamily="34" charset="0"/>
            <a:ea typeface="+mn-ea"/>
            <a:cs typeface="Arial" pitchFamily="34" charset="0"/>
          </a:endParaRPr>
        </a:p>
      </dsp:txBody>
      <dsp:txXfrm>
        <a:off x="0" y="1349064"/>
        <a:ext cx="1647515" cy="1422796"/>
      </dsp:txXfrm>
    </dsp:sp>
    <dsp:sp modelId="{447424D0-279A-47A4-BE15-0AFDF7802873}">
      <dsp:nvSpPr>
        <dsp:cNvPr id="0" name=""/>
        <dsp:cNvSpPr/>
      </dsp:nvSpPr>
      <dsp:spPr>
        <a:xfrm>
          <a:off x="231518" y="139687"/>
          <a:ext cx="1184478" cy="1184478"/>
        </a:xfrm>
        <a:prstGeom prst="ellipse">
          <a:avLst/>
        </a:prstGeom>
        <a:blipFill rotWithShape="0">
          <a:blip xmlns:r="http://schemas.openxmlformats.org/officeDocument/2006/relationships" r:embed="rId1"/>
          <a:stretch>
            <a:fillRect/>
          </a:stretch>
        </a:blip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F94531A2-AC92-49B2-A4C2-256F43CE359D}">
      <dsp:nvSpPr>
        <dsp:cNvPr id="0" name=""/>
        <dsp:cNvSpPr/>
      </dsp:nvSpPr>
      <dsp:spPr>
        <a:xfrm>
          <a:off x="1696941" y="-73731"/>
          <a:ext cx="1647515" cy="3556991"/>
        </a:xfrm>
        <a:prstGeom prst="rect">
          <a:avLst/>
        </a:prstGeom>
        <a:solidFill>
          <a:schemeClr val="tx2">
            <a:alpha val="70000"/>
          </a:schemeClr>
        </a:soli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13792" tIns="113792" rIns="113792" bIns="113792" numCol="1" spcCol="1270" anchor="ctr" anchorCtr="0">
          <a:noAutofit/>
        </a:bodyPr>
        <a:lstStyle/>
        <a:p>
          <a:pPr lvl="0" algn="ctr" defTabSz="711200" rtl="0">
            <a:lnSpc>
              <a:spcPct val="90000"/>
            </a:lnSpc>
            <a:spcBef>
              <a:spcPct val="0"/>
            </a:spcBef>
            <a:spcAft>
              <a:spcPct val="35000"/>
            </a:spcAft>
          </a:pPr>
          <a:r>
            <a:rPr lang="en-GB" sz="1600" b="1" i="0" kern="1200" dirty="0" smtClean="0">
              <a:solidFill>
                <a:srgbClr val="006699"/>
              </a:solidFill>
              <a:latin typeface="Arial" pitchFamily="34" charset="0"/>
              <a:ea typeface="+mn-ea"/>
              <a:cs typeface="Arial" pitchFamily="34" charset="0"/>
            </a:rPr>
            <a:t>Certification</a:t>
          </a:r>
          <a:endParaRPr lang="en-US" sz="1600" b="1" i="0" kern="1200" dirty="0">
            <a:solidFill>
              <a:srgbClr val="006699"/>
            </a:solidFill>
            <a:latin typeface="Arial" pitchFamily="34" charset="0"/>
            <a:ea typeface="+mn-ea"/>
            <a:cs typeface="Arial" pitchFamily="34" charset="0"/>
          </a:endParaRPr>
        </a:p>
      </dsp:txBody>
      <dsp:txXfrm>
        <a:off x="1696941" y="1349064"/>
        <a:ext cx="1647515" cy="1422796"/>
      </dsp:txXfrm>
    </dsp:sp>
    <dsp:sp modelId="{316BCA81-DB79-4AE9-9B74-DFD6F627B712}">
      <dsp:nvSpPr>
        <dsp:cNvPr id="0" name=""/>
        <dsp:cNvSpPr/>
      </dsp:nvSpPr>
      <dsp:spPr>
        <a:xfrm>
          <a:off x="1928459" y="139687"/>
          <a:ext cx="1184478" cy="1184478"/>
        </a:xfrm>
        <a:prstGeom prst="ellipse">
          <a:avLst/>
        </a:prstGeom>
        <a:blipFill rotWithShape="0">
          <a:blip xmlns:r="http://schemas.openxmlformats.org/officeDocument/2006/relationships" r:embed="rId2"/>
          <a:stretch>
            <a:fillRect/>
          </a:stretch>
        </a:blip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016B85A3-4314-4649-A864-E736E92623FB}">
      <dsp:nvSpPr>
        <dsp:cNvPr id="0" name=""/>
        <dsp:cNvSpPr/>
      </dsp:nvSpPr>
      <dsp:spPr>
        <a:xfrm>
          <a:off x="3393882" y="-73731"/>
          <a:ext cx="1647515" cy="3556991"/>
        </a:xfrm>
        <a:prstGeom prst="rect">
          <a:avLst/>
        </a:prstGeom>
        <a:solidFill>
          <a:schemeClr val="tx2">
            <a:alpha val="70000"/>
          </a:schemeClr>
        </a:soli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13792" tIns="113792" rIns="113792" bIns="113792" numCol="1" spcCol="1270" anchor="ctr" anchorCtr="0">
          <a:noAutofit/>
        </a:bodyPr>
        <a:lstStyle/>
        <a:p>
          <a:pPr lvl="0" algn="ctr" defTabSz="711200" rtl="0">
            <a:lnSpc>
              <a:spcPct val="90000"/>
            </a:lnSpc>
            <a:spcBef>
              <a:spcPct val="0"/>
            </a:spcBef>
            <a:spcAft>
              <a:spcPct val="35000"/>
            </a:spcAft>
          </a:pPr>
          <a:r>
            <a:rPr lang="en-GB" sz="1600" b="1" i="0" kern="1200" dirty="0" smtClean="0">
              <a:solidFill>
                <a:srgbClr val="006699"/>
              </a:solidFill>
              <a:latin typeface="Arial" pitchFamily="34" charset="0"/>
              <a:ea typeface="+mn-ea"/>
              <a:cs typeface="Arial" pitchFamily="34" charset="0"/>
            </a:rPr>
            <a:t>Dissemination</a:t>
          </a:r>
          <a:endParaRPr lang="en-US" sz="1600" b="1" i="0" kern="1200" dirty="0">
            <a:solidFill>
              <a:srgbClr val="006699"/>
            </a:solidFill>
            <a:latin typeface="Arial" pitchFamily="34" charset="0"/>
            <a:ea typeface="+mn-ea"/>
            <a:cs typeface="Arial" pitchFamily="34" charset="0"/>
          </a:endParaRPr>
        </a:p>
      </dsp:txBody>
      <dsp:txXfrm>
        <a:off x="3393882" y="1349064"/>
        <a:ext cx="1647515" cy="1422796"/>
      </dsp:txXfrm>
    </dsp:sp>
    <dsp:sp modelId="{7F4A342C-FFDC-4B26-B292-936C812682B9}">
      <dsp:nvSpPr>
        <dsp:cNvPr id="0" name=""/>
        <dsp:cNvSpPr/>
      </dsp:nvSpPr>
      <dsp:spPr>
        <a:xfrm>
          <a:off x="3625400" y="139687"/>
          <a:ext cx="1184478" cy="1184478"/>
        </a:xfrm>
        <a:prstGeom prst="ellipse">
          <a:avLst/>
        </a:prstGeom>
        <a:blipFill rotWithShape="0">
          <a:blip xmlns:r="http://schemas.openxmlformats.org/officeDocument/2006/relationships" r:embed="rId3"/>
          <a:stretch>
            <a:fillRect/>
          </a:stretch>
        </a:blip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A7CFDEF4-59B3-41CC-AEE4-BF31B1B6F588}">
      <dsp:nvSpPr>
        <dsp:cNvPr id="0" name=""/>
        <dsp:cNvSpPr/>
      </dsp:nvSpPr>
      <dsp:spPr>
        <a:xfrm>
          <a:off x="5090823" y="-73731"/>
          <a:ext cx="1647515" cy="3556991"/>
        </a:xfrm>
        <a:prstGeom prst="rect">
          <a:avLst/>
        </a:prstGeom>
        <a:solidFill>
          <a:schemeClr val="tx2">
            <a:alpha val="70000"/>
          </a:schemeClr>
        </a:soli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13792" tIns="113792" rIns="113792" bIns="113792" numCol="1" spcCol="1270" anchor="ctr" anchorCtr="0">
          <a:noAutofit/>
        </a:bodyPr>
        <a:lstStyle/>
        <a:p>
          <a:pPr lvl="0" algn="ctr" defTabSz="711200" rtl="0">
            <a:lnSpc>
              <a:spcPct val="90000"/>
            </a:lnSpc>
            <a:spcBef>
              <a:spcPct val="0"/>
            </a:spcBef>
            <a:spcAft>
              <a:spcPct val="35000"/>
            </a:spcAft>
          </a:pPr>
          <a:r>
            <a:rPr lang="en-GB" sz="1600" b="1" i="0" kern="1200" dirty="0" smtClean="0">
              <a:solidFill>
                <a:srgbClr val="006699"/>
              </a:solidFill>
              <a:latin typeface="Arial" pitchFamily="34" charset="0"/>
              <a:ea typeface="+mn-ea"/>
              <a:cs typeface="Arial" pitchFamily="34" charset="0"/>
            </a:rPr>
            <a:t>Preservation</a:t>
          </a:r>
          <a:endParaRPr lang="en-US" sz="1600" b="1" i="0" kern="1200" dirty="0">
            <a:solidFill>
              <a:srgbClr val="006699"/>
            </a:solidFill>
            <a:latin typeface="Arial" pitchFamily="34" charset="0"/>
            <a:ea typeface="+mn-ea"/>
            <a:cs typeface="Arial" pitchFamily="34" charset="0"/>
          </a:endParaRPr>
        </a:p>
      </dsp:txBody>
      <dsp:txXfrm>
        <a:off x="5090823" y="1349064"/>
        <a:ext cx="1647515" cy="1422796"/>
      </dsp:txXfrm>
    </dsp:sp>
    <dsp:sp modelId="{B2401840-33B1-43DD-92AC-44D885817D37}">
      <dsp:nvSpPr>
        <dsp:cNvPr id="0" name=""/>
        <dsp:cNvSpPr/>
      </dsp:nvSpPr>
      <dsp:spPr>
        <a:xfrm>
          <a:off x="5322342" y="139687"/>
          <a:ext cx="1184478" cy="1184478"/>
        </a:xfrm>
        <a:prstGeom prst="ellipse">
          <a:avLst/>
        </a:prstGeom>
        <a:blipFill rotWithShape="0">
          <a:blip xmlns:r="http://schemas.openxmlformats.org/officeDocument/2006/relationships" r:embed="rId4"/>
          <a:stretch>
            <a:fillRect/>
          </a:stretch>
        </a:blip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77608532-2B61-44DE-97F4-4386D4FC12BB}">
      <dsp:nvSpPr>
        <dsp:cNvPr id="0" name=""/>
        <dsp:cNvSpPr/>
      </dsp:nvSpPr>
      <dsp:spPr>
        <a:xfrm>
          <a:off x="6787764" y="-73731"/>
          <a:ext cx="1647515" cy="3556991"/>
        </a:xfrm>
        <a:prstGeom prst="rect">
          <a:avLst/>
        </a:prstGeom>
        <a:solidFill>
          <a:schemeClr val="tx2">
            <a:alpha val="70000"/>
          </a:schemeClr>
        </a:soli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13792" tIns="113792" rIns="113792" bIns="113792" numCol="1" spcCol="1270" anchor="ctr" anchorCtr="0">
          <a:noAutofit/>
        </a:bodyPr>
        <a:lstStyle/>
        <a:p>
          <a:pPr lvl="0" algn="ctr" defTabSz="711200" rtl="0">
            <a:lnSpc>
              <a:spcPct val="90000"/>
            </a:lnSpc>
            <a:spcBef>
              <a:spcPct val="0"/>
            </a:spcBef>
            <a:spcAft>
              <a:spcPct val="35000"/>
            </a:spcAft>
          </a:pPr>
          <a:r>
            <a:rPr lang="en-GB" sz="1600" b="1" i="0" kern="1200" dirty="0" smtClean="0">
              <a:solidFill>
                <a:srgbClr val="006699"/>
              </a:solidFill>
              <a:latin typeface="Arial" pitchFamily="34" charset="0"/>
              <a:ea typeface="+mn-ea"/>
              <a:cs typeface="Arial" pitchFamily="34" charset="0"/>
            </a:rPr>
            <a:t>Use</a:t>
          </a:r>
          <a:endParaRPr lang="en-US" sz="1600" b="1" i="0" kern="1200" dirty="0">
            <a:solidFill>
              <a:srgbClr val="006699"/>
            </a:solidFill>
            <a:latin typeface="Arial" pitchFamily="34" charset="0"/>
            <a:ea typeface="+mn-ea"/>
            <a:cs typeface="Arial" pitchFamily="34" charset="0"/>
          </a:endParaRPr>
        </a:p>
      </dsp:txBody>
      <dsp:txXfrm>
        <a:off x="6787764" y="1349064"/>
        <a:ext cx="1647515" cy="1422796"/>
      </dsp:txXfrm>
    </dsp:sp>
    <dsp:sp modelId="{445D6D5E-96E8-4053-8B58-46CCD1BB0538}">
      <dsp:nvSpPr>
        <dsp:cNvPr id="0" name=""/>
        <dsp:cNvSpPr/>
      </dsp:nvSpPr>
      <dsp:spPr>
        <a:xfrm>
          <a:off x="7019283" y="139687"/>
          <a:ext cx="1184478" cy="1184478"/>
        </a:xfrm>
        <a:prstGeom prst="ellipse">
          <a:avLst/>
        </a:prstGeom>
        <a:blipFill rotWithShape="0">
          <a:blip xmlns:r="http://schemas.openxmlformats.org/officeDocument/2006/relationships" r:embed="rId5"/>
          <a:stretch>
            <a:fillRect/>
          </a:stretch>
        </a:blip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dsp:style>
    </dsp:sp>
    <dsp:sp modelId="{A3D09490-DC7D-45BA-9660-8BEFFA86BCE7}">
      <dsp:nvSpPr>
        <dsp:cNvPr id="0" name=""/>
        <dsp:cNvSpPr/>
      </dsp:nvSpPr>
      <dsp:spPr>
        <a:xfrm>
          <a:off x="337411" y="2446548"/>
          <a:ext cx="7760457" cy="1184173"/>
        </a:xfrm>
        <a:prstGeom prst="leftRightArrow">
          <a:avLst/>
        </a:prstGeom>
        <a:solidFill>
          <a:sysClr val="window" lastClr="FFFFFF"/>
        </a:solidFill>
        <a:ln w="25400" cap="flat" cmpd="sng" algn="ctr">
          <a:solidFill>
            <a:srgbClr val="4F81BD"/>
          </a:solidFill>
          <a:prstDash val="solid"/>
        </a:ln>
        <a:effectLst/>
      </dsp:spPr>
      <dsp:style>
        <a:lnRef idx="2">
          <a:schemeClr val="accent1"/>
        </a:lnRef>
        <a:fillRef idx="1">
          <a:schemeClr val="lt1"/>
        </a:fillRef>
        <a:effectRef idx="0">
          <a:schemeClr val="accent1"/>
        </a:effectRef>
        <a:fontRef idx="minor">
          <a:schemeClr val="dk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89136A-7CE9-4803-8CA9-97FD4E7FB378}">
      <dsp:nvSpPr>
        <dsp:cNvPr id="0" name=""/>
        <dsp:cNvSpPr/>
      </dsp:nvSpPr>
      <dsp:spPr>
        <a:xfrm rot="10800000">
          <a:off x="1728199" y="0"/>
          <a:ext cx="5363155" cy="936104"/>
        </a:xfrm>
        <a:prstGeom prst="rect">
          <a:avLst/>
        </a:prstGeom>
        <a:solidFill>
          <a:schemeClr val="tx2">
            <a:alpha val="70000"/>
          </a:schemeClr>
        </a:soli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412796" tIns="106680" rIns="199136" bIns="106680" numCol="1" spcCol="1270" anchor="ctr" anchorCtr="0">
          <a:noAutofit/>
        </a:bodyPr>
        <a:lstStyle/>
        <a:p>
          <a:pPr lvl="0" algn="ctr" defTabSz="1244600" rtl="0">
            <a:lnSpc>
              <a:spcPct val="90000"/>
            </a:lnSpc>
            <a:spcBef>
              <a:spcPct val="0"/>
            </a:spcBef>
            <a:spcAft>
              <a:spcPct val="35000"/>
            </a:spcAft>
          </a:pPr>
          <a:r>
            <a:rPr lang="en-GB" sz="2800" kern="1200" dirty="0" smtClean="0">
              <a:solidFill>
                <a:srgbClr val="006699"/>
              </a:solidFill>
              <a:latin typeface="Arial" pitchFamily="34" charset="0"/>
              <a:ea typeface="+mn-ea"/>
              <a:cs typeface="Arial" pitchFamily="34" charset="0"/>
            </a:rPr>
            <a:t>Innovation &amp; Technology</a:t>
          </a:r>
          <a:endParaRPr lang="en-US" sz="2800" kern="1200" dirty="0">
            <a:solidFill>
              <a:srgbClr val="006699"/>
            </a:solidFill>
            <a:latin typeface="Arial" pitchFamily="34" charset="0"/>
            <a:ea typeface="+mn-ea"/>
            <a:cs typeface="Arial" pitchFamily="34" charset="0"/>
          </a:endParaRPr>
        </a:p>
      </dsp:txBody>
      <dsp:txXfrm rot="10800000">
        <a:off x="1728199" y="0"/>
        <a:ext cx="5363155" cy="936104"/>
      </dsp:txXfrm>
    </dsp:sp>
    <dsp:sp modelId="{35EC2F05-9EF1-45CA-9F38-22F1D59D91AD}">
      <dsp:nvSpPr>
        <dsp:cNvPr id="0" name=""/>
        <dsp:cNvSpPr/>
      </dsp:nvSpPr>
      <dsp:spPr>
        <a:xfrm>
          <a:off x="1202198" y="0"/>
          <a:ext cx="936104" cy="936104"/>
        </a:xfrm>
        <a:prstGeom prst="ellipse">
          <a:avLst/>
        </a:prstGeom>
        <a:blipFill rotWithShape="0">
          <a:blip xmlns:r="http://schemas.openxmlformats.org/officeDocument/2006/relationships" r:embed="rId1"/>
          <a:stretch>
            <a:fillRect/>
          </a:stretch>
        </a:blipFill>
        <a:ln w="25400" cap="flat" cmpd="sng" algn="ctr">
          <a:solidFill>
            <a:sysClr val="windowText" lastClr="000000">
              <a:lumMod val="50000"/>
              <a:lumOff val="50000"/>
            </a:sys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30FB78-9285-4298-8D63-90543C7A1F6B}">
      <dsp:nvSpPr>
        <dsp:cNvPr id="0" name=""/>
        <dsp:cNvSpPr/>
      </dsp:nvSpPr>
      <dsp:spPr>
        <a:xfrm rot="10800000">
          <a:off x="1133075" y="0"/>
          <a:ext cx="7643466" cy="1594162"/>
        </a:xfrm>
        <a:prstGeom prst="rect">
          <a:avLst/>
        </a:prstGeom>
        <a:solidFill>
          <a:schemeClr val="tx2">
            <a:alpha val="81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02982" tIns="152400" rIns="284480" bIns="152400" numCol="1" spcCol="1270" anchor="ctr" anchorCtr="0">
          <a:noAutofit/>
        </a:bodyPr>
        <a:lstStyle/>
        <a:p>
          <a:pPr lvl="0" algn="ctr" defTabSz="1778000" rtl="0">
            <a:lnSpc>
              <a:spcPct val="90000"/>
            </a:lnSpc>
            <a:spcBef>
              <a:spcPct val="0"/>
            </a:spcBef>
            <a:spcAft>
              <a:spcPct val="35000"/>
            </a:spcAft>
          </a:pPr>
          <a:r>
            <a:rPr lang="en-GB" sz="4000" kern="1200" dirty="0" smtClean="0">
              <a:solidFill>
                <a:schemeClr val="bg1"/>
              </a:solidFill>
              <a:latin typeface="Arial" pitchFamily="34" charset="0"/>
              <a:ea typeface="+mn-ea"/>
              <a:cs typeface="Arial" pitchFamily="34" charset="0"/>
            </a:rPr>
            <a:t>Why Publish with Elsevier?</a:t>
          </a:r>
          <a:endParaRPr lang="en-US" sz="4000" kern="1200" dirty="0">
            <a:solidFill>
              <a:schemeClr val="bg1"/>
            </a:solidFill>
            <a:latin typeface="Arial" pitchFamily="34" charset="0"/>
            <a:ea typeface="+mn-ea"/>
            <a:cs typeface="Arial" pitchFamily="34" charset="0"/>
          </a:endParaRPr>
        </a:p>
      </dsp:txBody>
      <dsp:txXfrm rot="10800000">
        <a:off x="1133075" y="0"/>
        <a:ext cx="7643466" cy="1594162"/>
      </dsp:txXfrm>
    </dsp:sp>
    <dsp:sp modelId="{3B30E68D-4382-4A80-BB4D-4494424F7A82}">
      <dsp:nvSpPr>
        <dsp:cNvPr id="0" name=""/>
        <dsp:cNvSpPr/>
      </dsp:nvSpPr>
      <dsp:spPr>
        <a:xfrm>
          <a:off x="432045" y="0"/>
          <a:ext cx="1594162" cy="1594162"/>
        </a:xfrm>
        <a:prstGeom prst="ellipse">
          <a:avLst/>
        </a:prstGeom>
        <a:blipFill rotWithShape="0">
          <a:blip xmlns:r="http://schemas.openxmlformats.org/officeDocument/2006/relationships" r:embed="rId1"/>
          <a:stretch>
            <a:fillRect/>
          </a:stretch>
        </a:blipFill>
        <a:ln w="9525" cap="flat" cmpd="sng" algn="ctr">
          <a:solidFill>
            <a:schemeClr val="tx1">
              <a:lumMod val="50000"/>
              <a:lumOff val="5000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8">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3#19">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18">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3633"/>
          </a:xfrm>
          <a:prstGeom prst="rect">
            <a:avLst/>
          </a:prstGeom>
        </p:spPr>
        <p:txBody>
          <a:bodyPr vert="horz" lIns="92830" tIns="46415" rIns="92830" bIns="46415" rtlCol="0"/>
          <a:lstStyle>
            <a:lvl1pPr algn="l">
              <a:defRPr sz="1200"/>
            </a:lvl1pPr>
          </a:lstStyle>
          <a:p>
            <a:endParaRPr lang="en-US"/>
          </a:p>
        </p:txBody>
      </p:sp>
      <p:sp>
        <p:nvSpPr>
          <p:cNvPr id="3" name="Date Placeholder 2"/>
          <p:cNvSpPr>
            <a:spLocks noGrp="1"/>
          </p:cNvSpPr>
          <p:nvPr>
            <p:ph type="dt" idx="1"/>
          </p:nvPr>
        </p:nvSpPr>
        <p:spPr>
          <a:xfrm>
            <a:off x="3777607" y="0"/>
            <a:ext cx="2889938" cy="493633"/>
          </a:xfrm>
          <a:prstGeom prst="rect">
            <a:avLst/>
          </a:prstGeom>
        </p:spPr>
        <p:txBody>
          <a:bodyPr vert="horz" lIns="92830" tIns="46415" rIns="92830" bIns="46415" rtlCol="0"/>
          <a:lstStyle>
            <a:lvl1pPr algn="r">
              <a:defRPr sz="1200"/>
            </a:lvl1pPr>
          </a:lstStyle>
          <a:p>
            <a:fld id="{D5C59B17-A9D4-4B26-A200-C48933057EB2}" type="datetimeFigureOut">
              <a:rPr lang="en-US" smtClean="0"/>
              <a:pPr/>
              <a:t>2/18/2016</a:t>
            </a:fld>
            <a:endParaRPr lang="en-US"/>
          </a:p>
        </p:txBody>
      </p:sp>
      <p:sp>
        <p:nvSpPr>
          <p:cNvPr id="4" name="Slide Image Placeholder 3"/>
          <p:cNvSpPr>
            <a:spLocks noGrp="1" noRot="1" noChangeAspect="1"/>
          </p:cNvSpPr>
          <p:nvPr>
            <p:ph type="sldImg" idx="2"/>
          </p:nvPr>
        </p:nvSpPr>
        <p:spPr>
          <a:xfrm>
            <a:off x="866775" y="739775"/>
            <a:ext cx="4935538" cy="3702050"/>
          </a:xfrm>
          <a:prstGeom prst="rect">
            <a:avLst/>
          </a:prstGeom>
          <a:noFill/>
          <a:ln w="12700">
            <a:solidFill>
              <a:prstClr val="black"/>
            </a:solidFill>
          </a:ln>
        </p:spPr>
        <p:txBody>
          <a:bodyPr vert="horz" lIns="92830" tIns="46415" rIns="92830" bIns="46415" rtlCol="0" anchor="ctr"/>
          <a:lstStyle/>
          <a:p>
            <a:endParaRPr lang="en-US"/>
          </a:p>
        </p:txBody>
      </p:sp>
      <p:sp>
        <p:nvSpPr>
          <p:cNvPr id="5" name="Notes Placeholder 4"/>
          <p:cNvSpPr>
            <a:spLocks noGrp="1"/>
          </p:cNvSpPr>
          <p:nvPr>
            <p:ph type="body" sz="quarter" idx="3"/>
          </p:nvPr>
        </p:nvSpPr>
        <p:spPr>
          <a:xfrm>
            <a:off x="666909" y="4689515"/>
            <a:ext cx="5335270" cy="4442699"/>
          </a:xfrm>
          <a:prstGeom prst="rect">
            <a:avLst/>
          </a:prstGeom>
        </p:spPr>
        <p:txBody>
          <a:bodyPr vert="horz" lIns="92830" tIns="46415" rIns="92830" bIns="464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377316"/>
            <a:ext cx="2889938" cy="493633"/>
          </a:xfrm>
          <a:prstGeom prst="rect">
            <a:avLst/>
          </a:prstGeom>
        </p:spPr>
        <p:txBody>
          <a:bodyPr vert="horz" lIns="92830" tIns="46415" rIns="92830" bIns="46415" rtlCol="0" anchor="b"/>
          <a:lstStyle>
            <a:lvl1pPr algn="l">
              <a:defRPr sz="1200"/>
            </a:lvl1pPr>
          </a:lstStyle>
          <a:p>
            <a:endParaRPr lang="en-US"/>
          </a:p>
        </p:txBody>
      </p:sp>
      <p:sp>
        <p:nvSpPr>
          <p:cNvPr id="7" name="Slide Number Placeholder 6"/>
          <p:cNvSpPr>
            <a:spLocks noGrp="1"/>
          </p:cNvSpPr>
          <p:nvPr>
            <p:ph type="sldNum" sz="quarter" idx="5"/>
          </p:nvPr>
        </p:nvSpPr>
        <p:spPr>
          <a:xfrm>
            <a:off x="3777607" y="9377316"/>
            <a:ext cx="2889938" cy="493633"/>
          </a:xfrm>
          <a:prstGeom prst="rect">
            <a:avLst/>
          </a:prstGeom>
        </p:spPr>
        <p:txBody>
          <a:bodyPr vert="horz" lIns="92830" tIns="46415" rIns="92830" bIns="46415" rtlCol="0" anchor="b"/>
          <a:lstStyle>
            <a:lvl1pPr algn="r">
              <a:defRPr sz="1200"/>
            </a:lvl1pPr>
          </a:lstStyle>
          <a:p>
            <a:fld id="{07ED3A19-8D3C-4D9F-9FAD-F6433CCEAB34}" type="slidenum">
              <a:rPr lang="en-US" smtClean="0"/>
              <a:pPr/>
              <a:t>‹#›</a:t>
            </a:fld>
            <a:endParaRPr lang="en-US"/>
          </a:p>
        </p:txBody>
      </p:sp>
    </p:spTree>
    <p:extLst>
      <p:ext uri="{BB962C8B-B14F-4D97-AF65-F5344CB8AC3E}">
        <p14:creationId xmlns:p14="http://schemas.microsoft.com/office/powerpoint/2010/main" val="2033805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www.cell.com/" TargetMode="External"/><Relationship Id="rId3" Type="http://schemas.openxmlformats.org/officeDocument/2006/relationships/hyperlink" Target="http://www.sciencedirect.com/" TargetMode="External"/><Relationship Id="rId7" Type="http://schemas.openxmlformats.org/officeDocument/2006/relationships/hyperlink" Target="http://www.thelancet.com/"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www.clinicalkey.com/" TargetMode="External"/><Relationship Id="rId5" Type="http://schemas.openxmlformats.org/officeDocument/2006/relationships/hyperlink" Target="http://www.elsevier.com/online-tools/research-intelligence" TargetMode="External"/><Relationship Id="rId4" Type="http://schemas.openxmlformats.org/officeDocument/2006/relationships/hyperlink" Target="http://www.scopus.com/"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ED3A19-8D3C-4D9F-9FAD-F6433CCEAB34}" type="slidenum">
              <a:rPr lang="en-US" smtClean="0"/>
              <a:pPr/>
              <a:t>1</a:t>
            </a:fld>
            <a:endParaRPr lang="en-US"/>
          </a:p>
        </p:txBody>
      </p:sp>
    </p:spTree>
    <p:extLst>
      <p:ext uri="{BB962C8B-B14F-4D97-AF65-F5344CB8AC3E}">
        <p14:creationId xmlns:p14="http://schemas.microsoft.com/office/powerpoint/2010/main" val="3201457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711213" lvl="1" indent="-237071"/>
            <a:r>
              <a:rPr lang="en-GB" dirty="0"/>
              <a:t>There are various types of manuscripts that suit different purposes:</a:t>
            </a:r>
            <a:br>
              <a:rPr lang="en-GB" dirty="0"/>
            </a:br>
            <a:r>
              <a:rPr lang="en-GB" dirty="0"/>
              <a:t/>
            </a:r>
            <a:br>
              <a:rPr lang="en-GB" dirty="0"/>
            </a:br>
            <a:r>
              <a:rPr lang="en-GB" b="1" dirty="0"/>
              <a:t>Full Articles</a:t>
            </a:r>
            <a:r>
              <a:rPr lang="en-GB" dirty="0"/>
              <a:t>  are the most frequent type.  These are often substantial, complete, and comprehensive pieces of research that are of significance.</a:t>
            </a:r>
            <a:br>
              <a:rPr lang="en-GB" dirty="0"/>
            </a:br>
            <a:r>
              <a:rPr lang="en-GB" dirty="0"/>
              <a:t/>
            </a:r>
            <a:br>
              <a:rPr lang="en-GB" dirty="0"/>
            </a:br>
            <a:r>
              <a:rPr lang="en-GB" b="1" dirty="0"/>
              <a:t>Letters or Short Communications</a:t>
            </a:r>
            <a:r>
              <a:rPr lang="en-GB" dirty="0"/>
              <a:t> are quick and early communications of significant, original advances.  These tend to be much more brief than full articles. </a:t>
            </a:r>
            <a:br>
              <a:rPr lang="en-GB" dirty="0"/>
            </a:br>
            <a:r>
              <a:rPr lang="en-GB" dirty="0"/>
              <a:t/>
            </a:r>
            <a:br>
              <a:rPr lang="en-GB" dirty="0"/>
            </a:br>
            <a:r>
              <a:rPr lang="en-GB" b="1" dirty="0"/>
              <a:t>Review Papers</a:t>
            </a:r>
            <a:r>
              <a:rPr lang="en-GB" dirty="0"/>
              <a:t> summarize recent developments on a specific topic, highlighting important points that have been previously reported and introducing no new information.  These are often submitted after invitation by an Editor</a:t>
            </a:r>
            <a:r>
              <a:rPr lang="en-GB" dirty="0" smtClean="0"/>
              <a:t>.</a:t>
            </a:r>
          </a:p>
          <a:p>
            <a:pPr marL="711213" lvl="1" indent="-237071"/>
            <a:r>
              <a:rPr lang="en-GB" dirty="0"/>
              <a:t/>
            </a:r>
            <a:br>
              <a:rPr lang="en-GB" dirty="0"/>
            </a:br>
            <a:r>
              <a:rPr lang="en-GB" b="1" dirty="0"/>
              <a:t>Methods X</a:t>
            </a:r>
            <a:r>
              <a:rPr lang="en-GB" dirty="0"/>
              <a:t> publishes the small but important customizations you make to methods every day. </a:t>
            </a:r>
            <a:endParaRPr lang="en-GB" dirty="0" smtClean="0"/>
          </a:p>
          <a:p>
            <a:pPr marL="711213" lvl="1" indent="-237071"/>
            <a:r>
              <a:rPr lang="en-GB" dirty="0"/>
              <a:t/>
            </a:r>
            <a:br>
              <a:rPr lang="en-GB" dirty="0"/>
            </a:br>
            <a:r>
              <a:rPr lang="en-GB" dirty="0"/>
              <a:t>Before selecting an article type for your manuscript, you should first self-evaluate your work. Ask yourself the following questions: </a:t>
            </a:r>
            <a:br>
              <a:rPr lang="en-GB" dirty="0"/>
            </a:br>
            <a:endParaRPr lang="en-GB" dirty="0" smtClean="0"/>
          </a:p>
          <a:p>
            <a:pPr marL="711213" lvl="1" indent="-237071">
              <a:buFont typeface="Arial" panose="020B0604020202020204" pitchFamily="34" charset="0"/>
              <a:buChar char="•"/>
            </a:pPr>
            <a:r>
              <a:rPr lang="en-GB" dirty="0" smtClean="0"/>
              <a:t>Is </a:t>
            </a:r>
            <a:r>
              <a:rPr lang="en-GB" dirty="0"/>
              <a:t>my message sufficient for a full article? </a:t>
            </a:r>
            <a:br>
              <a:rPr lang="en-GB" dirty="0"/>
            </a:br>
            <a:endParaRPr lang="en-GB" dirty="0" smtClean="0"/>
          </a:p>
          <a:p>
            <a:pPr marL="711213" lvl="1" indent="-237071">
              <a:buFont typeface="Arial" panose="020B0604020202020204" pitchFamily="34" charset="0"/>
              <a:buChar char="•"/>
            </a:pPr>
            <a:r>
              <a:rPr lang="en-GB" dirty="0" smtClean="0"/>
              <a:t>Are </a:t>
            </a:r>
            <a:r>
              <a:rPr lang="en-GB" dirty="0"/>
              <a:t>my results so thrilling that they should be shown as soon as possible in a short communication?</a:t>
            </a:r>
            <a:br>
              <a:rPr lang="en-GB" dirty="0"/>
            </a:br>
            <a:r>
              <a:rPr lang="en-GB" dirty="0"/>
              <a:t/>
            </a:r>
            <a:br>
              <a:rPr lang="en-GB" dirty="0"/>
            </a:br>
            <a:r>
              <a:rPr lang="en-GB" dirty="0"/>
              <a:t>Your supervisor or colleagues are also good sources for advice on manuscript type – Sometimes outsiders can see the situation more clearly than you. </a:t>
            </a:r>
            <a:endParaRPr lang="en-US" dirty="0"/>
          </a:p>
        </p:txBody>
      </p:sp>
      <p:sp>
        <p:nvSpPr>
          <p:cNvPr id="4" name="Slide Number Placeholder 3"/>
          <p:cNvSpPr>
            <a:spLocks noGrp="1"/>
          </p:cNvSpPr>
          <p:nvPr>
            <p:ph type="sldNum" sz="quarter" idx="10"/>
          </p:nvPr>
        </p:nvSpPr>
        <p:spPr/>
        <p:txBody>
          <a:bodyPr/>
          <a:lstStyle/>
          <a:p>
            <a:fld id="{958B5E41-5FC2-49C5-ADA1-A458E21D9A43}"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4097796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67DE7223-426A-4018-BA23-F3B6A35AAA8C}" type="slidenum">
              <a:rPr lang="en-US" smtClean="0">
                <a:solidFill>
                  <a:prstClr val="black"/>
                </a:solidFill>
              </a:rPr>
              <a:pPr/>
              <a:t>11</a:t>
            </a:fld>
            <a:endParaRPr lang="en-US">
              <a:solidFill>
                <a:prstClr val="black"/>
              </a:solidFill>
            </a:endParaRPr>
          </a:p>
        </p:txBody>
      </p:sp>
      <p:sp>
        <p:nvSpPr>
          <p:cNvPr id="5" name="Notes Placeholder 4"/>
          <p:cNvSpPr>
            <a:spLocks noGrp="1"/>
          </p:cNvSpPr>
          <p:nvPr>
            <p:ph type="body" sz="quarter" idx="11"/>
          </p:nvPr>
        </p:nvSpPr>
        <p:spPr/>
        <p:txBody>
          <a:bodyPr>
            <a:normAutofit/>
          </a:bodyPr>
          <a:lstStyle/>
          <a:p>
            <a:r>
              <a:rPr lang="en-GB" dirty="0"/>
              <a:t>The majority of our journal content  - 90% </a:t>
            </a:r>
            <a:r>
              <a:rPr lang="en-GB" dirty="0" smtClean="0"/>
              <a:t>is </a:t>
            </a:r>
            <a:r>
              <a:rPr lang="en-GB" dirty="0"/>
              <a:t>comprised of original research articles.  </a:t>
            </a:r>
            <a:endParaRPr lang="en-GB" dirty="0" smtClean="0"/>
          </a:p>
          <a:p>
            <a:endParaRPr lang="en-GB" dirty="0"/>
          </a:p>
          <a:p>
            <a:r>
              <a:rPr lang="en-GB" dirty="0" smtClean="0"/>
              <a:t>These </a:t>
            </a:r>
            <a:r>
              <a:rPr lang="en-GB" dirty="0"/>
              <a:t>full length papers are typically at least 10 pages in</a:t>
            </a:r>
          </a:p>
          <a:p>
            <a:r>
              <a:rPr lang="en-GB" dirty="0"/>
              <a:t>which a hypothesis is formulated and tested, complete results are presented and a discussion is held to justify the results in comparison with</a:t>
            </a:r>
          </a:p>
          <a:p>
            <a:r>
              <a:rPr lang="en-GB" dirty="0"/>
              <a:t>current literature.  </a:t>
            </a:r>
            <a:endParaRPr lang="en-GB" dirty="0" smtClean="0"/>
          </a:p>
          <a:p>
            <a:endParaRPr lang="en-GB" dirty="0"/>
          </a:p>
          <a:p>
            <a:r>
              <a:rPr lang="en-GB" dirty="0" smtClean="0"/>
              <a:t>As </a:t>
            </a:r>
            <a:r>
              <a:rPr lang="en-GB" dirty="0"/>
              <a:t>demonstrated in the sample titles, these articles tell a more complete story than a short communications or conference</a:t>
            </a:r>
          </a:p>
          <a:p>
            <a:r>
              <a:rPr lang="en-GB" dirty="0"/>
              <a:t>article.</a:t>
            </a:r>
          </a:p>
          <a:p>
            <a:endParaRPr lang="en-GB" dirty="0"/>
          </a:p>
          <a:p>
            <a:r>
              <a:rPr lang="en-GB" dirty="0"/>
              <a:t>We will focus more specifically on constructing a full length research article in coming slides.</a:t>
            </a:r>
          </a:p>
          <a:p>
            <a:endParaRPr lang="en-US" dirty="0"/>
          </a:p>
        </p:txBody>
      </p:sp>
    </p:spTree>
    <p:extLst>
      <p:ext uri="{BB962C8B-B14F-4D97-AF65-F5344CB8AC3E}">
        <p14:creationId xmlns:p14="http://schemas.microsoft.com/office/powerpoint/2010/main" val="1954331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67DE7223-426A-4018-BA23-F3B6A35AAA8C}" type="slidenum">
              <a:rPr lang="en-US" smtClean="0">
                <a:solidFill>
                  <a:prstClr val="black"/>
                </a:solidFill>
              </a:rPr>
              <a:pPr/>
              <a:t>12</a:t>
            </a:fld>
            <a:endParaRPr lang="en-US">
              <a:solidFill>
                <a:prstClr val="black"/>
              </a:solidFill>
            </a:endParaRPr>
          </a:p>
        </p:txBody>
      </p:sp>
      <p:sp>
        <p:nvSpPr>
          <p:cNvPr id="5" name="Notes Placeholder 4"/>
          <p:cNvSpPr>
            <a:spLocks noGrp="1"/>
          </p:cNvSpPr>
          <p:nvPr>
            <p:ph type="body" sz="quarter" idx="11"/>
          </p:nvPr>
        </p:nvSpPr>
        <p:spPr/>
        <p:txBody>
          <a:bodyPr>
            <a:normAutofit/>
          </a:bodyPr>
          <a:lstStyle/>
          <a:p>
            <a:r>
              <a:rPr lang="en-GB" dirty="0"/>
              <a:t>Short communications or rapid communications are much shorter than full length articles.  </a:t>
            </a:r>
            <a:endParaRPr lang="en-GB" dirty="0" smtClean="0"/>
          </a:p>
          <a:p>
            <a:endParaRPr lang="en-GB" dirty="0"/>
          </a:p>
          <a:p>
            <a:r>
              <a:rPr lang="en-GB" dirty="0" smtClean="0"/>
              <a:t>As </a:t>
            </a:r>
            <a:r>
              <a:rPr lang="en-GB" dirty="0"/>
              <a:t>you can see from the sample titles provided, </a:t>
            </a:r>
            <a:r>
              <a:rPr lang="en-GB" dirty="0" smtClean="0"/>
              <a:t>they are </a:t>
            </a:r>
            <a:r>
              <a:rPr lang="en-GB" dirty="0"/>
              <a:t>often “methods-based” where a previously established method is being used for a new application.  </a:t>
            </a:r>
            <a:endParaRPr lang="en-GB" dirty="0" smtClean="0"/>
          </a:p>
          <a:p>
            <a:endParaRPr lang="en-GB" dirty="0" smtClean="0"/>
          </a:p>
          <a:p>
            <a:r>
              <a:rPr lang="en-GB" dirty="0" smtClean="0"/>
              <a:t>In </a:t>
            </a:r>
            <a:r>
              <a:rPr lang="en-GB" dirty="0"/>
              <a:t>this case, the method is </a:t>
            </a:r>
            <a:r>
              <a:rPr lang="en-GB" dirty="0" smtClean="0"/>
              <a:t>not necessarily </a:t>
            </a:r>
            <a:r>
              <a:rPr lang="en-GB" dirty="0"/>
              <a:t>novel, just the application of the method. </a:t>
            </a:r>
          </a:p>
          <a:p>
            <a:endParaRPr lang="en-US" dirty="0"/>
          </a:p>
        </p:txBody>
      </p:sp>
    </p:spTree>
    <p:extLst>
      <p:ext uri="{BB962C8B-B14F-4D97-AF65-F5344CB8AC3E}">
        <p14:creationId xmlns:p14="http://schemas.microsoft.com/office/powerpoint/2010/main" val="40420307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67DE7223-426A-4018-BA23-F3B6A35AAA8C}" type="slidenum">
              <a:rPr lang="en-US" smtClean="0">
                <a:solidFill>
                  <a:prstClr val="black"/>
                </a:solidFill>
              </a:rPr>
              <a:pPr/>
              <a:t>13</a:t>
            </a:fld>
            <a:endParaRPr lang="en-US">
              <a:solidFill>
                <a:prstClr val="black"/>
              </a:solidFill>
            </a:endParaRPr>
          </a:p>
        </p:txBody>
      </p:sp>
      <p:sp>
        <p:nvSpPr>
          <p:cNvPr id="5" name="Notes Placeholder 4"/>
          <p:cNvSpPr>
            <a:spLocks noGrp="1"/>
          </p:cNvSpPr>
          <p:nvPr>
            <p:ph type="body" sz="quarter" idx="11"/>
          </p:nvPr>
        </p:nvSpPr>
        <p:spPr/>
        <p:txBody>
          <a:bodyPr>
            <a:normAutofit/>
          </a:bodyPr>
          <a:lstStyle/>
          <a:p>
            <a:r>
              <a:rPr lang="en-GB" dirty="0"/>
              <a:t>Review papers provide a very detailed overview of a particular research topic and as such are much longer and contain many more </a:t>
            </a:r>
            <a:r>
              <a:rPr lang="en-GB" dirty="0" smtClean="0"/>
              <a:t>references than </a:t>
            </a:r>
            <a:r>
              <a:rPr lang="en-GB" dirty="0"/>
              <a:t>a traditional paper.  </a:t>
            </a:r>
            <a:endParaRPr lang="en-GB" dirty="0" smtClean="0"/>
          </a:p>
          <a:p>
            <a:endParaRPr lang="en-GB" dirty="0"/>
          </a:p>
          <a:p>
            <a:r>
              <a:rPr lang="en-GB" dirty="0" smtClean="0"/>
              <a:t>Review </a:t>
            </a:r>
            <a:r>
              <a:rPr lang="en-GB" dirty="0"/>
              <a:t>papers are typically solicited by our editors.  We recognize that writing a review article requires a </a:t>
            </a:r>
            <a:r>
              <a:rPr lang="en-GB" dirty="0" smtClean="0"/>
              <a:t>considerable amount </a:t>
            </a:r>
            <a:r>
              <a:rPr lang="en-GB" dirty="0"/>
              <a:t>of preparation, and want to be sure that the review topic is in alignment with the journal scope and strategy.  </a:t>
            </a:r>
          </a:p>
          <a:p>
            <a:endParaRPr lang="en-GB" dirty="0"/>
          </a:p>
          <a:p>
            <a:r>
              <a:rPr lang="en-GB" dirty="0"/>
              <a:t>If you have an idea for a review article, feel free to contact the Editors or Publisher prior to writing.  If we look at the sample titles, you will </a:t>
            </a:r>
            <a:r>
              <a:rPr lang="en-GB" dirty="0" smtClean="0"/>
              <a:t>notice they </a:t>
            </a:r>
            <a:r>
              <a:rPr lang="en-GB" dirty="0"/>
              <a:t>are very broad, high level topics with ‘Review’ somewhere in the title.  This is good to keep in mind when you are searching for </a:t>
            </a:r>
            <a:r>
              <a:rPr lang="en-GB" dirty="0" smtClean="0"/>
              <a:t>review articles: </a:t>
            </a:r>
            <a:r>
              <a:rPr lang="en-GB" dirty="0"/>
              <a:t>typing ‘review’ in the search terms will help identify these comprehensive papers to start you on your way</a:t>
            </a:r>
            <a:r>
              <a:rPr lang="en-GB" dirty="0" smtClean="0"/>
              <a:t>.</a:t>
            </a:r>
          </a:p>
          <a:p>
            <a:endParaRPr lang="en-GB" dirty="0"/>
          </a:p>
          <a:p>
            <a:r>
              <a:rPr lang="en-GB" dirty="0" smtClean="0"/>
              <a:t>Review papers tend be cited more than original research articles so are both good for the author and have a positive effect on the journal’s impact factor. </a:t>
            </a:r>
            <a:endParaRPr lang="en-US" dirty="0"/>
          </a:p>
        </p:txBody>
      </p:sp>
    </p:spTree>
    <p:extLst>
      <p:ext uri="{BB962C8B-B14F-4D97-AF65-F5344CB8AC3E}">
        <p14:creationId xmlns:p14="http://schemas.microsoft.com/office/powerpoint/2010/main" val="2464209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284" eaLnBrk="0" fontAlgn="base" hangingPunct="0">
              <a:spcBef>
                <a:spcPct val="30000"/>
              </a:spcBef>
              <a:spcAft>
                <a:spcPct val="0"/>
              </a:spcAft>
              <a:defRPr/>
            </a:pPr>
            <a:r>
              <a:rPr lang="en-US" b="0" dirty="0" smtClean="0"/>
              <a:t>Citations</a:t>
            </a:r>
            <a:r>
              <a:rPr lang="en-US" b="0" baseline="0" dirty="0" smtClean="0"/>
              <a:t> for the different article types vary.  </a:t>
            </a:r>
            <a:r>
              <a:rPr lang="en-US" b="0" dirty="0" smtClean="0"/>
              <a:t>This chart shows the difference in treatment</a:t>
            </a:r>
            <a:r>
              <a:rPr lang="en-US" b="0" baseline="0" dirty="0" smtClean="0"/>
              <a:t> and usage of article types. </a:t>
            </a:r>
            <a:r>
              <a:rPr lang="en-US" b="0" dirty="0" smtClean="0"/>
              <a:t> </a:t>
            </a:r>
            <a:r>
              <a:rPr lang="en-US" b="0" baseline="0" dirty="0" smtClean="0"/>
              <a:t> </a:t>
            </a:r>
            <a:r>
              <a:rPr lang="en-US" b="1" baseline="0" dirty="0" smtClean="0"/>
              <a:t>R</a:t>
            </a:r>
            <a:r>
              <a:rPr lang="en-US" b="1" dirty="0" smtClean="0"/>
              <a:t>eview</a:t>
            </a:r>
            <a:r>
              <a:rPr lang="en-US" b="1" baseline="0" dirty="0" smtClean="0"/>
              <a:t> Papers</a:t>
            </a:r>
            <a:r>
              <a:rPr lang="en-US" b="1" dirty="0" smtClean="0"/>
              <a:t> </a:t>
            </a:r>
            <a:r>
              <a:rPr lang="en-US" b="0" dirty="0" smtClean="0"/>
              <a:t>tend</a:t>
            </a:r>
            <a:r>
              <a:rPr lang="en-US" b="0" baseline="0" dirty="0" smtClean="0"/>
              <a:t> to be </a:t>
            </a:r>
            <a:r>
              <a:rPr lang="en-US" b="0" dirty="0" smtClean="0"/>
              <a:t>much more highly cited and for a longer period of time than </a:t>
            </a:r>
            <a:r>
              <a:rPr lang="en-US" b="1" dirty="0" smtClean="0"/>
              <a:t>Full Articles </a:t>
            </a:r>
            <a:r>
              <a:rPr lang="en-US" b="0" dirty="0" smtClean="0"/>
              <a:t>or </a:t>
            </a:r>
            <a:r>
              <a:rPr lang="en-US" b="1" dirty="0" smtClean="0"/>
              <a:t>Short Communications</a:t>
            </a:r>
            <a:r>
              <a:rPr lang="en-US" b="0" dirty="0" smtClean="0"/>
              <a:t>.  </a:t>
            </a:r>
          </a:p>
          <a:p>
            <a:pPr defTabSz="948284" eaLnBrk="0" fontAlgn="base" hangingPunct="0">
              <a:spcBef>
                <a:spcPct val="30000"/>
              </a:spcBef>
              <a:spcAft>
                <a:spcPct val="0"/>
              </a:spcAft>
              <a:defRPr/>
            </a:pPr>
            <a:endParaRPr lang="en-GB" dirty="0" smtClean="0"/>
          </a:p>
        </p:txBody>
      </p:sp>
      <p:sp>
        <p:nvSpPr>
          <p:cNvPr id="4" name="Slide Number Placeholder 3"/>
          <p:cNvSpPr>
            <a:spLocks noGrp="1"/>
          </p:cNvSpPr>
          <p:nvPr>
            <p:ph type="sldNum" sz="quarter" idx="10"/>
          </p:nvPr>
        </p:nvSpPr>
        <p:spPr/>
        <p:txBody>
          <a:bodyPr/>
          <a:lstStyle/>
          <a:p>
            <a:fld id="{958B5E41-5FC2-49C5-ADA1-A458E21D9A43}"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40977961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2959" y="4628446"/>
            <a:ext cx="5335270" cy="4442699"/>
          </a:xfrm>
        </p:spPr>
        <p:txBody>
          <a:bodyPr/>
          <a:lstStyle/>
          <a:p>
            <a:pPr>
              <a:lnSpc>
                <a:spcPct val="90000"/>
              </a:lnSpc>
            </a:pPr>
            <a:r>
              <a:rPr lang="en-US" altLang="zh-CN" dirty="0" smtClean="0">
                <a:ea typeface="宋体" pitchFamily="2" charset="-122"/>
              </a:rPr>
              <a:t>For</a:t>
            </a:r>
            <a:r>
              <a:rPr lang="en-US" altLang="zh-CN" baseline="0" dirty="0" smtClean="0">
                <a:ea typeface="宋体" pitchFamily="2" charset="-122"/>
              </a:rPr>
              <a:t> example, u</a:t>
            </a:r>
            <a:r>
              <a:rPr lang="en-US" altLang="zh-CN" dirty="0" smtClean="0">
                <a:ea typeface="宋体" pitchFamily="2" charset="-122"/>
              </a:rPr>
              <a:t>sing </a:t>
            </a:r>
            <a:r>
              <a:rPr lang="en-US" altLang="zh-CN" dirty="0">
                <a:ea typeface="宋体" pitchFamily="2" charset="-122"/>
              </a:rPr>
              <a:t>Elsevier’s Journal Finder Tool, investigate all candidate journals on e.g. </a:t>
            </a:r>
            <a:r>
              <a:rPr lang="en-US" altLang="zh-CN" b="1" dirty="0">
                <a:ea typeface="宋体" pitchFamily="2" charset="-122"/>
              </a:rPr>
              <a:t>Elsevier.com</a:t>
            </a:r>
            <a:r>
              <a:rPr lang="en-US" altLang="zh-CN" dirty="0">
                <a:ea typeface="宋体" pitchFamily="2" charset="-122"/>
              </a:rPr>
              <a:t> to find out their </a:t>
            </a:r>
            <a:r>
              <a:rPr lang="en-US" altLang="zh-CN" b="1" dirty="0">
                <a:ea typeface="宋体" pitchFamily="2" charset="-122"/>
              </a:rPr>
              <a:t>Aims and Scope</a:t>
            </a:r>
            <a:r>
              <a:rPr lang="en-US" altLang="zh-CN" dirty="0">
                <a:ea typeface="宋体" pitchFamily="2" charset="-122"/>
              </a:rPr>
              <a:t>, </a:t>
            </a:r>
            <a:r>
              <a:rPr lang="en-US" altLang="zh-CN" b="1" dirty="0">
                <a:ea typeface="宋体" pitchFamily="2" charset="-122"/>
              </a:rPr>
              <a:t>Accepted types of articles</a:t>
            </a:r>
            <a:r>
              <a:rPr lang="en-US" altLang="zh-CN" dirty="0">
                <a:ea typeface="宋体" pitchFamily="2" charset="-122"/>
              </a:rPr>
              <a:t>, </a:t>
            </a:r>
            <a:r>
              <a:rPr lang="en-US" altLang="zh-CN" b="1" dirty="0">
                <a:ea typeface="宋体" pitchFamily="2" charset="-122"/>
              </a:rPr>
              <a:t>Readership and Current hot topics</a:t>
            </a:r>
            <a:r>
              <a:rPr lang="en-US" altLang="zh-CN" dirty="0">
                <a:ea typeface="宋体" pitchFamily="2" charset="-122"/>
              </a:rPr>
              <a:t>. You can do this by visiting their homepage on the publisher’s website and by going through the abstracts of recent publications.  It is really important to select an appropriate journal so that your work will reach the intended audience.  </a:t>
            </a:r>
            <a:endParaRPr lang="en-US" altLang="zh-CN" dirty="0" smtClean="0">
              <a:ea typeface="宋体" pitchFamily="2" charset="-122"/>
            </a:endParaRPr>
          </a:p>
          <a:p>
            <a:pPr>
              <a:lnSpc>
                <a:spcPct val="90000"/>
              </a:lnSpc>
            </a:pPr>
            <a:endParaRPr lang="en-US" altLang="zh-CN" dirty="0">
              <a:ea typeface="宋体" pitchFamily="2" charset="-122"/>
            </a:endParaRPr>
          </a:p>
          <a:p>
            <a:pPr>
              <a:lnSpc>
                <a:spcPct val="90000"/>
              </a:lnSpc>
            </a:pPr>
            <a:r>
              <a:rPr lang="en-US" altLang="zh-CN" dirty="0">
                <a:ea typeface="宋体" pitchFamily="2" charset="-122"/>
              </a:rPr>
              <a:t>If your paper is outside the scope of a journal, it will </a:t>
            </a:r>
            <a:r>
              <a:rPr lang="en-US" altLang="zh-CN" dirty="0" smtClean="0">
                <a:ea typeface="宋体" pitchFamily="2" charset="-122"/>
              </a:rPr>
              <a:t>probably </a:t>
            </a:r>
            <a:r>
              <a:rPr lang="en-US" altLang="zh-CN" dirty="0">
                <a:ea typeface="宋体" pitchFamily="2" charset="-122"/>
              </a:rPr>
              <a:t>be rejected immediately by the editors because, not </a:t>
            </a:r>
            <a:r>
              <a:rPr lang="en-US" altLang="zh-CN" dirty="0" smtClean="0">
                <a:ea typeface="宋体" pitchFamily="2" charset="-122"/>
              </a:rPr>
              <a:t>because </a:t>
            </a:r>
            <a:r>
              <a:rPr lang="en-US" altLang="zh-CN" dirty="0">
                <a:ea typeface="宋体" pitchFamily="2" charset="-122"/>
              </a:rPr>
              <a:t>of the quality of the work, but because the topic doesn’t fit with the journal.</a:t>
            </a:r>
          </a:p>
          <a:p>
            <a:pPr>
              <a:lnSpc>
                <a:spcPct val="90000"/>
              </a:lnSpc>
            </a:pPr>
            <a:endParaRPr lang="en-GB" altLang="zh-CN" dirty="0">
              <a:ea typeface="宋体" pitchFamily="2" charset="-122"/>
            </a:endParaRPr>
          </a:p>
          <a:p>
            <a:pPr>
              <a:lnSpc>
                <a:spcPct val="90000"/>
              </a:lnSpc>
            </a:pPr>
            <a:r>
              <a:rPr lang="en-US" altLang="zh-CN" dirty="0">
                <a:ea typeface="宋体" pitchFamily="2" charset="-122"/>
              </a:rPr>
              <a:t>Ask help from your supervisor or colleagues when you’re deciding where to submit - they may be more familiar with the different journals and your supervisor, who is often a co-author, has co-responsibility for your work.</a:t>
            </a:r>
          </a:p>
          <a:p>
            <a:pPr algn="just">
              <a:lnSpc>
                <a:spcPct val="90000"/>
              </a:lnSpc>
              <a:buNone/>
            </a:pPr>
            <a:endParaRPr lang="en-US" altLang="zh-CN" dirty="0">
              <a:ea typeface="宋体" pitchFamily="2" charset="-122"/>
            </a:endParaRPr>
          </a:p>
          <a:p>
            <a:pPr>
              <a:lnSpc>
                <a:spcPct val="90000"/>
              </a:lnSpc>
            </a:pPr>
            <a:r>
              <a:rPr lang="en-US" altLang="zh-CN" dirty="0">
                <a:ea typeface="宋体" pitchFamily="2" charset="-122"/>
              </a:rPr>
              <a:t>It is very important that you </a:t>
            </a:r>
            <a:r>
              <a:rPr lang="en-US" altLang="zh-CN" b="1" dirty="0">
                <a:ea typeface="宋体" pitchFamily="2" charset="-122"/>
              </a:rPr>
              <a:t>DO NOT </a:t>
            </a:r>
            <a:r>
              <a:rPr lang="en-US" altLang="zh-CN" dirty="0">
                <a:ea typeface="宋体" pitchFamily="2" charset="-122"/>
              </a:rPr>
              <a:t>gamble by submitting your manuscript to more than one journal at a time. International ethics standards prohibit multiple or simultaneous submissions, and the editors do find out! </a:t>
            </a:r>
          </a:p>
          <a:p>
            <a:pPr>
              <a:lnSpc>
                <a:spcPct val="90000"/>
              </a:lnSpc>
            </a:pPr>
            <a:endParaRPr lang="en-GB" altLang="zh-CN" dirty="0">
              <a:ea typeface="宋体" pitchFamily="2" charset="-122"/>
            </a:endParaRPr>
          </a:p>
          <a:p>
            <a:pPr algn="l">
              <a:defRPr/>
            </a:pPr>
            <a:r>
              <a:rPr lang="en-GB" altLang="zh-CN" dirty="0">
                <a:ea typeface="宋体" pitchFamily="2" charset="-122"/>
              </a:rPr>
              <a:t>TIP: </a:t>
            </a:r>
            <a:r>
              <a:rPr lang="en-US" altLang="zh-CN" dirty="0">
                <a:ea typeface="宋体" pitchFamily="2" charset="-122"/>
              </a:rPr>
              <a:t>Articles in your references will usually lead you directly to the right journal</a:t>
            </a:r>
            <a:r>
              <a:rPr lang="en-US" altLang="zh-CN" dirty="0">
                <a:solidFill>
                  <a:srgbClr val="24789E"/>
                </a:solidFill>
                <a:ea typeface="宋体" pitchFamily="2" charset="-122"/>
              </a:rPr>
              <a:t>.</a:t>
            </a:r>
            <a:endParaRPr lang="en-US" altLang="zh-CN" dirty="0">
              <a:solidFill>
                <a:srgbClr val="292929"/>
              </a:solidFill>
              <a:cs typeface="Arial" pitchFamily="34" charset="0"/>
            </a:endParaRPr>
          </a:p>
        </p:txBody>
      </p:sp>
      <p:sp>
        <p:nvSpPr>
          <p:cNvPr id="4" name="Slide Number Placeholder 3"/>
          <p:cNvSpPr>
            <a:spLocks noGrp="1"/>
          </p:cNvSpPr>
          <p:nvPr>
            <p:ph type="sldNum" sz="quarter" idx="10"/>
          </p:nvPr>
        </p:nvSpPr>
        <p:spPr/>
        <p:txBody>
          <a:bodyPr/>
          <a:lstStyle/>
          <a:p>
            <a:fld id="{958B5E41-5FC2-49C5-ADA1-A458E21D9A43}"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40977961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GB" altLang="zh-CN" dirty="0">
                <a:solidFill>
                  <a:srgbClr val="292929"/>
                </a:solidFill>
                <a:cs typeface="Arial" pitchFamily="34" charset="0"/>
              </a:rPr>
              <a:t>For example, using Elsevier’s Journal Finder Tool, investigate all candidate journals on e.g. </a:t>
            </a:r>
            <a:r>
              <a:rPr lang="en-GB" altLang="zh-CN" b="1" dirty="0">
                <a:solidFill>
                  <a:srgbClr val="292929"/>
                </a:solidFill>
                <a:cs typeface="Arial" pitchFamily="34" charset="0"/>
              </a:rPr>
              <a:t>Elsevier.com</a:t>
            </a:r>
            <a:r>
              <a:rPr lang="en-GB" altLang="zh-CN" dirty="0">
                <a:solidFill>
                  <a:srgbClr val="292929"/>
                </a:solidFill>
                <a:cs typeface="Arial" pitchFamily="34" charset="0"/>
              </a:rPr>
              <a:t> to find out their </a:t>
            </a:r>
            <a:r>
              <a:rPr lang="en-GB" altLang="zh-CN" b="1" dirty="0">
                <a:solidFill>
                  <a:srgbClr val="292929"/>
                </a:solidFill>
                <a:cs typeface="Arial" pitchFamily="34" charset="0"/>
              </a:rPr>
              <a:t>Aims and Scope, Accepted types of articles, Readership </a:t>
            </a:r>
            <a:r>
              <a:rPr lang="en-GB" altLang="zh-CN" dirty="0">
                <a:solidFill>
                  <a:srgbClr val="292929"/>
                </a:solidFill>
                <a:cs typeface="Arial" pitchFamily="34" charset="0"/>
              </a:rPr>
              <a:t>and</a:t>
            </a:r>
            <a:r>
              <a:rPr lang="en-GB" altLang="zh-CN" b="1" dirty="0">
                <a:solidFill>
                  <a:srgbClr val="292929"/>
                </a:solidFill>
                <a:cs typeface="Arial" pitchFamily="34" charset="0"/>
              </a:rPr>
              <a:t> Current hot topics</a:t>
            </a:r>
            <a:r>
              <a:rPr lang="en-GB" altLang="zh-CN" dirty="0">
                <a:solidFill>
                  <a:srgbClr val="292929"/>
                </a:solidFill>
                <a:cs typeface="Arial" pitchFamily="34" charset="0"/>
              </a:rPr>
              <a:t>. You can do this by visiting their homepage on the publisher’s website and by going through the abstracts of recent publications.  It is really important to select an appropriate journal so that your work will reach the intended audience.  </a:t>
            </a:r>
          </a:p>
          <a:p>
            <a:pPr>
              <a:lnSpc>
                <a:spcPct val="90000"/>
              </a:lnSpc>
            </a:pPr>
            <a:endParaRPr lang="en-GB" altLang="zh-CN" dirty="0">
              <a:solidFill>
                <a:srgbClr val="292929"/>
              </a:solidFill>
              <a:cs typeface="Arial" pitchFamily="34" charset="0"/>
            </a:endParaRPr>
          </a:p>
          <a:p>
            <a:pPr>
              <a:lnSpc>
                <a:spcPct val="90000"/>
              </a:lnSpc>
            </a:pPr>
            <a:r>
              <a:rPr lang="en-GB" altLang="zh-CN" dirty="0">
                <a:solidFill>
                  <a:srgbClr val="292929"/>
                </a:solidFill>
                <a:cs typeface="Arial" pitchFamily="34" charset="0"/>
              </a:rPr>
              <a:t>If your paper is outside the scope of a journal, it will probably be rejected immediately by the editors because, not because of the quality of the work, but because the topic doesn’t fit with the journal.</a:t>
            </a:r>
          </a:p>
          <a:p>
            <a:pPr>
              <a:lnSpc>
                <a:spcPct val="90000"/>
              </a:lnSpc>
            </a:pPr>
            <a:endParaRPr lang="en-GB" altLang="zh-CN" dirty="0">
              <a:solidFill>
                <a:srgbClr val="292929"/>
              </a:solidFill>
              <a:cs typeface="Arial" pitchFamily="34" charset="0"/>
            </a:endParaRPr>
          </a:p>
          <a:p>
            <a:pPr>
              <a:lnSpc>
                <a:spcPct val="90000"/>
              </a:lnSpc>
            </a:pPr>
            <a:r>
              <a:rPr lang="en-GB" altLang="zh-CN" dirty="0">
                <a:solidFill>
                  <a:srgbClr val="292929"/>
                </a:solidFill>
                <a:cs typeface="Arial" pitchFamily="34" charset="0"/>
              </a:rPr>
              <a:t>Ask help from your supervisor or colleagues when you’re deciding where to submit - they may be more familiar with the different journals and your supervisor, who is often a co-author, has co-responsibility for your work.</a:t>
            </a:r>
          </a:p>
          <a:p>
            <a:pPr>
              <a:lnSpc>
                <a:spcPct val="90000"/>
              </a:lnSpc>
            </a:pPr>
            <a:endParaRPr lang="en-GB" altLang="zh-CN" dirty="0">
              <a:solidFill>
                <a:srgbClr val="292929"/>
              </a:solidFill>
              <a:cs typeface="Arial" pitchFamily="34" charset="0"/>
            </a:endParaRPr>
          </a:p>
          <a:p>
            <a:pPr>
              <a:lnSpc>
                <a:spcPct val="90000"/>
              </a:lnSpc>
            </a:pPr>
            <a:r>
              <a:rPr lang="en-GB" altLang="zh-CN" dirty="0">
                <a:solidFill>
                  <a:srgbClr val="292929"/>
                </a:solidFill>
                <a:cs typeface="Arial" pitchFamily="34" charset="0"/>
              </a:rPr>
              <a:t>It is very important that you </a:t>
            </a:r>
            <a:r>
              <a:rPr lang="en-GB" altLang="zh-CN" b="1" dirty="0">
                <a:solidFill>
                  <a:srgbClr val="292929"/>
                </a:solidFill>
                <a:cs typeface="Arial" pitchFamily="34" charset="0"/>
              </a:rPr>
              <a:t>DO NOT</a:t>
            </a:r>
            <a:r>
              <a:rPr lang="en-GB" altLang="zh-CN" dirty="0">
                <a:solidFill>
                  <a:srgbClr val="292929"/>
                </a:solidFill>
                <a:cs typeface="Arial" pitchFamily="34" charset="0"/>
              </a:rPr>
              <a:t> gamble by submitting your manuscript to more than one journal at a time. International ethics standards prohibit multiple or simultaneous submissions, and the editors do find out! </a:t>
            </a:r>
          </a:p>
          <a:p>
            <a:pPr>
              <a:lnSpc>
                <a:spcPct val="90000"/>
              </a:lnSpc>
            </a:pPr>
            <a:endParaRPr lang="en-GB" altLang="zh-CN" dirty="0">
              <a:solidFill>
                <a:srgbClr val="292929"/>
              </a:solidFill>
              <a:cs typeface="Arial" pitchFamily="34" charset="0"/>
            </a:endParaRPr>
          </a:p>
          <a:p>
            <a:pPr>
              <a:lnSpc>
                <a:spcPct val="90000"/>
              </a:lnSpc>
            </a:pPr>
            <a:r>
              <a:rPr lang="en-GB" altLang="zh-CN" dirty="0">
                <a:solidFill>
                  <a:srgbClr val="292929"/>
                </a:solidFill>
                <a:cs typeface="Arial" pitchFamily="34" charset="0"/>
              </a:rPr>
              <a:t>TIP: Articles in your references will usually lead you directly to the right journal.</a:t>
            </a:r>
          </a:p>
        </p:txBody>
      </p:sp>
      <p:sp>
        <p:nvSpPr>
          <p:cNvPr id="4" name="Slide Number Placeholder 3"/>
          <p:cNvSpPr>
            <a:spLocks noGrp="1"/>
          </p:cNvSpPr>
          <p:nvPr>
            <p:ph type="sldNum" sz="quarter" idx="10"/>
          </p:nvPr>
        </p:nvSpPr>
        <p:spPr/>
        <p:txBody>
          <a:bodyPr/>
          <a:lstStyle/>
          <a:p>
            <a:fld id="{958B5E41-5FC2-49C5-ADA1-A458E21D9A43}"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40977961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7071" indent="-237071"/>
            <a:r>
              <a:rPr lang="en-GB" dirty="0" smtClean="0"/>
              <a:t>To</a:t>
            </a:r>
            <a:r>
              <a:rPr lang="en-GB" baseline="0" dirty="0" smtClean="0"/>
              <a:t> summarize the steps to take before even beginning to write your paper:</a:t>
            </a:r>
          </a:p>
          <a:p>
            <a:pPr marL="237071" indent="-237071"/>
            <a:endParaRPr lang="en-US" dirty="0" smtClean="0"/>
          </a:p>
          <a:p>
            <a:pPr marL="237071" indent="-237071">
              <a:buFontTx/>
              <a:buAutoNum type="arabicPeriod"/>
            </a:pPr>
            <a:r>
              <a:rPr lang="en-US" b="1" dirty="0" smtClean="0"/>
              <a:t>Determine</a:t>
            </a:r>
            <a:r>
              <a:rPr lang="en-US" dirty="0" smtClean="0"/>
              <a:t> if you are ready to publish your work by analyzing the significance of your achievements</a:t>
            </a:r>
          </a:p>
          <a:p>
            <a:pPr marL="237071" indent="-237071">
              <a:buFontTx/>
              <a:buAutoNum type="arabicPeriod"/>
            </a:pPr>
            <a:r>
              <a:rPr lang="en-US" b="1" dirty="0" smtClean="0"/>
              <a:t>Decide</a:t>
            </a:r>
            <a:r>
              <a:rPr lang="en-US" dirty="0" smtClean="0"/>
              <a:t> on the best type of manuscript: short communication, full original article, or review paper</a:t>
            </a:r>
          </a:p>
          <a:p>
            <a:pPr marL="237071" indent="-237071">
              <a:buFontTx/>
              <a:buAutoNum type="arabicPeriod"/>
            </a:pPr>
            <a:r>
              <a:rPr lang="en-US" b="1" dirty="0" smtClean="0"/>
              <a:t>Choose</a:t>
            </a:r>
            <a:r>
              <a:rPr lang="en-US" dirty="0" smtClean="0"/>
              <a:t> the target journal that is most</a:t>
            </a:r>
            <a:r>
              <a:rPr lang="en-US" baseline="0" dirty="0" smtClean="0"/>
              <a:t> </a:t>
            </a:r>
            <a:r>
              <a:rPr lang="en-US" dirty="0" smtClean="0"/>
              <a:t>appropriate and has the right level audience and prestige for your level of work</a:t>
            </a:r>
          </a:p>
          <a:p>
            <a:pPr marL="237071" indent="-237071">
              <a:buFontTx/>
              <a:buAutoNum type="arabicPeriod"/>
            </a:pPr>
            <a:r>
              <a:rPr lang="en-US" b="1" dirty="0" smtClean="0"/>
              <a:t>Check</a:t>
            </a:r>
            <a:r>
              <a:rPr lang="en-US" dirty="0" smtClean="0"/>
              <a:t> the Guide for Authors for your target journal and get details for the manuscript preparation.</a:t>
            </a:r>
            <a:endParaRPr lang="en-GB" dirty="0" smtClean="0"/>
          </a:p>
          <a:p>
            <a:endParaRPr lang="en-US" dirty="0"/>
          </a:p>
        </p:txBody>
      </p:sp>
      <p:sp>
        <p:nvSpPr>
          <p:cNvPr id="4" name="Slide Number Placeholder 3"/>
          <p:cNvSpPr>
            <a:spLocks noGrp="1"/>
          </p:cNvSpPr>
          <p:nvPr>
            <p:ph type="sldNum" sz="quarter" idx="10"/>
          </p:nvPr>
        </p:nvSpPr>
        <p:spPr/>
        <p:txBody>
          <a:bodyPr/>
          <a:lstStyle/>
          <a:p>
            <a:fld id="{958B5E41-5FC2-49C5-ADA1-A458E21D9A43}" type="slidenum">
              <a:rPr lang="en-GB" smtClean="0">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40977961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t>The goal of this part of the presentation is to provide </a:t>
            </a:r>
            <a:r>
              <a:rPr lang="en-GB" dirty="0" smtClean="0"/>
              <a:t>advice about the importance of using </a:t>
            </a:r>
            <a:r>
              <a:rPr lang="en-GB" baseline="0" dirty="0" smtClean="0"/>
              <a:t>of proper scientific language in a manuscript.</a:t>
            </a:r>
            <a:endParaRPr lang="en-GB" dirty="0" smtClean="0"/>
          </a:p>
        </p:txBody>
      </p:sp>
      <p:sp>
        <p:nvSpPr>
          <p:cNvPr id="4" name="Slide Number Placeholder 3"/>
          <p:cNvSpPr>
            <a:spLocks noGrp="1"/>
          </p:cNvSpPr>
          <p:nvPr>
            <p:ph type="sldNum" sz="quarter" idx="10"/>
          </p:nvPr>
        </p:nvSpPr>
        <p:spPr/>
        <p:txBody>
          <a:bodyPr/>
          <a:lstStyle/>
          <a:p>
            <a:fld id="{958B5E41-5FC2-49C5-ADA1-A458E21D9A43}"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1767988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t>It’s important to take </a:t>
            </a:r>
            <a:r>
              <a:rPr lang="en-US" baseline="0" dirty="0" smtClean="0"/>
              <a:t>seriously the presentation of your manuscript, especially the language you use to communicate your results.  </a:t>
            </a:r>
            <a:r>
              <a:rPr lang="en-US" b="1" baseline="0" dirty="0" smtClean="0"/>
              <a:t>Without clear and </a:t>
            </a:r>
            <a:r>
              <a:rPr lang="en-US" b="1" dirty="0" smtClean="0"/>
              <a:t>proper language,</a:t>
            </a:r>
            <a:r>
              <a:rPr lang="en-US" b="1" baseline="0" dirty="0" smtClean="0"/>
              <a:t> </a:t>
            </a:r>
            <a:r>
              <a:rPr lang="en-US" b="1" dirty="0" smtClean="0"/>
              <a:t>editors and reviewers will not grasp the full message or impact of your work</a:t>
            </a:r>
            <a:r>
              <a:rPr lang="en-US" dirty="0" smtClean="0"/>
              <a:t>.  Even though the findings you report might be cutting edge, </a:t>
            </a:r>
            <a:r>
              <a:rPr lang="en-US" b="1" dirty="0" smtClean="0"/>
              <a:t>poor language quality,</a:t>
            </a:r>
            <a:r>
              <a:rPr lang="en-US" b="1" baseline="0" dirty="0" smtClean="0"/>
              <a:t> </a:t>
            </a:r>
            <a:r>
              <a:rPr lang="en-US" b="1" dirty="0" smtClean="0"/>
              <a:t>including errors in grammar, spelling or language usage, could delay publication or could lead to outright rejection of the paper</a:t>
            </a:r>
            <a:r>
              <a:rPr lang="en-US" dirty="0" smtClean="0"/>
              <a:t>, preventing the research from getting the recognition it deserves. </a:t>
            </a:r>
          </a:p>
          <a:p>
            <a:pPr eaLnBrk="1" hangingPunct="1"/>
            <a:endParaRPr lang="en-GB" dirty="0" smtClean="0"/>
          </a:p>
          <a:p>
            <a:pPr eaLnBrk="1" hangingPunct="1"/>
            <a:r>
              <a:rPr lang="en-GB" b="1" dirty="0" smtClean="0"/>
              <a:t>Proper</a:t>
            </a:r>
            <a:r>
              <a:rPr lang="en-GB" b="1" baseline="0" dirty="0" smtClean="0"/>
              <a:t> </a:t>
            </a:r>
            <a:r>
              <a:rPr lang="en-GB" b="1" dirty="0" smtClean="0"/>
              <a:t>English should be used </a:t>
            </a:r>
            <a:r>
              <a:rPr lang="en-US" u="sng" dirty="0" smtClean="0"/>
              <a:t>throughout</a:t>
            </a:r>
            <a:r>
              <a:rPr lang="en-US" dirty="0" smtClean="0"/>
              <a:t> the entire manuscript, and don’t forget the captions</a:t>
            </a:r>
            <a:r>
              <a:rPr lang="en-US" baseline="0" dirty="0" smtClean="0"/>
              <a:t> and headings in </a:t>
            </a:r>
            <a:r>
              <a:rPr lang="en-US" dirty="0" smtClean="0"/>
              <a:t>figures, charts, graphs, and photos. </a:t>
            </a:r>
            <a:endParaRPr lang="en-US" dirty="0"/>
          </a:p>
        </p:txBody>
      </p:sp>
      <p:sp>
        <p:nvSpPr>
          <p:cNvPr id="4" name="Slide Number Placeholder 3"/>
          <p:cNvSpPr>
            <a:spLocks noGrp="1"/>
          </p:cNvSpPr>
          <p:nvPr>
            <p:ph type="sldNum" sz="quarter" idx="10"/>
          </p:nvPr>
        </p:nvSpPr>
        <p:spPr/>
        <p:txBody>
          <a:bodyPr/>
          <a:lstStyle/>
          <a:p>
            <a:fld id="{958B5E41-5FC2-49C5-ADA1-A458E21D9A43}"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4097796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284" fontAlgn="base">
              <a:spcBef>
                <a:spcPct val="0"/>
              </a:spcBef>
              <a:spcAft>
                <a:spcPct val="0"/>
              </a:spcAft>
              <a:defRPr/>
            </a:pPr>
            <a:r>
              <a:rPr lang="en-GB" sz="1100" dirty="0"/>
              <a:t>The goal of this part of the presentation is to provide authors with background information on academic </a:t>
            </a:r>
            <a:r>
              <a:rPr lang="en-GB" sz="1100" dirty="0" smtClean="0"/>
              <a:t>publishing</a:t>
            </a:r>
            <a:r>
              <a:rPr lang="en-GB" sz="1100" baseline="0" dirty="0" smtClean="0"/>
              <a:t> including the origins and roles of key stakeholders. </a:t>
            </a:r>
          </a:p>
          <a:p>
            <a:pPr defTabSz="948284" fontAlgn="base">
              <a:spcBef>
                <a:spcPct val="0"/>
              </a:spcBef>
              <a:spcAft>
                <a:spcPct val="0"/>
              </a:spcAft>
              <a:defRPr/>
            </a:pPr>
            <a:endParaRPr lang="en-GB" sz="1100" dirty="0"/>
          </a:p>
          <a:p>
            <a:pPr defTabSz="948284" fontAlgn="base">
              <a:spcBef>
                <a:spcPct val="0"/>
              </a:spcBef>
              <a:spcAft>
                <a:spcPct val="0"/>
              </a:spcAft>
              <a:defRPr/>
            </a:pPr>
            <a:r>
              <a:rPr lang="en-GB" sz="1100" dirty="0" smtClean="0"/>
              <a:t>Slides will be made available to all attendees</a:t>
            </a:r>
          </a:p>
          <a:p>
            <a:pPr defTabSz="948284" fontAlgn="base">
              <a:spcBef>
                <a:spcPct val="0"/>
              </a:spcBef>
              <a:spcAft>
                <a:spcPct val="0"/>
              </a:spcAft>
              <a:defRPr/>
            </a:pPr>
            <a:endParaRPr lang="en-US" dirty="0" smtClean="0"/>
          </a:p>
        </p:txBody>
      </p:sp>
      <p:sp>
        <p:nvSpPr>
          <p:cNvPr id="4" name="Slide Number Placeholder 3"/>
          <p:cNvSpPr>
            <a:spLocks noGrp="1"/>
          </p:cNvSpPr>
          <p:nvPr>
            <p:ph type="sldNum" sz="quarter" idx="10"/>
          </p:nvPr>
        </p:nvSpPr>
        <p:spPr/>
        <p:txBody>
          <a:bodyPr/>
          <a:lstStyle/>
          <a:p>
            <a:fld id="{958B5E41-5FC2-49C5-ADA1-A458E21D9A43}" type="slidenum">
              <a:rPr lang="en-GB" smtClean="0">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1767988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t>Authors often </a:t>
            </a:r>
            <a:r>
              <a:rPr lang="en-US" dirty="0"/>
              <a:t>assume that the publisher will correct the language of their manuscript after it has been accepted, but </a:t>
            </a:r>
            <a:r>
              <a:rPr lang="en-US" b="1" dirty="0"/>
              <a:t>this is not correct.</a:t>
            </a:r>
            <a:r>
              <a:rPr lang="en-US" dirty="0"/>
              <a:t>   </a:t>
            </a:r>
            <a:r>
              <a:rPr lang="en-GB" dirty="0"/>
              <a:t>It is actually the author’s responsibility to make sure a paper is in the best form possible. </a:t>
            </a:r>
          </a:p>
          <a:p>
            <a:pPr eaLnBrk="1" hangingPunct="1"/>
            <a:endParaRPr lang="en-GB" dirty="0"/>
          </a:p>
          <a:p>
            <a:pPr eaLnBrk="1" hangingPunct="1"/>
            <a:r>
              <a:rPr lang="en-US" dirty="0" smtClean="0"/>
              <a:t>Although </a:t>
            </a:r>
            <a:r>
              <a:rPr lang="en-US" dirty="0"/>
              <a:t>Publishers </a:t>
            </a:r>
            <a:r>
              <a:rPr lang="en-US" dirty="0" smtClean="0"/>
              <a:t>do not </a:t>
            </a:r>
            <a:r>
              <a:rPr lang="en-US" dirty="0"/>
              <a:t>correct language they do </a:t>
            </a:r>
            <a:r>
              <a:rPr lang="en-US" b="1" dirty="0"/>
              <a:t>often provide resources </a:t>
            </a:r>
            <a:r>
              <a:rPr lang="en-US" dirty="0"/>
              <a:t>for authors who are </a:t>
            </a:r>
            <a:r>
              <a:rPr lang="en-GB" dirty="0"/>
              <a:t>less familiar with the conventions of international journals</a:t>
            </a:r>
            <a:r>
              <a:rPr lang="en-US" dirty="0"/>
              <a:t>.  Please check your publishers’ author website for more information.  Some publishers may also perform technical screening prior to peer review, and if the quality of the language of your paper doesn’t meet a journal’s minimum standards, it could be returned to you for improvement. </a:t>
            </a:r>
          </a:p>
        </p:txBody>
      </p:sp>
      <p:sp>
        <p:nvSpPr>
          <p:cNvPr id="4" name="Slide Number Placeholder 3"/>
          <p:cNvSpPr>
            <a:spLocks noGrp="1"/>
          </p:cNvSpPr>
          <p:nvPr>
            <p:ph type="sldNum" sz="quarter" idx="10"/>
          </p:nvPr>
        </p:nvSpPr>
        <p:spPr/>
        <p:txBody>
          <a:bodyPr/>
          <a:lstStyle/>
          <a:p>
            <a:fld id="{958B5E41-5FC2-49C5-ADA1-A458E21D9A43}" type="slidenum">
              <a:rPr lang="en-GB" smtClean="0">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40977961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7071" indent="-237071"/>
            <a:r>
              <a:rPr lang="en-US" altLang="zh-CN" dirty="0" smtClean="0">
                <a:latin typeface="Calibri" panose="020F0502020204030204" pitchFamily="34" charset="0"/>
                <a:cs typeface="Calibri" panose="020F0502020204030204" pitchFamily="34" charset="0"/>
              </a:rPr>
              <a:t>The key to presenting your work well is to write </a:t>
            </a:r>
            <a:r>
              <a:rPr lang="en-US" altLang="zh-CN" b="1" dirty="0" smtClean="0">
                <a:latin typeface="Calibri" panose="020F0502020204030204" pitchFamily="34" charset="0"/>
                <a:cs typeface="Calibri" panose="020F0502020204030204" pitchFamily="34" charset="0"/>
              </a:rPr>
              <a:t>clearly, objectively, accurately and</a:t>
            </a:r>
          </a:p>
          <a:p>
            <a:pPr marL="237071" indent="-237071"/>
            <a:r>
              <a:rPr lang="en-US" altLang="zh-CN" b="1" dirty="0" smtClean="0">
                <a:latin typeface="Calibri" panose="020F0502020204030204" pitchFamily="34" charset="0"/>
                <a:cs typeface="Calibri" panose="020F0502020204030204" pitchFamily="34" charset="0"/>
              </a:rPr>
              <a:t>concisely</a:t>
            </a:r>
            <a:r>
              <a:rPr lang="en-US" altLang="zh-CN" dirty="0" smtClean="0">
                <a:latin typeface="Calibri" panose="020F0502020204030204" pitchFamily="34" charset="0"/>
                <a:cs typeface="Calibri" panose="020F0502020204030204" pitchFamily="34" charset="0"/>
              </a:rPr>
              <a:t>. Foreign language students should practice writing English at any moment</a:t>
            </a:r>
            <a:endParaRPr lang="en-US" altLang="zh-CN" dirty="0">
              <a:latin typeface="Calibri" panose="020F0502020204030204" pitchFamily="34" charset="0"/>
              <a:cs typeface="Calibri" panose="020F0502020204030204" pitchFamily="34" charset="0"/>
            </a:endParaRPr>
          </a:p>
          <a:p>
            <a:pPr marL="237071" indent="-237071"/>
            <a:r>
              <a:rPr lang="en-US" altLang="zh-CN" baseline="0" dirty="0" smtClean="0">
                <a:latin typeface="Calibri" panose="020F0502020204030204" pitchFamily="34" charset="0"/>
                <a:cs typeface="Calibri" panose="020F0502020204030204" pitchFamily="34" charset="0"/>
              </a:rPr>
              <a:t>t</a:t>
            </a:r>
            <a:r>
              <a:rPr lang="en-US" altLang="zh-CN" dirty="0" smtClean="0">
                <a:latin typeface="Calibri" panose="020F0502020204030204" pitchFamily="34" charset="0"/>
                <a:cs typeface="Calibri" panose="020F0502020204030204" pitchFamily="34" charset="0"/>
              </a:rPr>
              <a:t>hey can, and even keep records in English during their research</a:t>
            </a:r>
            <a:r>
              <a:rPr lang="en-US" altLang="zh-CN" baseline="0" dirty="0" smtClean="0">
                <a:latin typeface="Calibri" panose="020F0502020204030204" pitchFamily="34" charset="0"/>
                <a:cs typeface="Calibri" panose="020F0502020204030204" pitchFamily="34" charset="0"/>
              </a:rPr>
              <a:t> to practice their</a:t>
            </a:r>
          </a:p>
          <a:p>
            <a:pPr marL="237071" indent="-237071"/>
            <a:r>
              <a:rPr lang="en-US" altLang="zh-CN" baseline="0" dirty="0" smtClean="0">
                <a:latin typeface="Calibri" panose="020F0502020204030204" pitchFamily="34" charset="0"/>
                <a:cs typeface="Calibri" panose="020F0502020204030204" pitchFamily="34" charset="0"/>
              </a:rPr>
              <a:t>language skills.</a:t>
            </a:r>
          </a:p>
          <a:p>
            <a:pPr marL="237071" indent="-237071"/>
            <a:endParaRPr lang="en-US" altLang="zh-CN" baseline="0" dirty="0" smtClean="0">
              <a:latin typeface="Calibri" panose="020F0502020204030204" pitchFamily="34" charset="0"/>
              <a:cs typeface="Calibri" panose="020F0502020204030204" pitchFamily="34" charset="0"/>
            </a:endParaRPr>
          </a:p>
          <a:p>
            <a:pPr marL="237071" indent="-237071"/>
            <a:r>
              <a:rPr lang="en-GB" altLang="zh-CN" dirty="0" smtClean="0">
                <a:latin typeface="Calibri" panose="020F0502020204030204" pitchFamily="34" charset="0"/>
                <a:cs typeface="Calibri" panose="020F0502020204030204" pitchFamily="34" charset="0"/>
              </a:rPr>
              <a:t>It’s obvious that you should try to prevent spelling errors by using</a:t>
            </a:r>
            <a:r>
              <a:rPr lang="en-GB" altLang="zh-CN" baseline="0" dirty="0" smtClean="0">
                <a:latin typeface="Calibri" panose="020F0502020204030204" pitchFamily="34" charset="0"/>
                <a:cs typeface="Calibri" panose="020F0502020204030204" pitchFamily="34" charset="0"/>
              </a:rPr>
              <a:t> a spell-checker in</a:t>
            </a:r>
          </a:p>
          <a:p>
            <a:pPr marL="237071" indent="-237071"/>
            <a:r>
              <a:rPr lang="en-GB" altLang="zh-CN" baseline="0" dirty="0" smtClean="0">
                <a:latin typeface="Calibri" panose="020F0502020204030204" pitchFamily="34" charset="0"/>
                <a:cs typeface="Calibri" panose="020F0502020204030204" pitchFamily="34" charset="0"/>
              </a:rPr>
              <a:t>English, but the other most common language errors involve:</a:t>
            </a:r>
          </a:p>
          <a:p>
            <a:pPr marL="237071" indent="-237071"/>
            <a:endParaRPr lang="en-US" altLang="zh-CN" dirty="0" smtClean="0">
              <a:latin typeface="Calibri" panose="020F0502020204030204" pitchFamily="34" charset="0"/>
              <a:cs typeface="Calibri" panose="020F0502020204030204" pitchFamily="34" charset="0"/>
            </a:endParaRPr>
          </a:p>
          <a:p>
            <a:pPr marL="237071" indent="-237071"/>
            <a:r>
              <a:rPr lang="en-US" altLang="zh-CN" b="1" dirty="0" smtClean="0">
                <a:latin typeface="Calibri" panose="020F0502020204030204" pitchFamily="34" charset="0"/>
                <a:cs typeface="Calibri" panose="020F0502020204030204" pitchFamily="34" charset="0"/>
              </a:rPr>
              <a:t>Sentence construction</a:t>
            </a:r>
          </a:p>
          <a:p>
            <a:pPr marL="237071" indent="-237071"/>
            <a:r>
              <a:rPr lang="en-US" altLang="zh-CN" b="1" dirty="0" smtClean="0">
                <a:latin typeface="Calibri" panose="020F0502020204030204" pitchFamily="34" charset="0"/>
                <a:cs typeface="Calibri" panose="020F0502020204030204" pitchFamily="34" charset="0"/>
              </a:rPr>
              <a:t>Incorrect tenses</a:t>
            </a:r>
          </a:p>
          <a:p>
            <a:pPr marL="237071" indent="-237071"/>
            <a:r>
              <a:rPr lang="en-US" altLang="zh-CN" b="1" dirty="0" smtClean="0">
                <a:latin typeface="Calibri" panose="020F0502020204030204" pitchFamily="34" charset="0"/>
                <a:cs typeface="Calibri" panose="020F0502020204030204" pitchFamily="34" charset="0"/>
              </a:rPr>
              <a:t>Inaccurate grammar</a:t>
            </a:r>
          </a:p>
          <a:p>
            <a:pPr marL="237071" indent="-237071"/>
            <a:r>
              <a:rPr lang="en-US" altLang="zh-CN" b="1" dirty="0" smtClean="0">
                <a:latin typeface="Calibri" panose="020F0502020204030204" pitchFamily="34" charset="0"/>
                <a:cs typeface="Calibri" panose="020F0502020204030204" pitchFamily="34" charset="0"/>
              </a:rPr>
              <a:t>Inconsistent use of English throughout the paper</a:t>
            </a:r>
          </a:p>
          <a:p>
            <a:pPr marL="237071" indent="-237071"/>
            <a:endParaRPr lang="en-GB" altLang="zh-CN" dirty="0" smtClean="0">
              <a:latin typeface="Calibri" panose="020F0502020204030204" pitchFamily="34" charset="0"/>
              <a:cs typeface="Calibri" panose="020F0502020204030204" pitchFamily="34" charset="0"/>
            </a:endParaRPr>
          </a:p>
          <a:p>
            <a:pPr marL="237071" indent="-237071"/>
            <a:r>
              <a:rPr lang="en-US" altLang="zh-CN" baseline="0" dirty="0" smtClean="0">
                <a:latin typeface="Calibri" panose="020F0502020204030204" pitchFamily="34" charset="0"/>
                <a:cs typeface="Calibri" panose="020F0502020204030204" pitchFamily="34" charset="0"/>
              </a:rPr>
              <a:t>You should always read the journal’s Guide for Authors to check for any additional</a:t>
            </a:r>
          </a:p>
          <a:p>
            <a:pPr marL="237071" indent="-237071"/>
            <a:r>
              <a:rPr lang="en-US" altLang="zh-CN" dirty="0">
                <a:latin typeface="Calibri" panose="020F0502020204030204" pitchFamily="34" charset="0"/>
                <a:cs typeface="Calibri" panose="020F0502020204030204" pitchFamily="34" charset="0"/>
              </a:rPr>
              <a:t>l</a:t>
            </a:r>
            <a:r>
              <a:rPr lang="en-US" altLang="zh-CN" dirty="0" smtClean="0">
                <a:latin typeface="Calibri" panose="020F0502020204030204" pitchFamily="34" charset="0"/>
                <a:cs typeface="Calibri" panose="020F0502020204030204" pitchFamily="34" charset="0"/>
              </a:rPr>
              <a:t>anguage specifications.</a:t>
            </a:r>
            <a:r>
              <a:rPr lang="en-US" altLang="zh-CN" baseline="0" dirty="0" smtClean="0">
                <a:latin typeface="Calibri" panose="020F0502020204030204" pitchFamily="34" charset="0"/>
                <a:cs typeface="Calibri" panose="020F0502020204030204" pitchFamily="34" charset="0"/>
              </a:rPr>
              <a:t>  </a:t>
            </a:r>
            <a:endParaRPr lang="en-US" altLang="zh-CN" dirty="0" smtClean="0">
              <a:latin typeface="Calibri" panose="020F0502020204030204" pitchFamily="34" charset="0"/>
              <a:cs typeface="Calibri" panose="020F0502020204030204" pitchFamily="34" charset="0"/>
            </a:endParaRPr>
          </a:p>
          <a:p>
            <a:pPr marL="237071" indent="-237071"/>
            <a:endParaRPr lang="en-US" dirty="0" smtClean="0"/>
          </a:p>
        </p:txBody>
      </p:sp>
      <p:sp>
        <p:nvSpPr>
          <p:cNvPr id="4" name="Slide Number Placeholder 3"/>
          <p:cNvSpPr>
            <a:spLocks noGrp="1"/>
          </p:cNvSpPr>
          <p:nvPr>
            <p:ph type="sldNum" sz="quarter" idx="10"/>
          </p:nvPr>
        </p:nvSpPr>
        <p:spPr/>
        <p:txBody>
          <a:bodyPr/>
          <a:lstStyle/>
          <a:p>
            <a:fld id="{958B5E41-5FC2-49C5-ADA1-A458E21D9A43}" type="slidenum">
              <a:rPr lang="en-GB" smtClean="0">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40977961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7071" indent="-237071"/>
            <a:r>
              <a:rPr lang="en-GB" altLang="zh-CN" dirty="0">
                <a:latin typeface="Calibri" panose="020F0502020204030204" pitchFamily="34" charset="0"/>
                <a:cs typeface="Calibri" panose="020F0502020204030204" pitchFamily="34" charset="0"/>
              </a:rPr>
              <a:t>To write a </a:t>
            </a:r>
            <a:r>
              <a:rPr lang="en-US" altLang="zh-CN" dirty="0">
                <a:solidFill>
                  <a:srgbClr val="FF0000"/>
                </a:solidFill>
                <a:latin typeface="Calibri" panose="020F0502020204030204" pitchFamily="34" charset="0"/>
                <a:ea typeface="宋体" pitchFamily="2" charset="-122"/>
                <a:cs typeface="Calibri" panose="020F0502020204030204" pitchFamily="34" charset="0"/>
              </a:rPr>
              <a:t>successful manuscript, first be aware of the </a:t>
            </a:r>
            <a:r>
              <a:rPr lang="en-US" altLang="zh-CN" b="1" dirty="0">
                <a:solidFill>
                  <a:srgbClr val="FF0000"/>
                </a:solidFill>
                <a:latin typeface="Calibri" panose="020F0502020204030204" pitchFamily="34" charset="0"/>
                <a:ea typeface="宋体" pitchFamily="2" charset="-122"/>
                <a:cs typeface="Calibri" panose="020F0502020204030204" pitchFamily="34" charset="0"/>
              </a:rPr>
              <a:t>sentence structure </a:t>
            </a:r>
            <a:r>
              <a:rPr lang="en-US" altLang="zh-CN" dirty="0">
                <a:solidFill>
                  <a:srgbClr val="FF0000"/>
                </a:solidFill>
                <a:latin typeface="Calibri" panose="020F0502020204030204" pitchFamily="34" charset="0"/>
                <a:ea typeface="宋体" pitchFamily="2" charset="-122"/>
                <a:cs typeface="Calibri" panose="020F0502020204030204" pitchFamily="34" charset="0"/>
              </a:rPr>
              <a:t>you use</a:t>
            </a:r>
            <a:r>
              <a:rPr lang="en-US" altLang="zh-CN" dirty="0">
                <a:solidFill>
                  <a:srgbClr val="07779D"/>
                </a:solidFill>
                <a:latin typeface="Calibri" panose="020F0502020204030204" pitchFamily="34" charset="0"/>
                <a:ea typeface="宋体" pitchFamily="2" charset="-122"/>
                <a:cs typeface="Calibri" panose="020F0502020204030204" pitchFamily="34" charset="0"/>
              </a:rPr>
              <a:t>.</a:t>
            </a:r>
            <a:r>
              <a:rPr lang="en-US" altLang="zh-CN" dirty="0">
                <a:latin typeface="Calibri" panose="020F0502020204030204" pitchFamily="34" charset="0"/>
                <a:cs typeface="Calibri" panose="020F0502020204030204" pitchFamily="34" charset="0"/>
              </a:rPr>
              <a:t>  </a:t>
            </a:r>
          </a:p>
          <a:p>
            <a:pPr marL="237071" indent="-237071"/>
            <a:r>
              <a:rPr lang="en-US" altLang="zh-CN" dirty="0">
                <a:latin typeface="Calibri" panose="020F0502020204030204" pitchFamily="34" charset="0"/>
                <a:cs typeface="Calibri" panose="020F0502020204030204" pitchFamily="34" charset="0"/>
              </a:rPr>
              <a:t>Sentences should be constructed in </a:t>
            </a:r>
            <a:r>
              <a:rPr lang="en-US" altLang="zh-CN" b="1" dirty="0">
                <a:latin typeface="Calibri" panose="020F0502020204030204" pitchFamily="34" charset="0"/>
                <a:cs typeface="Calibri" panose="020F0502020204030204" pitchFamily="34" charset="0"/>
              </a:rPr>
              <a:t>short, factual bursts.</a:t>
            </a:r>
          </a:p>
          <a:p>
            <a:pPr marL="237071" indent="-237071"/>
            <a:endParaRPr lang="en-US" altLang="zh-CN" dirty="0" smtClean="0">
              <a:latin typeface="Calibri" panose="020F0502020204030204" pitchFamily="34" charset="0"/>
              <a:cs typeface="Calibri" panose="020F0502020204030204" pitchFamily="34" charset="0"/>
            </a:endParaRPr>
          </a:p>
          <a:p>
            <a:pPr marL="237071" indent="-237071"/>
            <a:r>
              <a:rPr lang="en-US" altLang="zh-CN" dirty="0" smtClean="0">
                <a:latin typeface="Calibri" panose="020F0502020204030204" pitchFamily="34" charset="0"/>
                <a:cs typeface="Calibri" panose="020F0502020204030204" pitchFamily="34" charset="0"/>
              </a:rPr>
              <a:t>Long </a:t>
            </a:r>
            <a:r>
              <a:rPr lang="en-US" altLang="zh-CN" dirty="0">
                <a:latin typeface="Calibri" panose="020F0502020204030204" pitchFamily="34" charset="0"/>
                <a:cs typeface="Calibri" panose="020F0502020204030204" pitchFamily="34" charset="0"/>
              </a:rPr>
              <a:t>and complicated sentences tend to confuse readers.  Only one idea should </a:t>
            </a:r>
            <a:r>
              <a:rPr lang="en-US" altLang="zh-CN" dirty="0" smtClean="0">
                <a:latin typeface="Calibri" panose="020F0502020204030204" pitchFamily="34" charset="0"/>
                <a:cs typeface="Calibri" panose="020F0502020204030204" pitchFamily="34" charset="0"/>
              </a:rPr>
              <a:t>be</a:t>
            </a:r>
          </a:p>
          <a:p>
            <a:pPr marL="237071" indent="-237071"/>
            <a:r>
              <a:rPr lang="en-US" altLang="zh-CN" dirty="0" smtClean="0">
                <a:latin typeface="Calibri" panose="020F0502020204030204" pitchFamily="34" charset="0"/>
                <a:cs typeface="Calibri" panose="020F0502020204030204" pitchFamily="34" charset="0"/>
              </a:rPr>
              <a:t>conveyed </a:t>
            </a:r>
            <a:r>
              <a:rPr lang="en-US" altLang="zh-CN" dirty="0">
                <a:latin typeface="Calibri" panose="020F0502020204030204" pitchFamily="34" charset="0"/>
                <a:cs typeface="Calibri" panose="020F0502020204030204" pitchFamily="34" charset="0"/>
              </a:rPr>
              <a:t>in each sentence. </a:t>
            </a:r>
            <a:r>
              <a:rPr lang="en-US" altLang="zh-CN" dirty="0" smtClean="0">
                <a:latin typeface="Calibri" panose="020F0502020204030204" pitchFamily="34" charset="0"/>
                <a:cs typeface="Calibri" panose="020F0502020204030204" pitchFamily="34" charset="0"/>
              </a:rPr>
              <a:t>The </a:t>
            </a:r>
            <a:r>
              <a:rPr lang="en-US" altLang="zh-CN" dirty="0">
                <a:latin typeface="Calibri" panose="020F0502020204030204" pitchFamily="34" charset="0"/>
                <a:cs typeface="Calibri" panose="020F0502020204030204" pitchFamily="34" charset="0"/>
              </a:rPr>
              <a:t>average length of sentences in scientific writing is </a:t>
            </a:r>
            <a:r>
              <a:rPr lang="en-US" altLang="zh-CN" dirty="0" smtClean="0">
                <a:latin typeface="Calibri" panose="020F0502020204030204" pitchFamily="34" charset="0"/>
                <a:cs typeface="Calibri" panose="020F0502020204030204" pitchFamily="34" charset="0"/>
              </a:rPr>
              <a:t>only</a:t>
            </a:r>
          </a:p>
          <a:p>
            <a:pPr marL="237071" indent="-237071"/>
            <a:r>
              <a:rPr lang="en-US" altLang="zh-CN" dirty="0" smtClean="0">
                <a:latin typeface="Calibri" panose="020F0502020204030204" pitchFamily="34" charset="0"/>
                <a:cs typeface="Calibri" panose="020F0502020204030204" pitchFamily="34" charset="0"/>
              </a:rPr>
              <a:t>about </a:t>
            </a:r>
            <a:r>
              <a:rPr lang="en-US" altLang="zh-CN" dirty="0">
                <a:latin typeface="Calibri" panose="020F0502020204030204" pitchFamily="34" charset="0"/>
                <a:cs typeface="Calibri" panose="020F0502020204030204" pitchFamily="34" charset="0"/>
              </a:rPr>
              <a:t>12-17 words</a:t>
            </a:r>
            <a:r>
              <a:rPr lang="en-US" altLang="zh-CN" dirty="0" smtClean="0">
                <a:latin typeface="Calibri" panose="020F0502020204030204" pitchFamily="34" charset="0"/>
                <a:cs typeface="Calibri" panose="020F0502020204030204" pitchFamily="34" charset="0"/>
              </a:rPr>
              <a:t>.</a:t>
            </a:r>
          </a:p>
          <a:p>
            <a:pPr marL="237071" indent="-237071"/>
            <a:endParaRPr lang="en-US" altLang="zh-CN" dirty="0">
              <a:latin typeface="Calibri" panose="020F0502020204030204" pitchFamily="34" charset="0"/>
              <a:cs typeface="Calibri" panose="020F0502020204030204" pitchFamily="34" charset="0"/>
            </a:endParaRPr>
          </a:p>
          <a:p>
            <a:r>
              <a:rPr lang="en-GB" dirty="0" smtClean="0">
                <a:latin typeface="Calibri" panose="020F0502020204030204" pitchFamily="34" charset="0"/>
                <a:cs typeface="Calibri" panose="020F0502020204030204" pitchFamily="34" charset="0"/>
              </a:rPr>
              <a:t>Rule </a:t>
            </a:r>
            <a:r>
              <a:rPr lang="en-GB" dirty="0">
                <a:latin typeface="Calibri" panose="020F0502020204030204" pitchFamily="34" charset="0"/>
                <a:cs typeface="Calibri" panose="020F0502020204030204" pitchFamily="34" charset="0"/>
              </a:rPr>
              <a:t>of thumb: Typically more than 3 commas and you start to lose people.  Each time you need to take a breath, should likely be a period.  </a:t>
            </a:r>
            <a:endParaRPr lang="en-GB" dirty="0" smtClean="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r>
              <a:rPr lang="en-GB" dirty="0" smtClean="0">
                <a:latin typeface="Calibri" panose="020F0502020204030204" pitchFamily="34" charset="0"/>
                <a:cs typeface="Calibri" panose="020F0502020204030204" pitchFamily="34" charset="0"/>
              </a:rPr>
              <a:t>Read </a:t>
            </a:r>
            <a:r>
              <a:rPr lang="en-GB" dirty="0">
                <a:latin typeface="Calibri" panose="020F0502020204030204" pitchFamily="34" charset="0"/>
                <a:cs typeface="Calibri" panose="020F0502020204030204" pitchFamily="34" charset="0"/>
              </a:rPr>
              <a:t>your writing out loud when proof-reading your own text.  Your eyes move faster than your brain, and you will miss more errors if you don’t read out loud.  </a:t>
            </a:r>
            <a:endParaRPr lang="en-GB" dirty="0" smtClean="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r>
              <a:rPr lang="en-GB" dirty="0" smtClean="0">
                <a:latin typeface="Calibri" panose="020F0502020204030204" pitchFamily="34" charset="0"/>
                <a:cs typeface="Calibri" panose="020F0502020204030204" pitchFamily="34" charset="0"/>
              </a:rPr>
              <a:t>Have </a:t>
            </a:r>
            <a:r>
              <a:rPr lang="en-GB" dirty="0">
                <a:latin typeface="Calibri" panose="020F0502020204030204" pitchFamily="34" charset="0"/>
                <a:cs typeface="Calibri" panose="020F0502020204030204" pitchFamily="34" charset="0"/>
              </a:rPr>
              <a:t>a colleague, especially one who is not directly tied to your research, read your manuscript.  If they can understand it, you have probably accomplished your goal.</a:t>
            </a:r>
          </a:p>
          <a:p>
            <a:endParaRPr lang="en-US" sz="1400" dirty="0"/>
          </a:p>
        </p:txBody>
      </p:sp>
      <p:sp>
        <p:nvSpPr>
          <p:cNvPr id="4" name="Slide Number Placeholder 3"/>
          <p:cNvSpPr>
            <a:spLocks noGrp="1"/>
          </p:cNvSpPr>
          <p:nvPr>
            <p:ph type="sldNum" sz="quarter" idx="10"/>
          </p:nvPr>
        </p:nvSpPr>
        <p:spPr/>
        <p:txBody>
          <a:bodyPr/>
          <a:lstStyle/>
          <a:p>
            <a:fld id="{958B5E41-5FC2-49C5-ADA1-A458E21D9A43}" type="slidenum">
              <a:rPr lang="en-GB" smtClean="0">
                <a:solidFill>
                  <a:prstClr val="black"/>
                </a:solidFill>
              </a:rPr>
              <a:pPr/>
              <a:t>22</a:t>
            </a:fld>
            <a:endParaRPr lang="en-GB">
              <a:solidFill>
                <a:prstClr val="black"/>
              </a:solidFill>
            </a:endParaRPr>
          </a:p>
        </p:txBody>
      </p:sp>
    </p:spTree>
    <p:extLst>
      <p:ext uri="{BB962C8B-B14F-4D97-AF65-F5344CB8AC3E}">
        <p14:creationId xmlns:p14="http://schemas.microsoft.com/office/powerpoint/2010/main" val="40977961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7071" indent="-237071"/>
            <a:r>
              <a:rPr lang="en-US" dirty="0" smtClean="0"/>
              <a:t>You must also take care to use</a:t>
            </a:r>
            <a:r>
              <a:rPr lang="en-US" baseline="0" dirty="0" smtClean="0"/>
              <a:t> the proper tenses when describing your work and findings. </a:t>
            </a:r>
          </a:p>
          <a:p>
            <a:pPr marL="237071" indent="-237071"/>
            <a:endParaRPr lang="en-US" dirty="0" smtClean="0"/>
          </a:p>
          <a:p>
            <a:pPr marL="237071" indent="-237071">
              <a:buFontTx/>
              <a:buAutoNum type="arabicPeriod"/>
            </a:pPr>
            <a:r>
              <a:rPr lang="en-US" b="1" dirty="0" smtClean="0"/>
              <a:t>The present tense should be used for known facts and hypotheses</a:t>
            </a:r>
            <a:r>
              <a:rPr lang="en-US" dirty="0" smtClean="0"/>
              <a:t>, for example, “the average life of a honey bee IS 6 weeks.”</a:t>
            </a:r>
          </a:p>
          <a:p>
            <a:pPr marL="237071" indent="-237071">
              <a:buFontTx/>
              <a:buAutoNum type="arabicPeriod"/>
            </a:pPr>
            <a:r>
              <a:rPr lang="en-US" b="1" dirty="0" smtClean="0"/>
              <a:t>The</a:t>
            </a:r>
            <a:r>
              <a:rPr lang="en-US" b="1" baseline="0" dirty="0" smtClean="0"/>
              <a:t> p</a:t>
            </a:r>
            <a:r>
              <a:rPr lang="en-US" b="1" dirty="0" smtClean="0"/>
              <a:t>ast tense should be used for describing experiments that have</a:t>
            </a:r>
            <a:r>
              <a:rPr lang="en-US" b="1" baseline="0" dirty="0" smtClean="0"/>
              <a:t> been</a:t>
            </a:r>
            <a:r>
              <a:rPr lang="en-US" b="1" dirty="0" smtClean="0"/>
              <a:t> conducted and the results of</a:t>
            </a:r>
            <a:r>
              <a:rPr lang="en-US" b="1" baseline="0" dirty="0" smtClean="0"/>
              <a:t> these experiments</a:t>
            </a:r>
            <a:r>
              <a:rPr lang="en-US" baseline="0" dirty="0" smtClean="0"/>
              <a:t>, for example </a:t>
            </a:r>
            <a:r>
              <a:rPr lang="en-US" baseline="0" dirty="0" smtClean="0">
                <a:solidFill>
                  <a:srgbClr val="FF0000"/>
                </a:solidFill>
              </a:rPr>
              <a:t>“</a:t>
            </a:r>
            <a:r>
              <a:rPr lang="en-GB" dirty="0">
                <a:solidFill>
                  <a:srgbClr val="FF0000"/>
                </a:solidFill>
                <a:cs typeface="Arial" pitchFamily="34" charset="0"/>
              </a:rPr>
              <a:t>The average life span of bees in our contained environment WAS 8 weeks…</a:t>
            </a:r>
            <a:r>
              <a:rPr lang="en-GB" dirty="0">
                <a:solidFill>
                  <a:srgbClr val="07779D"/>
                </a:solidFill>
                <a:cs typeface="Arial" pitchFamily="34" charset="0"/>
              </a:rPr>
              <a:t>”</a:t>
            </a:r>
          </a:p>
          <a:p>
            <a:pPr marL="237071" indent="-237071">
              <a:buFontTx/>
              <a:buAutoNum type="arabicPeriod"/>
            </a:pPr>
            <a:endParaRPr lang="en-US" dirty="0" smtClean="0"/>
          </a:p>
          <a:p>
            <a:r>
              <a:rPr lang="en-GB" dirty="0" smtClean="0"/>
              <a:t>Being </a:t>
            </a:r>
            <a:r>
              <a:rPr lang="en-GB" b="1" dirty="0" smtClean="0"/>
              <a:t>consistent and correct</a:t>
            </a:r>
            <a:r>
              <a:rPr lang="en-GB" dirty="0" smtClean="0"/>
              <a:t> in your</a:t>
            </a:r>
            <a:r>
              <a:rPr lang="en-GB" baseline="0" dirty="0" smtClean="0"/>
              <a:t> use of tenses makes your paper easier to understand for the reader.</a:t>
            </a:r>
            <a:endParaRPr lang="en-US" dirty="0"/>
          </a:p>
        </p:txBody>
      </p:sp>
      <p:sp>
        <p:nvSpPr>
          <p:cNvPr id="4" name="Slide Number Placeholder 3"/>
          <p:cNvSpPr>
            <a:spLocks noGrp="1"/>
          </p:cNvSpPr>
          <p:nvPr>
            <p:ph type="sldNum" sz="quarter" idx="10"/>
          </p:nvPr>
        </p:nvSpPr>
        <p:spPr/>
        <p:txBody>
          <a:bodyPr/>
          <a:lstStyle/>
          <a:p>
            <a:fld id="{958B5E41-5FC2-49C5-ADA1-A458E21D9A43}" type="slidenum">
              <a:rPr lang="en-GB" smtClean="0">
                <a:solidFill>
                  <a:prstClr val="black"/>
                </a:solidFill>
              </a:rPr>
              <a:pPr/>
              <a:t>23</a:t>
            </a:fld>
            <a:endParaRPr lang="en-GB">
              <a:solidFill>
                <a:prstClr val="black"/>
              </a:solidFill>
            </a:endParaRPr>
          </a:p>
        </p:txBody>
      </p:sp>
    </p:spTree>
    <p:extLst>
      <p:ext uri="{BB962C8B-B14F-4D97-AF65-F5344CB8AC3E}">
        <p14:creationId xmlns:p14="http://schemas.microsoft.com/office/powerpoint/2010/main" val="40977961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7071" indent="-237071"/>
            <a:r>
              <a:rPr lang="en-US" altLang="zh-CN" dirty="0" smtClean="0"/>
              <a:t>Pay special attention to the grammar</a:t>
            </a:r>
            <a:r>
              <a:rPr lang="en-US" altLang="zh-CN" baseline="0" dirty="0" smtClean="0"/>
              <a:t> used in your manuscript.  One way to help make</a:t>
            </a:r>
          </a:p>
          <a:p>
            <a:pPr marL="237071" indent="-237071"/>
            <a:r>
              <a:rPr lang="en-US" altLang="zh-CN" baseline="0" dirty="0" smtClean="0"/>
              <a:t>the work and results clearer for the reader is by </a:t>
            </a:r>
            <a:r>
              <a:rPr lang="en-US" altLang="zh-CN" b="1" baseline="0" dirty="0" smtClean="0"/>
              <a:t>using the active, rather than passive</a:t>
            </a:r>
          </a:p>
          <a:p>
            <a:pPr marL="237071" indent="-237071"/>
            <a:r>
              <a:rPr lang="en-US" altLang="zh-CN" b="1" baseline="0" dirty="0" smtClean="0"/>
              <a:t>voice.</a:t>
            </a:r>
          </a:p>
          <a:p>
            <a:pPr marL="237071" indent="-237071"/>
            <a:endParaRPr lang="en-US" altLang="zh-CN" b="1" dirty="0" smtClean="0"/>
          </a:p>
          <a:p>
            <a:pPr marL="237071" indent="-237071">
              <a:buFontTx/>
              <a:buChar char="•"/>
            </a:pPr>
            <a:r>
              <a:rPr lang="en-US" altLang="zh-CN" dirty="0" smtClean="0"/>
              <a:t>The </a:t>
            </a:r>
            <a:r>
              <a:rPr lang="en-US" altLang="zh-CN" b="1" dirty="0" smtClean="0"/>
              <a:t>passive voice can be used in the Methods section of a paper </a:t>
            </a:r>
            <a:r>
              <a:rPr lang="en-US" altLang="zh-CN" dirty="0" smtClean="0"/>
              <a:t>but otherwise, the</a:t>
            </a:r>
            <a:r>
              <a:rPr lang="en-US" altLang="zh-CN" baseline="0" dirty="0" smtClean="0"/>
              <a:t> </a:t>
            </a:r>
            <a:r>
              <a:rPr lang="en-US" altLang="zh-CN" b="1" dirty="0" smtClean="0"/>
              <a:t>active voice will usually shorten sentences and make them more dynamic and interesting</a:t>
            </a:r>
            <a:r>
              <a:rPr lang="en-US" altLang="zh-CN" b="1" baseline="0" dirty="0" smtClean="0"/>
              <a:t> for the reader</a:t>
            </a:r>
            <a:r>
              <a:rPr lang="en-US" altLang="zh-CN" dirty="0" smtClean="0"/>
              <a:t>. You are encouraged to use the active phase “we found that…” freely,</a:t>
            </a:r>
            <a:r>
              <a:rPr lang="en-US" altLang="zh-CN" baseline="0" dirty="0" smtClean="0"/>
              <a:t> which is a quick signal to the reader that you are describing one of your results.  This is also much more concise and to the point than writing in the passive voice, as in, for example, “it has been found that there had been…”</a:t>
            </a:r>
          </a:p>
          <a:p>
            <a:pPr marL="237071" indent="-237071">
              <a:buFontTx/>
              <a:buChar char="•"/>
            </a:pPr>
            <a:endParaRPr lang="en-US" altLang="zh-CN" dirty="0" smtClean="0"/>
          </a:p>
          <a:p>
            <a:pPr marL="237071" indent="-237071">
              <a:buFontTx/>
              <a:buChar char="•"/>
            </a:pPr>
            <a:r>
              <a:rPr lang="en-US" altLang="zh-CN" dirty="0" smtClean="0"/>
              <a:t>You should </a:t>
            </a:r>
            <a:r>
              <a:rPr lang="en-US" altLang="zh-CN" b="1" dirty="0" smtClean="0"/>
              <a:t>avoid contractions such as “it’s”, “isn’t”, or “weren’t”</a:t>
            </a:r>
            <a:r>
              <a:rPr lang="en-US" altLang="zh-CN" dirty="0" smtClean="0"/>
              <a:t> which are</a:t>
            </a:r>
            <a:r>
              <a:rPr lang="en-US" altLang="zh-CN" baseline="0" dirty="0" smtClean="0"/>
              <a:t>n’t often used in professional writing and </a:t>
            </a:r>
            <a:r>
              <a:rPr lang="en-US" altLang="zh-CN" b="1" baseline="0" dirty="0" smtClean="0"/>
              <a:t>avoid abbreviations </a:t>
            </a:r>
            <a:r>
              <a:rPr lang="en-US" altLang="zh-CN" baseline="0" dirty="0" smtClean="0"/>
              <a:t>except for very well known ones, unless you have clearly defined them within the paper</a:t>
            </a:r>
            <a:r>
              <a:rPr lang="en-US" altLang="zh-CN" dirty="0" smtClean="0"/>
              <a:t>.  </a:t>
            </a:r>
          </a:p>
          <a:p>
            <a:endParaRPr lang="en-US" dirty="0"/>
          </a:p>
        </p:txBody>
      </p:sp>
      <p:sp>
        <p:nvSpPr>
          <p:cNvPr id="4" name="Slide Number Placeholder 3"/>
          <p:cNvSpPr>
            <a:spLocks noGrp="1"/>
          </p:cNvSpPr>
          <p:nvPr>
            <p:ph type="sldNum" sz="quarter" idx="10"/>
          </p:nvPr>
        </p:nvSpPr>
        <p:spPr/>
        <p:txBody>
          <a:bodyPr/>
          <a:lstStyle/>
          <a:p>
            <a:fld id="{958B5E41-5FC2-49C5-ADA1-A458E21D9A43}" type="slidenum">
              <a:rPr lang="en-GB" smtClean="0">
                <a:solidFill>
                  <a:prstClr val="black"/>
                </a:solidFill>
              </a:rPr>
              <a:pPr/>
              <a:t>24</a:t>
            </a:fld>
            <a:endParaRPr lang="en-GB">
              <a:solidFill>
                <a:prstClr val="black"/>
              </a:solidFill>
            </a:endParaRPr>
          </a:p>
        </p:txBody>
      </p:sp>
    </p:spTree>
    <p:extLst>
      <p:ext uri="{BB962C8B-B14F-4D97-AF65-F5344CB8AC3E}">
        <p14:creationId xmlns:p14="http://schemas.microsoft.com/office/powerpoint/2010/main" val="40977961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Clr>
                <a:schemeClr val="tx2"/>
              </a:buClr>
              <a:buSzPct val="130000"/>
              <a:buFont typeface="Wingdings" panose="05000000000000000000" pitchFamily="2" charset="2"/>
              <a:buChar char="§"/>
            </a:pPr>
            <a:r>
              <a:rPr lang="en-GB" dirty="0" smtClean="0">
                <a:latin typeface="Calibri" panose="020F0502020204030204" pitchFamily="34" charset="0"/>
                <a:cs typeface="Calibri" panose="020F0502020204030204" pitchFamily="34" charset="0"/>
              </a:rPr>
              <a:t>Language </a:t>
            </a:r>
            <a:r>
              <a:rPr lang="en-GB" dirty="0" err="1" smtClean="0">
                <a:latin typeface="Calibri" panose="020F0502020204030204" pitchFamily="34" charset="0"/>
                <a:cs typeface="Calibri" panose="020F0502020204030204" pitchFamily="34" charset="0"/>
              </a:rPr>
              <a:t>isImportant</a:t>
            </a:r>
            <a:r>
              <a:rPr lang="en-GB" dirty="0" smtClean="0">
                <a:latin typeface="Calibri" panose="020F0502020204030204" pitchFamily="34" charset="0"/>
                <a:cs typeface="Calibri" panose="020F0502020204030204" pitchFamily="34" charset="0"/>
              </a:rPr>
              <a:t> so editors and reviewers can easily understand the work</a:t>
            </a:r>
          </a:p>
          <a:p>
            <a:pPr marL="342900" indent="-342900">
              <a:buClr>
                <a:schemeClr val="tx2"/>
              </a:buClr>
              <a:buSzPct val="130000"/>
              <a:buFont typeface="Wingdings" panose="05000000000000000000" pitchFamily="2" charset="2"/>
              <a:buChar char="§"/>
            </a:pPr>
            <a:r>
              <a:rPr lang="en-GB" dirty="0" smtClean="0">
                <a:latin typeface="Calibri" panose="020F0502020204030204" pitchFamily="34" charset="0"/>
                <a:cs typeface="Calibri" panose="020F0502020204030204" pitchFamily="34" charset="0"/>
              </a:rPr>
              <a:t>Refer to the journal’s Guide for Authors for specifications</a:t>
            </a:r>
          </a:p>
          <a:p>
            <a:pPr marL="342900" indent="-342900">
              <a:buClr>
                <a:schemeClr val="tx2"/>
              </a:buClr>
              <a:buSzPct val="130000"/>
              <a:buFont typeface="Wingdings" panose="05000000000000000000" pitchFamily="2" charset="2"/>
              <a:buChar char="§"/>
            </a:pPr>
            <a:r>
              <a:rPr lang="en-GB" dirty="0" smtClean="0">
                <a:latin typeface="Calibri" panose="020F0502020204030204" pitchFamily="34" charset="0"/>
                <a:cs typeface="Calibri" panose="020F0502020204030204" pitchFamily="34" charset="0"/>
              </a:rPr>
              <a:t>Use short sentences, correct tenses, and correct English grammar</a:t>
            </a:r>
          </a:p>
          <a:p>
            <a:pPr marL="342900" indent="-342900">
              <a:buClr>
                <a:schemeClr val="tx2"/>
              </a:buClr>
              <a:buSzPct val="130000"/>
              <a:buFont typeface="Wingdings" panose="05000000000000000000" pitchFamily="2" charset="2"/>
              <a:buChar char="§"/>
            </a:pPr>
            <a:r>
              <a:rPr lang="en-GB" dirty="0" smtClean="0">
                <a:latin typeface="Calibri" panose="020F0502020204030204" pitchFamily="34" charset="0"/>
                <a:cs typeface="Calibri" panose="020F0502020204030204" pitchFamily="34" charset="0"/>
              </a:rPr>
              <a:t>Have a native English speaker check your manuscript or use a language editing service</a:t>
            </a:r>
          </a:p>
          <a:p>
            <a:pPr marL="237071" indent="-237071"/>
            <a:endParaRPr lang="en-GB" dirty="0" smtClean="0">
              <a:latin typeface="Calibri" panose="020F0502020204030204" pitchFamily="34" charset="0"/>
              <a:cs typeface="Calibri" panose="020F0502020204030204" pitchFamily="34" charset="0"/>
            </a:endParaRPr>
          </a:p>
          <a:p>
            <a:pPr marL="237071" indent="-237071"/>
            <a:r>
              <a:rPr lang="en-GB" dirty="0" smtClean="0">
                <a:latin typeface="Calibri" panose="020F0502020204030204" pitchFamily="34" charset="0"/>
                <a:cs typeface="Calibri" panose="020F0502020204030204" pitchFamily="34" charset="0"/>
              </a:rPr>
              <a:t>The purpose of publishing</a:t>
            </a:r>
            <a:r>
              <a:rPr lang="en-GB" baseline="0" dirty="0" smtClean="0">
                <a:latin typeface="Calibri" panose="020F0502020204030204" pitchFamily="34" charset="0"/>
                <a:cs typeface="Calibri" panose="020F0502020204030204" pitchFamily="34" charset="0"/>
              </a:rPr>
              <a:t> a manuscript is to communicate your message to the</a:t>
            </a:r>
          </a:p>
          <a:p>
            <a:pPr marL="237071" indent="-237071"/>
            <a:r>
              <a:rPr lang="en-GB" baseline="0" dirty="0" smtClean="0">
                <a:latin typeface="Calibri" panose="020F0502020204030204" pitchFamily="34" charset="0"/>
                <a:cs typeface="Calibri" panose="020F0502020204030204" pitchFamily="34" charset="0"/>
              </a:rPr>
              <a:t>research community.  If your manuscript is poorly written or presented, in a way</a:t>
            </a:r>
          </a:p>
          <a:p>
            <a:pPr marL="237071" indent="-237071"/>
            <a:r>
              <a:rPr lang="en-GB" baseline="0" dirty="0" smtClean="0">
                <a:latin typeface="Calibri" panose="020F0502020204030204" pitchFamily="34" charset="0"/>
                <a:cs typeface="Calibri" panose="020F0502020204030204" pitchFamily="34" charset="0"/>
              </a:rPr>
              <a:t>which makes its message unclear, there is a risk that reviewers, editors, and</a:t>
            </a:r>
          </a:p>
          <a:p>
            <a:pPr marL="237071" indent="-237071"/>
            <a:r>
              <a:rPr lang="en-GB" baseline="0" dirty="0" smtClean="0">
                <a:latin typeface="Calibri" panose="020F0502020204030204" pitchFamily="34" charset="0"/>
                <a:cs typeface="Calibri" panose="020F0502020204030204" pitchFamily="34" charset="0"/>
              </a:rPr>
              <a:t>readers may not understand it. To ensure that your work is comprehensible, it is</a:t>
            </a:r>
          </a:p>
          <a:p>
            <a:pPr marL="237071" indent="-237071"/>
            <a:r>
              <a:rPr lang="en-GB" baseline="0" dirty="0" smtClean="0">
                <a:latin typeface="Calibri" panose="020F0502020204030204" pitchFamily="34" charset="0"/>
                <a:cs typeface="Calibri" panose="020F0502020204030204" pitchFamily="34" charset="0"/>
              </a:rPr>
              <a:t>essential that you </a:t>
            </a:r>
            <a:r>
              <a:rPr lang="en-GB" b="1" baseline="0" dirty="0" smtClean="0">
                <a:latin typeface="Calibri" panose="020F0502020204030204" pitchFamily="34" charset="0"/>
                <a:cs typeface="Calibri" panose="020F0502020204030204" pitchFamily="34" charset="0"/>
              </a:rPr>
              <a:t>use proper English language </a:t>
            </a:r>
            <a:r>
              <a:rPr lang="en-GB" baseline="0" dirty="0" smtClean="0">
                <a:latin typeface="Calibri" panose="020F0502020204030204" pitchFamily="34" charset="0"/>
                <a:cs typeface="Calibri" panose="020F0502020204030204" pitchFamily="34" charset="0"/>
              </a:rPr>
              <a:t>with concise sentences, correct</a:t>
            </a:r>
          </a:p>
          <a:p>
            <a:pPr marL="237071" indent="-237071"/>
            <a:r>
              <a:rPr lang="en-GB" baseline="0" dirty="0" smtClean="0">
                <a:latin typeface="Calibri" panose="020F0502020204030204" pitchFamily="34" charset="0"/>
                <a:cs typeface="Calibri" panose="020F0502020204030204" pitchFamily="34" charset="0"/>
              </a:rPr>
              <a:t>tenses, and correct</a:t>
            </a:r>
            <a:r>
              <a:rPr lang="en-GB" dirty="0" smtClean="0">
                <a:latin typeface="Calibri" panose="020F0502020204030204" pitchFamily="34" charset="0"/>
                <a:cs typeface="Calibri" panose="020F0502020204030204" pitchFamily="34" charset="0"/>
              </a:rPr>
              <a:t> </a:t>
            </a:r>
            <a:r>
              <a:rPr lang="en-GB" baseline="0" dirty="0" smtClean="0">
                <a:latin typeface="Calibri" panose="020F0502020204030204" pitchFamily="34" charset="0"/>
                <a:cs typeface="Calibri" panose="020F0502020204030204" pitchFamily="34" charset="0"/>
              </a:rPr>
              <a:t>grammar. Consult the journal’s guide for authors for any</a:t>
            </a:r>
          </a:p>
          <a:p>
            <a:pPr marL="237071" indent="-237071"/>
            <a:r>
              <a:rPr lang="en-GB" baseline="0" dirty="0" smtClean="0">
                <a:latin typeface="Calibri" panose="020F0502020204030204" pitchFamily="34" charset="0"/>
                <a:cs typeface="Calibri" panose="020F0502020204030204" pitchFamily="34" charset="0"/>
              </a:rPr>
              <a:t>additional specifications.</a:t>
            </a:r>
          </a:p>
          <a:p>
            <a:pPr marL="237071" indent="-237071"/>
            <a:endParaRPr lang="en-GB" baseline="0" dirty="0" smtClean="0">
              <a:latin typeface="Calibri" panose="020F0502020204030204" pitchFamily="34" charset="0"/>
              <a:cs typeface="Calibri" panose="020F0502020204030204" pitchFamily="34" charset="0"/>
            </a:endParaRPr>
          </a:p>
          <a:p>
            <a:pPr marL="237071" indent="-237071"/>
            <a:r>
              <a:rPr lang="en-GB" baseline="0" dirty="0" smtClean="0">
                <a:latin typeface="Calibri" panose="020F0502020204030204" pitchFamily="34" charset="0"/>
                <a:cs typeface="Calibri" panose="020F0502020204030204" pitchFamily="34" charset="0"/>
              </a:rPr>
              <a:t>We also recommend that you ask a native English-speaking colleague to help you</a:t>
            </a:r>
          </a:p>
          <a:p>
            <a:pPr marL="237071" indent="-237071"/>
            <a:r>
              <a:rPr lang="en-GB" baseline="0" dirty="0" smtClean="0">
                <a:latin typeface="Calibri" panose="020F0502020204030204" pitchFamily="34" charset="0"/>
                <a:cs typeface="Calibri" panose="020F0502020204030204" pitchFamily="34" charset="0"/>
              </a:rPr>
              <a:t>edit the final version before submission, or take advantage of one of the many</a:t>
            </a:r>
          </a:p>
          <a:p>
            <a:pPr marL="237071" indent="-237071"/>
            <a:r>
              <a:rPr lang="en-GB" baseline="0" dirty="0" smtClean="0">
                <a:latin typeface="Calibri" panose="020F0502020204030204" pitchFamily="34" charset="0"/>
                <a:cs typeface="Calibri" panose="020F0502020204030204" pitchFamily="34" charset="0"/>
              </a:rPr>
              <a:t>language editing services available today.</a:t>
            </a:r>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958B5E41-5FC2-49C5-ADA1-A458E21D9A43}" type="slidenum">
              <a:rPr lang="en-GB" smtClean="0">
                <a:solidFill>
                  <a:prstClr val="black"/>
                </a:solidFill>
              </a:rPr>
              <a:pPr/>
              <a:t>25</a:t>
            </a:fld>
            <a:endParaRPr lang="en-GB">
              <a:solidFill>
                <a:prstClr val="black"/>
              </a:solidFill>
            </a:endParaRPr>
          </a:p>
        </p:txBody>
      </p:sp>
    </p:spTree>
    <p:extLst>
      <p:ext uri="{BB962C8B-B14F-4D97-AF65-F5344CB8AC3E}">
        <p14:creationId xmlns:p14="http://schemas.microsoft.com/office/powerpoint/2010/main" val="40977961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dirty="0" smtClean="0"/>
              <a:t>English language should be used </a:t>
            </a:r>
            <a:r>
              <a:rPr lang="en-US" u="sng" dirty="0" smtClean="0"/>
              <a:t>throughout</a:t>
            </a:r>
            <a:r>
              <a:rPr lang="en-US" dirty="0" smtClean="0"/>
              <a:t> the entire manuscript.</a:t>
            </a:r>
          </a:p>
          <a:p>
            <a:pPr eaLnBrk="1" hangingPunct="1"/>
            <a:r>
              <a:rPr lang="en-US" dirty="0" smtClean="0"/>
              <a:t>This includes figures, charts, graphs, and photos.  </a:t>
            </a:r>
            <a:endParaRPr lang="en-GB" dirty="0" smtClean="0"/>
          </a:p>
          <a:p>
            <a:pPr eaLnBrk="1" hangingPunct="1"/>
            <a:endParaRPr lang="en-GB" dirty="0" smtClean="0"/>
          </a:p>
        </p:txBody>
      </p:sp>
      <p:sp>
        <p:nvSpPr>
          <p:cNvPr id="4" name="Slide Number Placeholder 3"/>
          <p:cNvSpPr>
            <a:spLocks noGrp="1"/>
          </p:cNvSpPr>
          <p:nvPr>
            <p:ph type="sldNum" sz="quarter" idx="10"/>
          </p:nvPr>
        </p:nvSpPr>
        <p:spPr/>
        <p:txBody>
          <a:bodyPr/>
          <a:lstStyle/>
          <a:p>
            <a:fld id="{67DE7223-426A-4018-BA23-F3B6A35AAA8C}"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38369040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284">
              <a:defRPr/>
            </a:pPr>
            <a:r>
              <a:rPr lang="en-US" dirty="0" smtClean="0"/>
              <a:t>The goal of this part of the presentation is to provide </a:t>
            </a:r>
            <a:r>
              <a:rPr lang="en-GB" dirty="0" smtClean="0"/>
              <a:t>advice about how to properly structure your article.</a:t>
            </a:r>
          </a:p>
          <a:p>
            <a:endParaRPr lang="en-US" dirty="0"/>
          </a:p>
        </p:txBody>
      </p:sp>
      <p:sp>
        <p:nvSpPr>
          <p:cNvPr id="4" name="Slide Number Placeholder 3"/>
          <p:cNvSpPr>
            <a:spLocks noGrp="1"/>
          </p:cNvSpPr>
          <p:nvPr>
            <p:ph type="sldNum" sz="quarter" idx="10"/>
          </p:nvPr>
        </p:nvSpPr>
        <p:spPr/>
        <p:txBody>
          <a:bodyPr/>
          <a:lstStyle/>
          <a:p>
            <a:fld id="{958B5E41-5FC2-49C5-ADA1-A458E21D9A43}" type="slidenum">
              <a:rPr lang="en-GB" smtClean="0">
                <a:solidFill>
                  <a:prstClr val="black"/>
                </a:solidFill>
              </a:rPr>
              <a:pPr/>
              <a:t>27</a:t>
            </a:fld>
            <a:endParaRPr lang="en-GB">
              <a:solidFill>
                <a:prstClr val="black"/>
              </a:solidFill>
            </a:endParaRPr>
          </a:p>
        </p:txBody>
      </p:sp>
    </p:spTree>
    <p:extLst>
      <p:ext uri="{BB962C8B-B14F-4D97-AF65-F5344CB8AC3E}">
        <p14:creationId xmlns:p14="http://schemas.microsoft.com/office/powerpoint/2010/main" val="1767988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0668" indent="-240668">
              <a:spcBef>
                <a:spcPct val="0"/>
              </a:spcBef>
              <a:defRPr/>
            </a:pPr>
            <a:r>
              <a:rPr lang="en-GB" altLang="zh-CN" dirty="0" smtClean="0"/>
              <a:t>Always consult the Guide for Authors</a:t>
            </a:r>
          </a:p>
          <a:p>
            <a:pPr marL="240668" indent="-240668">
              <a:spcBef>
                <a:spcPct val="0"/>
              </a:spcBef>
              <a:defRPr/>
            </a:pPr>
            <a:endParaRPr lang="en-GB" altLang="zh-CN" dirty="0"/>
          </a:p>
          <a:p>
            <a:pPr marL="240668" indent="-240668">
              <a:spcBef>
                <a:spcPct val="0"/>
              </a:spcBef>
              <a:defRPr/>
            </a:pPr>
            <a:r>
              <a:rPr lang="en-GB" altLang="zh-CN" dirty="0"/>
              <a:t>Each journal typically has a “Guide for Authors” with specific details for </a:t>
            </a:r>
            <a:r>
              <a:rPr lang="en-GB" altLang="zh-CN" dirty="0" smtClean="0"/>
              <a:t>the</a:t>
            </a:r>
          </a:p>
          <a:p>
            <a:pPr marL="240668" indent="-240668">
              <a:spcBef>
                <a:spcPct val="0"/>
              </a:spcBef>
              <a:defRPr/>
            </a:pPr>
            <a:r>
              <a:rPr lang="en-GB" altLang="zh-CN" dirty="0" smtClean="0"/>
              <a:t>preparation </a:t>
            </a:r>
            <a:r>
              <a:rPr lang="en-GB" altLang="zh-CN" dirty="0"/>
              <a:t>of your manuscript. Apply the Guide for Authors to your </a:t>
            </a:r>
            <a:r>
              <a:rPr lang="en-GB" altLang="zh-CN" dirty="0" smtClean="0"/>
              <a:t>manuscript,</a:t>
            </a:r>
          </a:p>
          <a:p>
            <a:pPr marL="240668" indent="-240668">
              <a:spcBef>
                <a:spcPct val="0"/>
              </a:spcBef>
              <a:defRPr/>
            </a:pPr>
            <a:r>
              <a:rPr lang="en-GB" altLang="zh-CN" dirty="0" smtClean="0"/>
              <a:t>even </a:t>
            </a:r>
            <a:r>
              <a:rPr lang="en-GB" altLang="zh-CN" dirty="0"/>
              <a:t>to the first draft (I normally print it out and have it sitting next to me while </a:t>
            </a:r>
            <a:r>
              <a:rPr lang="en-GB" altLang="zh-CN" dirty="0" smtClean="0"/>
              <a:t>I</a:t>
            </a:r>
          </a:p>
          <a:p>
            <a:pPr marL="240668" indent="-240668">
              <a:spcBef>
                <a:spcPct val="0"/>
              </a:spcBef>
              <a:defRPr/>
            </a:pPr>
            <a:r>
              <a:rPr lang="en-GB" altLang="zh-CN" dirty="0" smtClean="0"/>
              <a:t>write</a:t>
            </a:r>
            <a:r>
              <a:rPr lang="en-GB" altLang="zh-CN" dirty="0"/>
              <a:t>). It can help you with the text layout, reference style, nomenclature, </a:t>
            </a:r>
            <a:r>
              <a:rPr lang="en-GB" altLang="zh-CN" dirty="0" smtClean="0"/>
              <a:t>figures</a:t>
            </a:r>
          </a:p>
          <a:p>
            <a:pPr marL="240668" indent="-240668">
              <a:spcBef>
                <a:spcPct val="0"/>
              </a:spcBef>
              <a:defRPr/>
            </a:pPr>
            <a:r>
              <a:rPr lang="en-GB" altLang="zh-CN" dirty="0" smtClean="0"/>
              <a:t>and </a:t>
            </a:r>
            <a:r>
              <a:rPr lang="en-GB" altLang="zh-CN" dirty="0"/>
              <a:t>table and other important items. It will save your time and the editor’s.</a:t>
            </a:r>
          </a:p>
          <a:p>
            <a:pPr marL="240668" indent="-240668">
              <a:spcBef>
                <a:spcPct val="0"/>
              </a:spcBef>
              <a:defRPr/>
            </a:pPr>
            <a:endParaRPr lang="en-US" altLang="zh-CN" dirty="0" smtClean="0">
              <a:latin typeface="+mn-lt"/>
            </a:endParaRPr>
          </a:p>
        </p:txBody>
      </p:sp>
      <p:sp>
        <p:nvSpPr>
          <p:cNvPr id="4" name="Slide Number Placeholder 3"/>
          <p:cNvSpPr>
            <a:spLocks noGrp="1"/>
          </p:cNvSpPr>
          <p:nvPr>
            <p:ph type="sldNum" sz="quarter" idx="10"/>
          </p:nvPr>
        </p:nvSpPr>
        <p:spPr/>
        <p:txBody>
          <a:bodyPr/>
          <a:lstStyle/>
          <a:p>
            <a:fld id="{958B5E41-5FC2-49C5-ADA1-A458E21D9A43}" type="slidenum">
              <a:rPr lang="en-GB" smtClean="0">
                <a:solidFill>
                  <a:prstClr val="black"/>
                </a:solidFill>
              </a:rPr>
              <a:pPr/>
              <a:t>28</a:t>
            </a:fld>
            <a:endParaRPr lang="en-GB">
              <a:solidFill>
                <a:prstClr val="black"/>
              </a:solidFill>
            </a:endParaRPr>
          </a:p>
        </p:txBody>
      </p:sp>
    </p:spTree>
    <p:extLst>
      <p:ext uri="{BB962C8B-B14F-4D97-AF65-F5344CB8AC3E}">
        <p14:creationId xmlns:p14="http://schemas.microsoft.com/office/powerpoint/2010/main" val="40977961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7071" indent="-237071">
              <a:defRPr/>
            </a:pPr>
            <a:r>
              <a:rPr lang="en-US" altLang="zh-CN" b="0" dirty="0" smtClean="0"/>
              <a:t>Manuscripts contain many sections </a:t>
            </a:r>
            <a:r>
              <a:rPr lang="en-US" altLang="zh-CN" dirty="0" smtClean="0"/>
              <a:t>and each one has a </a:t>
            </a:r>
            <a:r>
              <a:rPr lang="en-US" altLang="zh-CN" b="0" dirty="0" smtClean="0"/>
              <a:t>definite purpose.</a:t>
            </a:r>
          </a:p>
          <a:p>
            <a:pPr marL="237071" indent="-237071">
              <a:defRPr/>
            </a:pPr>
            <a:endParaRPr lang="en-US" altLang="zh-CN" b="0" dirty="0" smtClean="0"/>
          </a:p>
          <a:p>
            <a:pPr marL="237071" indent="-237071" defTabSz="948284">
              <a:buFontTx/>
              <a:buAutoNum type="arabicPeriod"/>
              <a:defRPr/>
            </a:pPr>
            <a:r>
              <a:rPr lang="en-US" altLang="zh-CN" dirty="0" smtClean="0"/>
              <a:t>At the beginning are the Title, Abstract, and Keywords which all play </a:t>
            </a:r>
            <a:r>
              <a:rPr lang="en-US" altLang="zh-CN" dirty="0" err="1" smtClean="0"/>
              <a:t>importantroles</a:t>
            </a:r>
            <a:r>
              <a:rPr lang="en-US" altLang="zh-CN" dirty="0" smtClean="0"/>
              <a:t> in allowing the article to be easily found, easily indexed, and</a:t>
            </a:r>
            <a:r>
              <a:rPr lang="en-US" altLang="zh-CN" baseline="0" dirty="0" smtClean="0"/>
              <a:t> </a:t>
            </a:r>
            <a:r>
              <a:rPr lang="en-US" altLang="zh-CN" dirty="0" smtClean="0"/>
              <a:t>advertised to potential readers. </a:t>
            </a:r>
            <a:r>
              <a:rPr lang="en-US" altLang="zh-CN" b="1" dirty="0">
                <a:ea typeface="宋体" pitchFamily="2" charset="-122"/>
                <a:cs typeface="Arial" pitchFamily="34" charset="0"/>
              </a:rPr>
              <a:t>Make them easy for indexing and searching (informative, attractive, effective).</a:t>
            </a:r>
          </a:p>
          <a:p>
            <a:pPr marL="237071" indent="-237071" defTabSz="948284">
              <a:defRPr/>
            </a:pPr>
            <a:endParaRPr lang="en-US" altLang="zh-CN" b="1" dirty="0">
              <a:ea typeface="宋体" pitchFamily="2" charset="-122"/>
              <a:cs typeface="Arial" pitchFamily="34" charset="0"/>
            </a:endParaRPr>
          </a:p>
          <a:p>
            <a:pPr eaLnBrk="0" hangingPunct="0">
              <a:spcBef>
                <a:spcPct val="50000"/>
              </a:spcBef>
            </a:pPr>
            <a:r>
              <a:rPr lang="en-US" altLang="zh-CN" dirty="0" smtClean="0"/>
              <a:t>2. The main text of the article is summarized by the IMRAD acronym: </a:t>
            </a:r>
            <a:r>
              <a:rPr lang="en-US" altLang="zh-CN" b="1" dirty="0" smtClean="0"/>
              <a:t>Introduction, </a:t>
            </a:r>
            <a:r>
              <a:rPr lang="en-US" altLang="zh-CN" b="1" dirty="0"/>
              <a:t> </a:t>
            </a:r>
            <a:r>
              <a:rPr lang="en-US" altLang="zh-CN" b="1" dirty="0" smtClean="0"/>
              <a:t>   Methods, Results, AND Discussion</a:t>
            </a:r>
            <a:r>
              <a:rPr lang="en-US" altLang="zh-CN" dirty="0" smtClean="0"/>
              <a:t>.  This is where you must present your work and convey the main messages and findings effectively. </a:t>
            </a:r>
            <a:r>
              <a:rPr lang="en-GB" b="1" dirty="0">
                <a:cs typeface="Arial" pitchFamily="34" charset="0"/>
              </a:rPr>
              <a:t>Reader’s time is not unlimited</a:t>
            </a:r>
            <a:r>
              <a:rPr lang="en-US" altLang="zh-CN" b="1" dirty="0">
                <a:ea typeface="宋体" pitchFamily="2" charset="-122"/>
                <a:cs typeface="Arial" pitchFamily="34" charset="0"/>
              </a:rPr>
              <a:t>. Make your article as concise as possible.</a:t>
            </a:r>
          </a:p>
          <a:p>
            <a:pPr eaLnBrk="0" hangingPunct="0">
              <a:spcBef>
                <a:spcPct val="50000"/>
              </a:spcBef>
            </a:pPr>
            <a:endParaRPr lang="en-US" altLang="zh-CN" dirty="0" smtClean="0"/>
          </a:p>
          <a:p>
            <a:pPr marL="237071" indent="-237071">
              <a:defRPr/>
            </a:pPr>
            <a:r>
              <a:rPr lang="en-US" altLang="zh-CN" dirty="0" smtClean="0"/>
              <a:t>3. The last group of sections bring up the end of the manuscript. The </a:t>
            </a:r>
            <a:r>
              <a:rPr lang="en-US" altLang="zh-CN" b="1" dirty="0" smtClean="0"/>
              <a:t>Conclusion, Acknowledgements, References and Supporting Materials</a:t>
            </a:r>
            <a:r>
              <a:rPr lang="en-US" altLang="zh-CN" dirty="0" smtClean="0"/>
              <a:t>.</a:t>
            </a:r>
            <a:r>
              <a:rPr lang="en-US" altLang="zh-CN" baseline="0" dirty="0" smtClean="0"/>
              <a:t> </a:t>
            </a:r>
            <a:r>
              <a:rPr lang="en-US" altLang="zh-CN" dirty="0" smtClean="0"/>
              <a:t>But these are just artificial groupings and the order can change.  Some journals request the Discussion</a:t>
            </a:r>
            <a:r>
              <a:rPr lang="en-US" altLang="zh-CN" baseline="0" dirty="0" smtClean="0"/>
              <a:t> section </a:t>
            </a:r>
            <a:r>
              <a:rPr lang="en-US" altLang="zh-CN" dirty="0" smtClean="0"/>
              <a:t>to be combined with the Conclusion or Results. </a:t>
            </a:r>
            <a:r>
              <a:rPr lang="en-US" altLang="zh-CN" baseline="0" dirty="0" smtClean="0"/>
              <a:t> Ot</a:t>
            </a:r>
            <a:r>
              <a:rPr lang="en-US" altLang="zh-CN" dirty="0" smtClean="0"/>
              <a:t>hers need it to be an independent section. There are also different arrangements of the order (e.g., Methods put after R &amp; D…). Read the Guide for Authors for the specific criteria of your target journal.</a:t>
            </a:r>
          </a:p>
          <a:p>
            <a:pPr marL="240668" indent="-240668">
              <a:spcBef>
                <a:spcPct val="0"/>
              </a:spcBef>
              <a:defRPr/>
            </a:pPr>
            <a:endParaRPr lang="en-US" altLang="zh-CN" dirty="0" smtClean="0">
              <a:latin typeface="+mn-lt"/>
            </a:endParaRPr>
          </a:p>
        </p:txBody>
      </p:sp>
      <p:sp>
        <p:nvSpPr>
          <p:cNvPr id="4" name="Slide Number Placeholder 3"/>
          <p:cNvSpPr>
            <a:spLocks noGrp="1"/>
          </p:cNvSpPr>
          <p:nvPr>
            <p:ph type="sldNum" sz="quarter" idx="10"/>
          </p:nvPr>
        </p:nvSpPr>
        <p:spPr/>
        <p:txBody>
          <a:bodyPr/>
          <a:lstStyle/>
          <a:p>
            <a:fld id="{958B5E41-5FC2-49C5-ADA1-A458E21D9A43}" type="slidenum">
              <a:rPr lang="en-GB" smtClean="0">
                <a:solidFill>
                  <a:prstClr val="black"/>
                </a:solidFill>
              </a:rPr>
              <a:pPr/>
              <a:t>29</a:t>
            </a:fld>
            <a:endParaRPr lang="en-GB">
              <a:solidFill>
                <a:prstClr val="black"/>
              </a:solidFill>
            </a:endParaRPr>
          </a:p>
        </p:txBody>
      </p:sp>
    </p:spTree>
    <p:extLst>
      <p:ext uri="{BB962C8B-B14F-4D97-AF65-F5344CB8AC3E}">
        <p14:creationId xmlns:p14="http://schemas.microsoft.com/office/powerpoint/2010/main" val="4097796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958B5E41-5FC2-49C5-ADA1-A458E21D9A43}" type="slidenum">
              <a:rPr lang="en-GB" smtClean="0">
                <a:solidFill>
                  <a:prstClr val="black"/>
                </a:solidFill>
              </a:rPr>
              <a:pPr/>
              <a:t>3</a:t>
            </a:fld>
            <a:endParaRPr lang="en-GB">
              <a:solidFill>
                <a:prstClr val="black"/>
              </a:solidFill>
            </a:endParaRPr>
          </a:p>
        </p:txBody>
      </p:sp>
    </p:spTree>
    <p:extLst>
      <p:ext uri="{BB962C8B-B14F-4D97-AF65-F5344CB8AC3E}">
        <p14:creationId xmlns:p14="http://schemas.microsoft.com/office/powerpoint/2010/main" val="40977961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284">
              <a:defRPr/>
            </a:pPr>
            <a:r>
              <a:rPr lang="en-GB" dirty="0"/>
              <a:t>The sequence of writing the article is not the same as reading it. </a:t>
            </a:r>
            <a:endParaRPr lang="en-GB" dirty="0" smtClean="0"/>
          </a:p>
          <a:p>
            <a:pPr defTabSz="948284">
              <a:defRPr/>
            </a:pPr>
            <a:endParaRPr lang="en-GB" dirty="0"/>
          </a:p>
          <a:p>
            <a:pPr defTabSz="948284">
              <a:defRPr/>
            </a:pPr>
            <a:r>
              <a:rPr lang="en-GB" dirty="0" smtClean="0"/>
              <a:t>For </a:t>
            </a:r>
            <a:r>
              <a:rPr lang="en-GB" dirty="0"/>
              <a:t>most scientific fields, the most efficient way is to regard the manuscript as a wall, building it brick by brick. You start with producing your tables and figures, with captions/legends. </a:t>
            </a:r>
          </a:p>
          <a:p>
            <a:pPr defTabSz="948284">
              <a:defRPr/>
            </a:pPr>
            <a:endParaRPr lang="en-GB" dirty="0" smtClean="0"/>
          </a:p>
          <a:p>
            <a:pPr defTabSz="948284">
              <a:defRPr/>
            </a:pPr>
            <a:r>
              <a:rPr lang="en-GB" dirty="0" smtClean="0"/>
              <a:t>Then </a:t>
            </a:r>
            <a:r>
              <a:rPr lang="en-GB" dirty="0"/>
              <a:t>describe the Method used, then the Results found and the Discussion around these results. </a:t>
            </a:r>
          </a:p>
          <a:p>
            <a:pPr defTabSz="948284">
              <a:defRPr/>
            </a:pPr>
            <a:endParaRPr lang="en-GB" dirty="0" smtClean="0"/>
          </a:p>
          <a:p>
            <a:pPr defTabSz="948284">
              <a:defRPr/>
            </a:pPr>
            <a:r>
              <a:rPr lang="en-GB" dirty="0" smtClean="0"/>
              <a:t>The </a:t>
            </a:r>
            <a:r>
              <a:rPr lang="en-GB" dirty="0"/>
              <a:t>Conclusion should flow on from this fairly easily. </a:t>
            </a:r>
          </a:p>
          <a:p>
            <a:pPr defTabSz="948284">
              <a:defRPr/>
            </a:pPr>
            <a:endParaRPr lang="en-GB" dirty="0" smtClean="0"/>
          </a:p>
          <a:p>
            <a:pPr defTabSz="948284">
              <a:defRPr/>
            </a:pPr>
            <a:r>
              <a:rPr lang="en-GB" dirty="0" smtClean="0"/>
              <a:t>Then </a:t>
            </a:r>
            <a:r>
              <a:rPr lang="en-GB" dirty="0"/>
              <a:t>you write the Introduction, as to where your work fits into the field as a whole. </a:t>
            </a:r>
          </a:p>
          <a:p>
            <a:pPr defTabSz="948284">
              <a:defRPr/>
            </a:pPr>
            <a:endParaRPr lang="en-GB" dirty="0" smtClean="0"/>
          </a:p>
          <a:p>
            <a:pPr defTabSz="948284">
              <a:defRPr/>
            </a:pPr>
            <a:r>
              <a:rPr lang="en-GB" dirty="0" smtClean="0"/>
              <a:t>Finally</a:t>
            </a:r>
            <a:r>
              <a:rPr lang="en-GB" dirty="0"/>
              <a:t>, the Title, Abstract and Keywords. </a:t>
            </a:r>
          </a:p>
          <a:p>
            <a:pPr defTabSz="948284">
              <a:defRPr/>
            </a:pPr>
            <a:endParaRPr lang="en-GB" dirty="0" smtClean="0"/>
          </a:p>
          <a:p>
            <a:pPr defTabSz="948284">
              <a:defRPr/>
            </a:pPr>
            <a:r>
              <a:rPr lang="en-GB" dirty="0" smtClean="0"/>
              <a:t>This </a:t>
            </a:r>
            <a:r>
              <a:rPr lang="en-GB" dirty="0"/>
              <a:t>process of building the article is easier, more logical and more effective that trying to write an article in the sequence it is read.</a:t>
            </a:r>
            <a:endParaRPr lang="en-US" dirty="0"/>
          </a:p>
        </p:txBody>
      </p:sp>
      <p:sp>
        <p:nvSpPr>
          <p:cNvPr id="4" name="Slide Number Placeholder 3"/>
          <p:cNvSpPr>
            <a:spLocks noGrp="1"/>
          </p:cNvSpPr>
          <p:nvPr>
            <p:ph type="sldNum" sz="quarter" idx="10"/>
          </p:nvPr>
        </p:nvSpPr>
        <p:spPr/>
        <p:txBody>
          <a:bodyPr/>
          <a:lstStyle/>
          <a:p>
            <a:fld id="{958B5E41-5FC2-49C5-ADA1-A458E21D9A43}" type="slidenum">
              <a:rPr lang="en-GB" smtClean="0">
                <a:solidFill>
                  <a:prstClr val="black"/>
                </a:solidFill>
              </a:rPr>
              <a:pPr/>
              <a:t>30</a:t>
            </a:fld>
            <a:endParaRPr lang="en-GB">
              <a:solidFill>
                <a:prstClr val="black"/>
              </a:solidFill>
            </a:endParaRPr>
          </a:p>
        </p:txBody>
      </p:sp>
    </p:spTree>
    <p:extLst>
      <p:ext uri="{BB962C8B-B14F-4D97-AF65-F5344CB8AC3E}">
        <p14:creationId xmlns:p14="http://schemas.microsoft.com/office/powerpoint/2010/main" val="40977961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11213" lvl="1" indent="-237071"/>
            <a:r>
              <a:rPr lang="en-US" altLang="zh-CN" dirty="0">
                <a:latin typeface="Calibri" panose="020F0502020204030204" pitchFamily="34" charset="0"/>
                <a:cs typeface="Calibri" panose="020F0502020204030204" pitchFamily="34" charset="0"/>
              </a:rPr>
              <a:t>There are certain characteristics of effective titles. </a:t>
            </a:r>
            <a:r>
              <a:rPr lang="en-US" altLang="zh-CN" b="1" dirty="0">
                <a:latin typeface="Calibri" panose="020F0502020204030204" pitchFamily="34" charset="0"/>
                <a:cs typeface="Calibri" panose="020F0502020204030204" pitchFamily="34" charset="0"/>
              </a:rPr>
              <a:t>They should</a:t>
            </a:r>
            <a:r>
              <a:rPr lang="en-US" altLang="zh-CN" b="1" dirty="0" smtClean="0">
                <a:latin typeface="Calibri" panose="020F0502020204030204" pitchFamily="34" charset="0"/>
                <a:cs typeface="Calibri" panose="020F0502020204030204" pitchFamily="34" charset="0"/>
              </a:rPr>
              <a:t>:</a:t>
            </a:r>
          </a:p>
          <a:p>
            <a:pPr marL="711213" lvl="1" indent="-237071"/>
            <a:endParaRPr lang="en-US" altLang="zh-CN" b="1" dirty="0">
              <a:latin typeface="Calibri" panose="020F0502020204030204" pitchFamily="34" charset="0"/>
              <a:cs typeface="Calibri" panose="020F0502020204030204" pitchFamily="34" charset="0"/>
            </a:endParaRPr>
          </a:p>
          <a:p>
            <a:pPr marL="711213" lvl="1" indent="-237071">
              <a:buFontTx/>
              <a:buAutoNum type="arabicPeriod"/>
            </a:pPr>
            <a:r>
              <a:rPr lang="en-US" altLang="zh-CN" dirty="0">
                <a:latin typeface="Calibri" panose="020F0502020204030204" pitchFamily="34" charset="0"/>
                <a:cs typeface="Calibri" panose="020F0502020204030204" pitchFamily="34" charset="0"/>
              </a:rPr>
              <a:t>Attract the reader’s attention</a:t>
            </a:r>
          </a:p>
          <a:p>
            <a:pPr marL="711213" lvl="1" indent="-237071">
              <a:buFontTx/>
              <a:buAutoNum type="arabicPeriod"/>
            </a:pPr>
            <a:r>
              <a:rPr lang="en-US" altLang="zh-CN" dirty="0">
                <a:latin typeface="Calibri" panose="020F0502020204030204" pitchFamily="34" charset="0"/>
                <a:ea typeface="宋体" pitchFamily="2" charset="-122"/>
                <a:cs typeface="Calibri" panose="020F0502020204030204" pitchFamily="34" charset="0"/>
              </a:rPr>
              <a:t>Contain the fewest possible words </a:t>
            </a:r>
            <a:endParaRPr lang="en-US" altLang="zh-CN" dirty="0">
              <a:latin typeface="Calibri" panose="020F0502020204030204" pitchFamily="34" charset="0"/>
              <a:cs typeface="Calibri" panose="020F0502020204030204" pitchFamily="34" charset="0"/>
            </a:endParaRPr>
          </a:p>
          <a:p>
            <a:pPr marL="711213" lvl="1" indent="-237071">
              <a:buFontTx/>
              <a:buAutoNum type="arabicPeriod"/>
            </a:pPr>
            <a:r>
              <a:rPr lang="en-US" altLang="zh-CN" dirty="0">
                <a:latin typeface="Calibri" panose="020F0502020204030204" pitchFamily="34" charset="0"/>
                <a:cs typeface="Calibri" panose="020F0502020204030204" pitchFamily="34" charset="0"/>
              </a:rPr>
              <a:t>Be specific and directly reflect the content of your manuscript</a:t>
            </a:r>
          </a:p>
          <a:p>
            <a:pPr marL="711213" lvl="1" indent="-237071">
              <a:buFontTx/>
              <a:buAutoNum type="arabicPeriod"/>
            </a:pPr>
            <a:r>
              <a:rPr lang="en-US" altLang="zh-CN" dirty="0">
                <a:latin typeface="Calibri" panose="020F0502020204030204" pitchFamily="34" charset="0"/>
                <a:cs typeface="Calibri" panose="020F0502020204030204" pitchFamily="34" charset="0"/>
              </a:rPr>
              <a:t>Be informative but concise</a:t>
            </a:r>
          </a:p>
          <a:p>
            <a:pPr marL="711213" lvl="1" indent="-237071">
              <a:buFontTx/>
              <a:buAutoNum type="arabicPeriod"/>
            </a:pPr>
            <a:r>
              <a:rPr lang="en-US" altLang="zh-CN" dirty="0">
                <a:latin typeface="Calibri" panose="020F0502020204030204" pitchFamily="34" charset="0"/>
                <a:cs typeface="Calibri" panose="020F0502020204030204" pitchFamily="34" charset="0"/>
              </a:rPr>
              <a:t>And they should not include technical jargon and abbreviations; use formal language</a:t>
            </a:r>
          </a:p>
          <a:p>
            <a:pPr marL="711213" lvl="1" indent="-237071"/>
            <a:endParaRPr lang="en-US" altLang="zh-CN" dirty="0">
              <a:latin typeface="Calibri" panose="020F0502020204030204" pitchFamily="34" charset="0"/>
              <a:cs typeface="Calibri" panose="020F0502020204030204" pitchFamily="34" charset="0"/>
            </a:endParaRPr>
          </a:p>
          <a:p>
            <a:pPr marL="711213" lvl="1" indent="-237071"/>
            <a:r>
              <a:rPr lang="en-US" altLang="zh-CN" dirty="0">
                <a:latin typeface="Calibri" panose="020F0502020204030204" pitchFamily="34" charset="0"/>
                <a:cs typeface="Calibri" panose="020F0502020204030204" pitchFamily="34" charset="0"/>
              </a:rPr>
              <a:t>It is advisable to discuss the title with your co-authors.</a:t>
            </a:r>
          </a:p>
          <a:p>
            <a:pPr marL="711213" lvl="1" indent="-237071"/>
            <a:endParaRPr lang="en-US" altLang="zh-CN" dirty="0">
              <a:latin typeface="Calibri" panose="020F0502020204030204" pitchFamily="34" charset="0"/>
              <a:cs typeface="Calibri" panose="020F0502020204030204" pitchFamily="34" charset="0"/>
            </a:endParaRPr>
          </a:p>
          <a:p>
            <a:pPr marL="711213" lvl="1" indent="-237071" defTabSz="948284">
              <a:defRPr/>
            </a:pPr>
            <a:r>
              <a:rPr lang="en-US" altLang="zh-CN" b="1" dirty="0">
                <a:latin typeface="Calibri" panose="020F0502020204030204" pitchFamily="34" charset="0"/>
                <a:cs typeface="Calibri" panose="020F0502020204030204" pitchFamily="34" charset="0"/>
              </a:rPr>
              <a:t>Remember</a:t>
            </a:r>
            <a:r>
              <a:rPr lang="en-US" altLang="zh-CN" dirty="0">
                <a:latin typeface="Calibri" panose="020F0502020204030204" pitchFamily="34" charset="0"/>
                <a:cs typeface="Calibri" panose="020F0502020204030204" pitchFamily="34" charset="0"/>
              </a:rPr>
              <a:t>: Editors and reviewers </a:t>
            </a:r>
            <a:r>
              <a:rPr lang="en-US" altLang="zh-CN" u="sng" dirty="0" smtClean="0">
                <a:latin typeface="Calibri" panose="020F0502020204030204" pitchFamily="34" charset="0"/>
                <a:cs typeface="Calibri" panose="020F0502020204030204" pitchFamily="34" charset="0"/>
              </a:rPr>
              <a:t>do not</a:t>
            </a:r>
            <a:r>
              <a:rPr lang="en-US" altLang="zh-CN" dirty="0" smtClean="0">
                <a:latin typeface="Calibri" panose="020F0502020204030204" pitchFamily="34" charset="0"/>
                <a:cs typeface="Calibri" panose="020F0502020204030204" pitchFamily="34" charset="0"/>
              </a:rPr>
              <a:t> like </a:t>
            </a:r>
            <a:r>
              <a:rPr lang="en-US" altLang="zh-CN" dirty="0">
                <a:latin typeface="Calibri" panose="020F0502020204030204" pitchFamily="34" charset="0"/>
                <a:cs typeface="Calibri" panose="020F0502020204030204" pitchFamily="34" charset="0"/>
              </a:rPr>
              <a:t>titles that make no sense or fail to represent the subject matter adequately.  And maybe even more important, you want the appropriate audience to read your paper.  If the title isn’t accurate, the right people may not read it and the community might be unaware of your work.  This could even lead to lower citations than the paper deserves. </a:t>
            </a:r>
            <a:endParaRPr lang="en-US" altLang="zh-CN" dirty="0" smtClean="0">
              <a:latin typeface="Calibri" panose="020F0502020204030204" pitchFamily="34" charset="0"/>
              <a:cs typeface="Calibri" panose="020F0502020204030204" pitchFamily="34" charset="0"/>
            </a:endParaRPr>
          </a:p>
          <a:p>
            <a:pPr marL="711213" lvl="1" indent="-237071" defTabSz="948284">
              <a:defRPr/>
            </a:pPr>
            <a:r>
              <a:rPr lang="en-US" altLang="zh-CN" dirty="0">
                <a:latin typeface="Calibri" panose="020F0502020204030204" pitchFamily="34" charset="0"/>
                <a:ea typeface="宋体" pitchFamily="2" charset="-122"/>
                <a:cs typeface="Calibri" panose="020F0502020204030204" pitchFamily="34" charset="0"/>
              </a:rPr>
              <a:t> </a:t>
            </a:r>
            <a:r>
              <a:rPr lang="en-US" altLang="zh-CN" dirty="0" smtClean="0">
                <a:latin typeface="Calibri" panose="020F0502020204030204" pitchFamily="34" charset="0"/>
                <a:ea typeface="宋体" pitchFamily="2" charset="-122"/>
                <a:cs typeface="Calibri" panose="020F0502020204030204" pitchFamily="34" charset="0"/>
              </a:rPr>
              <a:t>      Do </a:t>
            </a:r>
            <a:r>
              <a:rPr lang="en-US" altLang="zh-CN" dirty="0">
                <a:latin typeface="Calibri" panose="020F0502020204030204" pitchFamily="34" charset="0"/>
                <a:ea typeface="宋体" pitchFamily="2" charset="-122"/>
                <a:cs typeface="Calibri" panose="020F0502020204030204" pitchFamily="34" charset="0"/>
              </a:rPr>
              <a:t>not contain rarely-used abbreviations.</a:t>
            </a:r>
          </a:p>
        </p:txBody>
      </p:sp>
      <p:sp>
        <p:nvSpPr>
          <p:cNvPr id="4" name="Slide Number Placeholder 3"/>
          <p:cNvSpPr>
            <a:spLocks noGrp="1"/>
          </p:cNvSpPr>
          <p:nvPr>
            <p:ph type="sldNum" sz="quarter" idx="10"/>
          </p:nvPr>
        </p:nvSpPr>
        <p:spPr/>
        <p:txBody>
          <a:bodyPr/>
          <a:lstStyle/>
          <a:p>
            <a:fld id="{958B5E41-5FC2-49C5-ADA1-A458E21D9A43}" type="slidenum">
              <a:rPr lang="en-GB" smtClean="0">
                <a:solidFill>
                  <a:prstClr val="black"/>
                </a:solidFill>
              </a:rPr>
              <a:pPr/>
              <a:t>31</a:t>
            </a:fld>
            <a:endParaRPr lang="en-GB">
              <a:solidFill>
                <a:prstClr val="black"/>
              </a:solidFill>
            </a:endParaRPr>
          </a:p>
        </p:txBody>
      </p:sp>
    </p:spTree>
    <p:extLst>
      <p:ext uri="{BB962C8B-B14F-4D97-AF65-F5344CB8AC3E}">
        <p14:creationId xmlns:p14="http://schemas.microsoft.com/office/powerpoint/2010/main" val="40977961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marL="711213" lvl="1" indent="-237071"/>
            <a:r>
              <a:rPr lang="en-US" altLang="zh-CN" dirty="0">
                <a:solidFill>
                  <a:prstClr val="black"/>
                </a:solidFill>
                <a:latin typeface="Calibri" panose="020F0502020204030204" pitchFamily="34" charset="0"/>
                <a:cs typeface="Calibri" panose="020F0502020204030204" pitchFamily="34" charset="0"/>
              </a:rPr>
              <a:t>There are certain characteristics of effective titles. </a:t>
            </a:r>
            <a:r>
              <a:rPr lang="en-US" altLang="zh-CN" b="1" dirty="0">
                <a:solidFill>
                  <a:prstClr val="black"/>
                </a:solidFill>
                <a:latin typeface="Calibri" panose="020F0502020204030204" pitchFamily="34" charset="0"/>
                <a:cs typeface="Calibri" panose="020F0502020204030204" pitchFamily="34" charset="0"/>
              </a:rPr>
              <a:t>They should:</a:t>
            </a:r>
          </a:p>
          <a:p>
            <a:pPr marL="711213" lvl="1" indent="-237071"/>
            <a:endParaRPr lang="en-US" altLang="zh-CN" b="1" dirty="0">
              <a:solidFill>
                <a:prstClr val="black"/>
              </a:solidFill>
              <a:latin typeface="Calibri" panose="020F0502020204030204" pitchFamily="34" charset="0"/>
              <a:cs typeface="Calibri" panose="020F0502020204030204" pitchFamily="34" charset="0"/>
            </a:endParaRPr>
          </a:p>
          <a:p>
            <a:pPr marL="711213" lvl="1" indent="-237071">
              <a:buFontTx/>
              <a:buAutoNum type="arabicPeriod"/>
            </a:pPr>
            <a:r>
              <a:rPr lang="en-US" altLang="zh-CN" dirty="0">
                <a:solidFill>
                  <a:prstClr val="black"/>
                </a:solidFill>
                <a:latin typeface="Calibri" panose="020F0502020204030204" pitchFamily="34" charset="0"/>
                <a:cs typeface="Calibri" panose="020F0502020204030204" pitchFamily="34" charset="0"/>
              </a:rPr>
              <a:t>Attract the reader’s attention</a:t>
            </a:r>
          </a:p>
          <a:p>
            <a:pPr marL="711213" lvl="1" indent="-237071">
              <a:buFontTx/>
              <a:buAutoNum type="arabicPeriod"/>
            </a:pPr>
            <a:r>
              <a:rPr lang="en-US" altLang="zh-CN" dirty="0">
                <a:solidFill>
                  <a:prstClr val="black"/>
                </a:solidFill>
                <a:latin typeface="Calibri" panose="020F0502020204030204" pitchFamily="34" charset="0"/>
                <a:ea typeface="宋体" pitchFamily="2" charset="-122"/>
                <a:cs typeface="Calibri" panose="020F0502020204030204" pitchFamily="34" charset="0"/>
              </a:rPr>
              <a:t>Contain the fewest possible words </a:t>
            </a:r>
            <a:endParaRPr lang="en-US" altLang="zh-CN" dirty="0">
              <a:solidFill>
                <a:prstClr val="black"/>
              </a:solidFill>
              <a:latin typeface="Calibri" panose="020F0502020204030204" pitchFamily="34" charset="0"/>
              <a:cs typeface="Calibri" panose="020F0502020204030204" pitchFamily="34" charset="0"/>
            </a:endParaRPr>
          </a:p>
          <a:p>
            <a:pPr marL="711213" lvl="1" indent="-237071">
              <a:buFontTx/>
              <a:buAutoNum type="arabicPeriod"/>
            </a:pPr>
            <a:r>
              <a:rPr lang="en-US" altLang="zh-CN" dirty="0">
                <a:solidFill>
                  <a:prstClr val="black"/>
                </a:solidFill>
                <a:latin typeface="Calibri" panose="020F0502020204030204" pitchFamily="34" charset="0"/>
                <a:cs typeface="Calibri" panose="020F0502020204030204" pitchFamily="34" charset="0"/>
              </a:rPr>
              <a:t>Be specific and directly reflect the content of your manuscript</a:t>
            </a:r>
          </a:p>
          <a:p>
            <a:pPr marL="711213" lvl="1" indent="-237071">
              <a:buFontTx/>
              <a:buAutoNum type="arabicPeriod"/>
            </a:pPr>
            <a:r>
              <a:rPr lang="en-US" altLang="zh-CN" dirty="0">
                <a:solidFill>
                  <a:prstClr val="black"/>
                </a:solidFill>
                <a:latin typeface="Calibri" panose="020F0502020204030204" pitchFamily="34" charset="0"/>
                <a:cs typeface="Calibri" panose="020F0502020204030204" pitchFamily="34" charset="0"/>
              </a:rPr>
              <a:t>Be informative but concise</a:t>
            </a:r>
          </a:p>
          <a:p>
            <a:pPr marL="711213" lvl="1" indent="-237071">
              <a:buFontTx/>
              <a:buAutoNum type="arabicPeriod"/>
            </a:pPr>
            <a:r>
              <a:rPr lang="en-US" altLang="zh-CN" dirty="0">
                <a:solidFill>
                  <a:prstClr val="black"/>
                </a:solidFill>
                <a:latin typeface="Calibri" panose="020F0502020204030204" pitchFamily="34" charset="0"/>
                <a:cs typeface="Calibri" panose="020F0502020204030204" pitchFamily="34" charset="0"/>
              </a:rPr>
              <a:t>And they should not include technical jargon and abbreviations; use formal language</a:t>
            </a:r>
          </a:p>
          <a:p>
            <a:pPr marL="711213" lvl="1" indent="-237071"/>
            <a:endParaRPr lang="en-US" altLang="zh-CN" dirty="0">
              <a:solidFill>
                <a:prstClr val="black"/>
              </a:solidFill>
              <a:latin typeface="Calibri" panose="020F0502020204030204" pitchFamily="34" charset="0"/>
              <a:cs typeface="Calibri" panose="020F0502020204030204" pitchFamily="34" charset="0"/>
            </a:endParaRPr>
          </a:p>
          <a:p>
            <a:pPr marL="711213" lvl="1" indent="-237071"/>
            <a:r>
              <a:rPr lang="en-US" altLang="zh-CN" dirty="0">
                <a:solidFill>
                  <a:prstClr val="black"/>
                </a:solidFill>
                <a:latin typeface="Calibri" panose="020F0502020204030204" pitchFamily="34" charset="0"/>
                <a:cs typeface="Calibri" panose="020F0502020204030204" pitchFamily="34" charset="0"/>
              </a:rPr>
              <a:t>It is advisable to discuss the title with your co-authors.</a:t>
            </a:r>
          </a:p>
          <a:p>
            <a:pPr marL="711213" lvl="1" indent="-237071"/>
            <a:endParaRPr lang="en-US" altLang="zh-CN" dirty="0">
              <a:solidFill>
                <a:prstClr val="black"/>
              </a:solidFill>
              <a:latin typeface="Calibri" panose="020F0502020204030204" pitchFamily="34" charset="0"/>
              <a:cs typeface="Calibri" panose="020F0502020204030204" pitchFamily="34" charset="0"/>
            </a:endParaRPr>
          </a:p>
          <a:p>
            <a:pPr marL="711213" lvl="1" indent="-237071" defTabSz="948284">
              <a:defRPr/>
            </a:pPr>
            <a:r>
              <a:rPr lang="en-US" altLang="zh-CN" b="1" dirty="0">
                <a:solidFill>
                  <a:prstClr val="black"/>
                </a:solidFill>
                <a:latin typeface="Calibri" panose="020F0502020204030204" pitchFamily="34" charset="0"/>
                <a:cs typeface="Calibri" panose="020F0502020204030204" pitchFamily="34" charset="0"/>
              </a:rPr>
              <a:t>Remember</a:t>
            </a:r>
            <a:r>
              <a:rPr lang="en-US" altLang="zh-CN" dirty="0">
                <a:solidFill>
                  <a:prstClr val="black"/>
                </a:solidFill>
                <a:latin typeface="Calibri" panose="020F0502020204030204" pitchFamily="34" charset="0"/>
                <a:cs typeface="Calibri" panose="020F0502020204030204" pitchFamily="34" charset="0"/>
              </a:rPr>
              <a:t>: Editors and reviewers </a:t>
            </a:r>
            <a:r>
              <a:rPr lang="en-US" altLang="zh-CN" u="sng" dirty="0">
                <a:solidFill>
                  <a:prstClr val="black"/>
                </a:solidFill>
                <a:latin typeface="Calibri" panose="020F0502020204030204" pitchFamily="34" charset="0"/>
                <a:cs typeface="Calibri" panose="020F0502020204030204" pitchFamily="34" charset="0"/>
              </a:rPr>
              <a:t>do not</a:t>
            </a:r>
            <a:r>
              <a:rPr lang="en-US" altLang="zh-CN" dirty="0">
                <a:solidFill>
                  <a:prstClr val="black"/>
                </a:solidFill>
                <a:latin typeface="Calibri" panose="020F0502020204030204" pitchFamily="34" charset="0"/>
                <a:cs typeface="Calibri" panose="020F0502020204030204" pitchFamily="34" charset="0"/>
              </a:rPr>
              <a:t> like titles that make no sense or fail to represent the subject matter adequately.  And maybe even more important, you want the appropriate audience to read your paper.  If the title isn’t accurate, the right people may not read it and the community might be unaware of your work.  This could even lead to lower citations than the paper deserves. </a:t>
            </a:r>
          </a:p>
          <a:p>
            <a:pPr marL="711213" lvl="1" indent="-237071" defTabSz="948284">
              <a:defRPr/>
            </a:pPr>
            <a:r>
              <a:rPr lang="en-US" altLang="zh-CN" dirty="0">
                <a:solidFill>
                  <a:prstClr val="black"/>
                </a:solidFill>
                <a:latin typeface="Calibri" panose="020F0502020204030204" pitchFamily="34" charset="0"/>
                <a:ea typeface="宋体" pitchFamily="2" charset="-122"/>
                <a:cs typeface="Calibri" panose="020F0502020204030204" pitchFamily="34" charset="0"/>
              </a:rPr>
              <a:t>       Do not contain rarely-used abbreviations.</a:t>
            </a:r>
          </a:p>
          <a:p>
            <a:pPr marL="711213" lvl="1" indent="-237071"/>
            <a:endParaRPr lang="en-US" altLang="zh-CN" sz="1400" dirty="0">
              <a:solidFill>
                <a:srgbClr val="24789E"/>
              </a:solidFill>
              <a:ea typeface="宋体" pitchFamily="2" charset="-122"/>
              <a:cs typeface="Arial" pitchFamily="34" charset="0"/>
            </a:endParaRPr>
          </a:p>
        </p:txBody>
      </p:sp>
      <p:sp>
        <p:nvSpPr>
          <p:cNvPr id="4" name="Slide Number Placeholder 3"/>
          <p:cNvSpPr>
            <a:spLocks noGrp="1"/>
          </p:cNvSpPr>
          <p:nvPr>
            <p:ph type="sldNum" sz="quarter" idx="10"/>
          </p:nvPr>
        </p:nvSpPr>
        <p:spPr/>
        <p:txBody>
          <a:bodyPr/>
          <a:lstStyle/>
          <a:p>
            <a:fld id="{958B5E41-5FC2-49C5-ADA1-A458E21D9A43}" type="slidenum">
              <a:rPr lang="en-GB" smtClean="0">
                <a:solidFill>
                  <a:prstClr val="black"/>
                </a:solidFill>
              </a:rPr>
              <a:pPr/>
              <a:t>32</a:t>
            </a:fld>
            <a:endParaRPr lang="en-GB">
              <a:solidFill>
                <a:prstClr val="black"/>
              </a:solidFill>
            </a:endParaRPr>
          </a:p>
        </p:txBody>
      </p:sp>
    </p:spTree>
    <p:extLst>
      <p:ext uri="{BB962C8B-B14F-4D97-AF65-F5344CB8AC3E}">
        <p14:creationId xmlns:p14="http://schemas.microsoft.com/office/powerpoint/2010/main" val="40977961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7071" indent="-237071">
              <a:buFontTx/>
              <a:buAutoNum type="arabicPeriod"/>
            </a:pPr>
            <a:r>
              <a:rPr lang="en-US" altLang="zh-CN" b="1" dirty="0">
                <a:latin typeface="Calibri" panose="020F0502020204030204" pitchFamily="34" charset="0"/>
                <a:cs typeface="Calibri" panose="020F0502020204030204" pitchFamily="34" charset="0"/>
              </a:rPr>
              <a:t>Keywords</a:t>
            </a:r>
            <a:r>
              <a:rPr lang="en-US" altLang="zh-CN" dirty="0">
                <a:latin typeface="Calibri" panose="020F0502020204030204" pitchFamily="34" charset="0"/>
                <a:cs typeface="Calibri" panose="020F0502020204030204" pitchFamily="34" charset="0"/>
              </a:rPr>
              <a:t> are the labels or tags for your manuscript.  </a:t>
            </a:r>
            <a:r>
              <a:rPr lang="en-US" altLang="zh-CN" b="1" dirty="0">
                <a:latin typeface="Calibri" panose="020F0502020204030204" pitchFamily="34" charset="0"/>
                <a:cs typeface="Calibri" panose="020F0502020204030204" pitchFamily="34" charset="0"/>
              </a:rPr>
              <a:t>Avoid</a:t>
            </a:r>
            <a:r>
              <a:rPr lang="en-US" altLang="zh-CN" dirty="0">
                <a:latin typeface="Calibri" panose="020F0502020204030204" pitchFamily="34" charset="0"/>
                <a:cs typeface="Calibri" panose="020F0502020204030204" pitchFamily="34" charset="0"/>
              </a:rPr>
              <a:t> words that have broad meaning - These should be specific enough to give someone a very quick idea about the content of your paper and are used by indexing and abstracting services. </a:t>
            </a:r>
          </a:p>
          <a:p>
            <a:pPr marL="237071" indent="-237071">
              <a:buFontTx/>
              <a:buAutoNum type="arabicPeriod"/>
            </a:pPr>
            <a:r>
              <a:rPr lang="en-US" altLang="zh-CN" dirty="0">
                <a:latin typeface="Calibri" panose="020F0502020204030204" pitchFamily="34" charset="0"/>
                <a:cs typeface="Calibri" panose="020F0502020204030204" pitchFamily="34" charset="0"/>
              </a:rPr>
              <a:t>Only use abbreviations that are firmly established in the field of study, e.g. DNA.</a:t>
            </a:r>
          </a:p>
          <a:p>
            <a:pPr marL="237071" indent="-237071">
              <a:buFontTx/>
              <a:buAutoNum type="arabicPeriod"/>
            </a:pPr>
            <a:r>
              <a:rPr lang="en-US" altLang="zh-CN" dirty="0">
                <a:latin typeface="Calibri" panose="020F0502020204030204" pitchFamily="34" charset="0"/>
                <a:cs typeface="Calibri" panose="020F0502020204030204" pitchFamily="34" charset="0"/>
              </a:rPr>
              <a:t>Check the Guide for Authors for specifics on which keywords should be used.</a:t>
            </a:r>
          </a:p>
          <a:p>
            <a:pPr marL="237071" indent="-237071"/>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958B5E41-5FC2-49C5-ADA1-A458E21D9A43}" type="slidenum">
              <a:rPr lang="en-GB" smtClean="0">
                <a:solidFill>
                  <a:prstClr val="black"/>
                </a:solidFill>
              </a:rPr>
              <a:pPr/>
              <a:t>33</a:t>
            </a:fld>
            <a:endParaRPr lang="en-GB">
              <a:solidFill>
                <a:prstClr val="black"/>
              </a:solidFill>
            </a:endParaRPr>
          </a:p>
        </p:txBody>
      </p:sp>
    </p:spTree>
    <p:extLst>
      <p:ext uri="{BB962C8B-B14F-4D97-AF65-F5344CB8AC3E}">
        <p14:creationId xmlns:p14="http://schemas.microsoft.com/office/powerpoint/2010/main" val="40977961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7071" indent="-237071">
              <a:defRPr/>
            </a:pPr>
            <a:r>
              <a:rPr lang="en-GB" altLang="zh-CN" dirty="0"/>
              <a:t>If the title catches a reader’s attention, the next thing they check is the </a:t>
            </a:r>
            <a:r>
              <a:rPr lang="en-GB" altLang="zh-CN" b="1" dirty="0"/>
              <a:t>abstract.</a:t>
            </a:r>
          </a:p>
          <a:p>
            <a:pPr marL="237071" indent="-237071">
              <a:defRPr/>
            </a:pPr>
            <a:r>
              <a:rPr lang="en-US" altLang="zh-CN" dirty="0">
                <a:solidFill>
                  <a:srgbClr val="FF0000"/>
                </a:solidFill>
                <a:ea typeface="宋体" pitchFamily="2" charset="-122"/>
                <a:cs typeface="Arial" pitchFamily="34" charset="0"/>
              </a:rPr>
              <a:t>It is freely available </a:t>
            </a:r>
            <a:r>
              <a:rPr lang="en-US" dirty="0">
                <a:solidFill>
                  <a:srgbClr val="FF0000"/>
                </a:solidFill>
                <a:cs typeface="Arial" pitchFamily="34" charset="0"/>
              </a:rPr>
              <a:t>in </a:t>
            </a:r>
            <a:r>
              <a:rPr lang="en-US" dirty="0" smtClean="0">
                <a:solidFill>
                  <a:srgbClr val="FF0000"/>
                </a:solidFill>
                <a:cs typeface="Arial" pitchFamily="34" charset="0"/>
              </a:rPr>
              <a:t>electronic abstracting </a:t>
            </a:r>
            <a:r>
              <a:rPr lang="en-US" dirty="0">
                <a:solidFill>
                  <a:srgbClr val="FF0000"/>
                </a:solidFill>
                <a:cs typeface="Arial" pitchFamily="34" charset="0"/>
              </a:rPr>
              <a:t>&amp; indexing services [</a:t>
            </a:r>
            <a:r>
              <a:rPr lang="en-GB" dirty="0">
                <a:solidFill>
                  <a:srgbClr val="FF0000"/>
                </a:solidFill>
                <a:cs typeface="Arial" pitchFamily="34" charset="0"/>
              </a:rPr>
              <a:t>PubMed, Medline, </a:t>
            </a:r>
            <a:r>
              <a:rPr lang="en-GB" dirty="0" err="1">
                <a:solidFill>
                  <a:srgbClr val="FF0000"/>
                </a:solidFill>
                <a:cs typeface="Arial" pitchFamily="34" charset="0"/>
              </a:rPr>
              <a:t>Embase</a:t>
            </a:r>
            <a:r>
              <a:rPr lang="en-GB" dirty="0">
                <a:solidFill>
                  <a:srgbClr val="FF0000"/>
                </a:solidFill>
                <a:cs typeface="Arial" pitchFamily="34" charset="0"/>
              </a:rPr>
              <a:t>, Scopus, </a:t>
            </a:r>
            <a:r>
              <a:rPr lang="en-GB" dirty="0" err="1" smtClean="0">
                <a:solidFill>
                  <a:srgbClr val="FF0000"/>
                </a:solidFill>
                <a:cs typeface="Arial" pitchFamily="34" charset="0"/>
              </a:rPr>
              <a:t>WoS</a:t>
            </a:r>
            <a:r>
              <a:rPr lang="en-GB" dirty="0" smtClean="0">
                <a:solidFill>
                  <a:srgbClr val="FF0000"/>
                </a:solidFill>
                <a:cs typeface="Arial" pitchFamily="34" charset="0"/>
              </a:rPr>
              <a:t>, etc...]</a:t>
            </a:r>
            <a:endParaRPr lang="en-US" altLang="zh-CN" b="1" dirty="0">
              <a:solidFill>
                <a:srgbClr val="FF0000"/>
              </a:solidFill>
            </a:endParaRPr>
          </a:p>
          <a:p>
            <a:pPr marL="237071" indent="-237071">
              <a:buFontTx/>
              <a:buAutoNum type="arabicPeriod"/>
              <a:defRPr/>
            </a:pPr>
            <a:r>
              <a:rPr lang="en-US" altLang="zh-CN" dirty="0"/>
              <a:t>This should be a single paragraph </a:t>
            </a:r>
            <a:r>
              <a:rPr lang="en-GB" altLang="zh-CN" dirty="0"/>
              <a:t>summarising</a:t>
            </a:r>
            <a:r>
              <a:rPr lang="en-US" altLang="zh-CN" dirty="0"/>
              <a:t> the problem, the method, the results, and the conclusions.</a:t>
            </a:r>
          </a:p>
          <a:p>
            <a:pPr marL="237071" indent="-237071">
              <a:buFontTx/>
              <a:buAutoNum type="arabicPeriod"/>
              <a:defRPr/>
            </a:pPr>
            <a:r>
              <a:rPr lang="en-US" altLang="zh-CN" dirty="0"/>
              <a:t>The abstract acts as an advertisement for your article since it is freely available via online searching and indexing.  You want to make it as catchy and accurate as possible to have the greatest impact.</a:t>
            </a:r>
          </a:p>
          <a:p>
            <a:pPr marL="237071" indent="-237071">
              <a:buFontTx/>
              <a:buAutoNum type="arabicPeriod"/>
              <a:defRPr/>
            </a:pPr>
            <a:r>
              <a:rPr lang="en-US" altLang="zh-CN" dirty="0"/>
              <a:t>An abstract written clearly will strongly encourage the reader to read the rest of your paper.</a:t>
            </a:r>
          </a:p>
          <a:p>
            <a:pPr marL="237071" indent="-237071">
              <a:defRPr/>
            </a:pPr>
            <a:endParaRPr lang="en-US" altLang="zh-CN" dirty="0"/>
          </a:p>
          <a:p>
            <a:pPr marL="237071" indent="-237071">
              <a:defRPr/>
            </a:pPr>
            <a:r>
              <a:rPr lang="en-US" altLang="zh-CN" dirty="0"/>
              <a:t>Many authors write the abstract last so that it accurately reflects the content of </a:t>
            </a:r>
            <a:r>
              <a:rPr lang="en-US" altLang="zh-CN" dirty="0" smtClean="0"/>
              <a:t>the</a:t>
            </a:r>
          </a:p>
          <a:p>
            <a:pPr marL="237071" indent="-237071">
              <a:defRPr/>
            </a:pPr>
            <a:r>
              <a:rPr lang="en-US" altLang="zh-CN" dirty="0" smtClean="0"/>
              <a:t>paper</a:t>
            </a:r>
            <a:r>
              <a:rPr lang="en-US" altLang="zh-CN" dirty="0"/>
              <a:t>.  Take the time to write this very carefully.</a:t>
            </a:r>
          </a:p>
          <a:p>
            <a:pPr>
              <a:defRPr/>
            </a:pPr>
            <a:endParaRPr lang="en-US" dirty="0"/>
          </a:p>
        </p:txBody>
      </p:sp>
      <p:sp>
        <p:nvSpPr>
          <p:cNvPr id="4" name="Slide Number Placeholder 3"/>
          <p:cNvSpPr>
            <a:spLocks noGrp="1"/>
          </p:cNvSpPr>
          <p:nvPr>
            <p:ph type="sldNum" sz="quarter" idx="10"/>
          </p:nvPr>
        </p:nvSpPr>
        <p:spPr/>
        <p:txBody>
          <a:bodyPr/>
          <a:lstStyle/>
          <a:p>
            <a:fld id="{958B5E41-5FC2-49C5-ADA1-A458E21D9A43}" type="slidenum">
              <a:rPr lang="en-GB" smtClean="0">
                <a:solidFill>
                  <a:prstClr val="black"/>
                </a:solidFill>
              </a:rPr>
              <a:pPr/>
              <a:t>34</a:t>
            </a:fld>
            <a:endParaRPr lang="en-GB">
              <a:solidFill>
                <a:prstClr val="black"/>
              </a:solidFill>
            </a:endParaRPr>
          </a:p>
        </p:txBody>
      </p:sp>
    </p:spTree>
    <p:extLst>
      <p:ext uri="{BB962C8B-B14F-4D97-AF65-F5344CB8AC3E}">
        <p14:creationId xmlns:p14="http://schemas.microsoft.com/office/powerpoint/2010/main" val="40977961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of our journals will require the submission of graphical abstracts and/or research highlights.  Consult the Guide for Authors for instructions and specifications for submission. </a:t>
            </a:r>
          </a:p>
          <a:p>
            <a:endParaRPr lang="en-GB" dirty="0"/>
          </a:p>
          <a:p>
            <a:r>
              <a:rPr lang="en-GB" dirty="0"/>
              <a:t>A Graphical Abstract is a visual representation of the major finding of your article. Graphical abstracts appear on </a:t>
            </a:r>
            <a:r>
              <a:rPr lang="en-GB" dirty="0" err="1"/>
              <a:t>ScienceDirect</a:t>
            </a:r>
            <a:r>
              <a:rPr lang="en-GB" dirty="0"/>
              <a:t> under the title of your paper.  The goal of a graphical abstract is to further entice readers to open and read your article.  Graphical abstracts can simply be a key figure from your paper, or a ‘custom’ image that more appropriately depicts your novel experimental design or a summary of multiple findings/figures.  </a:t>
            </a:r>
          </a:p>
          <a:p>
            <a:endParaRPr lang="en-GB" dirty="0"/>
          </a:p>
          <a:p>
            <a:r>
              <a:rPr lang="en-GB" dirty="0"/>
              <a:t>As an aside, Elsevier does provide illustration services through our </a:t>
            </a:r>
            <a:r>
              <a:rPr lang="en-GB" dirty="0" err="1"/>
              <a:t>webshop</a:t>
            </a:r>
            <a:r>
              <a:rPr lang="en-GB" dirty="0"/>
              <a:t> to assist you with your more complex artwork needs (there is only so much one can create on PowerPoint or Adobe Illustrator</a:t>
            </a:r>
            <a:r>
              <a:rPr lang="en-GB" dirty="0" smtClean="0"/>
              <a:t>).</a:t>
            </a:r>
          </a:p>
          <a:p>
            <a:endParaRPr lang="en-GB" dirty="0"/>
          </a:p>
          <a:p>
            <a:r>
              <a:rPr lang="en-GB" dirty="0" smtClean="0"/>
              <a:t>Highlights </a:t>
            </a:r>
            <a:r>
              <a:rPr lang="en-GB" dirty="0"/>
              <a:t>are 3-5 short bullet points which can be used to describe the core findings of the article.  It differs from the abstract in that the highlights just focus on the major results/findings as opposed to a complete overview of the introduction/aim, materials/methods, and results/discussion/conclusions</a:t>
            </a:r>
            <a:endParaRPr lang="en-US" dirty="0"/>
          </a:p>
          <a:p>
            <a:endParaRPr lang="en-GB" dirty="0"/>
          </a:p>
          <a:p>
            <a:endParaRPr lang="en-US" dirty="0"/>
          </a:p>
        </p:txBody>
      </p:sp>
      <p:sp>
        <p:nvSpPr>
          <p:cNvPr id="4" name="Slide Number Placeholder 3"/>
          <p:cNvSpPr>
            <a:spLocks noGrp="1"/>
          </p:cNvSpPr>
          <p:nvPr>
            <p:ph type="sldNum" sz="quarter" idx="10"/>
          </p:nvPr>
        </p:nvSpPr>
        <p:spPr/>
        <p:txBody>
          <a:bodyPr/>
          <a:lstStyle/>
          <a:p>
            <a:fld id="{07ED3A19-8D3C-4D9F-9FAD-F6433CCEAB34}" type="slidenum">
              <a:rPr lang="en-US" smtClean="0"/>
              <a:pPr/>
              <a:t>35</a:t>
            </a:fld>
            <a:endParaRPr lang="en-US"/>
          </a:p>
        </p:txBody>
      </p:sp>
    </p:spTree>
    <p:extLst>
      <p:ext uri="{BB962C8B-B14F-4D97-AF65-F5344CB8AC3E}">
        <p14:creationId xmlns:p14="http://schemas.microsoft.com/office/powerpoint/2010/main" val="23494717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0248" y="4648299"/>
            <a:ext cx="5335270" cy="4442699"/>
          </a:xfrm>
        </p:spPr>
        <p:txBody>
          <a:bodyPr/>
          <a:lstStyle/>
          <a:p>
            <a:r>
              <a:rPr lang="en-GB" dirty="0">
                <a:latin typeface="Calibri" panose="020F0502020204030204" pitchFamily="34" charset="0"/>
                <a:cs typeface="Calibri" panose="020F0502020204030204" pitchFamily="34" charset="0"/>
              </a:rPr>
              <a:t>The Introduction is used to provide context for your manuscript and convince readers why your work would be useful in advancing that particular field of study.</a:t>
            </a:r>
          </a:p>
          <a:p>
            <a:r>
              <a:rPr lang="en-GB" dirty="0">
                <a:latin typeface="Calibri" panose="020F0502020204030204" pitchFamily="34" charset="0"/>
                <a:cs typeface="Calibri" panose="020F0502020204030204" pitchFamily="34" charset="0"/>
              </a:rPr>
              <a:t>Be brief in your introduction. </a:t>
            </a:r>
            <a:endParaRPr lang="en-GB" dirty="0" smtClean="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r>
              <a:rPr lang="en-GB" dirty="0" smtClean="0">
                <a:latin typeface="Calibri" panose="020F0502020204030204" pitchFamily="34" charset="0"/>
                <a:cs typeface="Calibri" panose="020F0502020204030204" pitchFamily="34" charset="0"/>
              </a:rPr>
              <a:t>Long </a:t>
            </a:r>
            <a:r>
              <a:rPr lang="en-GB" dirty="0">
                <a:latin typeface="Calibri" panose="020F0502020204030204" pitchFamily="34" charset="0"/>
                <a:cs typeface="Calibri" panose="020F0502020204030204" pitchFamily="34" charset="0"/>
              </a:rPr>
              <a:t>introductions may put readers off; try not to make this section into a history lesson. </a:t>
            </a:r>
            <a:endParaRPr lang="en-GB" dirty="0" smtClean="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endParaRPr lang="en-GB" dirty="0">
              <a:latin typeface="Calibri" panose="020F0502020204030204" pitchFamily="34" charset="0"/>
              <a:cs typeface="Calibri" panose="020F0502020204030204" pitchFamily="34" charset="0"/>
            </a:endParaRPr>
          </a:p>
          <a:p>
            <a:endParaRPr lang="en-US" dirty="0" smtClean="0"/>
          </a:p>
        </p:txBody>
      </p:sp>
      <p:sp>
        <p:nvSpPr>
          <p:cNvPr id="4" name="Slide Number Placeholder 3"/>
          <p:cNvSpPr>
            <a:spLocks noGrp="1"/>
          </p:cNvSpPr>
          <p:nvPr>
            <p:ph type="sldNum" sz="quarter" idx="10"/>
          </p:nvPr>
        </p:nvSpPr>
        <p:spPr/>
        <p:txBody>
          <a:bodyPr/>
          <a:lstStyle/>
          <a:p>
            <a:fld id="{958B5E41-5FC2-49C5-ADA1-A458E21D9A43}" type="slidenum">
              <a:rPr lang="en-GB" smtClean="0">
                <a:solidFill>
                  <a:prstClr val="black"/>
                </a:solidFill>
              </a:rPr>
              <a:pPr/>
              <a:t>36</a:t>
            </a:fld>
            <a:endParaRPr lang="en-GB">
              <a:solidFill>
                <a:prstClr val="black"/>
              </a:solidFill>
            </a:endParaRPr>
          </a:p>
        </p:txBody>
      </p:sp>
    </p:spTree>
    <p:extLst>
      <p:ext uri="{BB962C8B-B14F-4D97-AF65-F5344CB8AC3E}">
        <p14:creationId xmlns:p14="http://schemas.microsoft.com/office/powerpoint/2010/main" val="40977961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958B5E41-5FC2-49C5-ADA1-A458E21D9A43}" type="slidenum">
              <a:rPr lang="en-GB" smtClean="0">
                <a:solidFill>
                  <a:prstClr val="black"/>
                </a:solidFill>
              </a:rPr>
              <a:pPr/>
              <a:t>37</a:t>
            </a:fld>
            <a:endParaRPr lang="en-GB">
              <a:solidFill>
                <a:prstClr val="black"/>
              </a:solidFill>
            </a:endParaRPr>
          </a:p>
        </p:txBody>
      </p:sp>
    </p:spTree>
    <p:extLst>
      <p:ext uri="{BB962C8B-B14F-4D97-AF65-F5344CB8AC3E}">
        <p14:creationId xmlns:p14="http://schemas.microsoft.com/office/powerpoint/2010/main" val="40977961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2216" y="4689515"/>
            <a:ext cx="5904655" cy="4442699"/>
          </a:xfrm>
        </p:spPr>
        <p:txBody>
          <a:bodyPr>
            <a:normAutofit/>
          </a:bodyPr>
          <a:lstStyle/>
          <a:p>
            <a:pPr marL="711213" lvl="1" indent="-237071"/>
            <a:r>
              <a:rPr lang="en-US" altLang="zh-CN" dirty="0"/>
              <a:t>The </a:t>
            </a:r>
            <a:r>
              <a:rPr lang="en-US" altLang="zh-CN" b="1" dirty="0"/>
              <a:t>Introduction</a:t>
            </a:r>
            <a:r>
              <a:rPr lang="en-US" altLang="zh-CN" dirty="0"/>
              <a:t> is </a:t>
            </a:r>
            <a:r>
              <a:rPr lang="en-US" altLang="zh-CN" b="1" dirty="0"/>
              <a:t>used to provide context</a:t>
            </a:r>
            <a:r>
              <a:rPr lang="en-US" altLang="zh-CN" dirty="0"/>
              <a:t> for your manuscript and convince readers why your work advances a field of study</a:t>
            </a:r>
            <a:r>
              <a:rPr lang="en-US" altLang="zh-CN" dirty="0" smtClean="0"/>
              <a:t>.</a:t>
            </a:r>
          </a:p>
          <a:p>
            <a:pPr marL="711213" lvl="1" indent="-237071"/>
            <a:endParaRPr lang="en-US" altLang="zh-CN" dirty="0"/>
          </a:p>
          <a:p>
            <a:pPr marL="711213" lvl="1" indent="-237071">
              <a:buFontTx/>
              <a:buAutoNum type="arabicPeriod"/>
            </a:pPr>
            <a:r>
              <a:rPr lang="en-US" altLang="zh-CN" dirty="0"/>
              <a:t>Be concise in the introduction but give the reader enough information to understand why the work is important. Introductions of Letters can be shorter, sometimes only one paragraph. This section shouldn’t be a history lesson but </a:t>
            </a:r>
            <a:r>
              <a:rPr lang="en-US" altLang="zh-CN" dirty="0">
                <a:solidFill>
                  <a:srgbClr val="FF0000"/>
                </a:solidFill>
              </a:rPr>
              <a:t>you do need to introduce the main scientific publications on which your work is based.  Cite a couple of original and important works, including recent review articles, to give the reader a sense of how your work fits into the literature.  </a:t>
            </a:r>
            <a:r>
              <a:rPr lang="en-US" altLang="zh-CN" dirty="0" smtClean="0">
                <a:solidFill>
                  <a:srgbClr val="FF0000"/>
                </a:solidFill>
              </a:rPr>
              <a:t>But</a:t>
            </a:r>
            <a:r>
              <a:rPr lang="en-US" altLang="zh-CN" dirty="0">
                <a:solidFill>
                  <a:srgbClr val="FF0000"/>
                </a:solidFill>
              </a:rPr>
              <a:t>, take care to not make citations to irrelevant references, including your own. </a:t>
            </a:r>
          </a:p>
          <a:p>
            <a:pPr marL="711213" lvl="1" indent="-237071">
              <a:buFontTx/>
              <a:buAutoNum type="arabicPeriod"/>
            </a:pPr>
            <a:r>
              <a:rPr lang="en-US" altLang="zh-CN" dirty="0"/>
              <a:t>Make sure you clearly address the following:  what is the problem you are ultimately trying to solve?  Are there any solutions?  If so, what is the best solution and what is it’s limitations?  What is your work trying to achieve?</a:t>
            </a:r>
          </a:p>
          <a:p>
            <a:pPr marL="711213" lvl="1" indent="-237071">
              <a:buFontTx/>
              <a:buAutoNum type="arabicPeriod"/>
            </a:pPr>
            <a:r>
              <a:rPr lang="en-US" altLang="zh-CN" dirty="0"/>
              <a:t>Provide a perspective that is consistent with the journal where you are submitting</a:t>
            </a:r>
            <a:r>
              <a:rPr lang="en-US" altLang="zh-CN" dirty="0" smtClean="0"/>
              <a:t>.</a:t>
            </a:r>
          </a:p>
          <a:p>
            <a:pPr marL="711213" lvl="1" indent="-237071">
              <a:buFontTx/>
              <a:buAutoNum type="arabicPeriod"/>
            </a:pPr>
            <a:r>
              <a:rPr lang="en-GB" dirty="0">
                <a:latin typeface="Calibri" panose="020F0502020204030204" pitchFamily="34" charset="0"/>
                <a:cs typeface="Calibri" panose="020F0502020204030204" pitchFamily="34" charset="0"/>
              </a:rPr>
              <a:t>Typically the last few sentences of the introduction should clearly state the hypothesis or aim of the work being presented.</a:t>
            </a:r>
          </a:p>
          <a:p>
            <a:pPr marL="711213" lvl="1" indent="-237071">
              <a:buFontTx/>
              <a:buAutoNum type="arabicPeriod"/>
            </a:pPr>
            <a:endParaRPr lang="en-US" altLang="zh-CN" dirty="0"/>
          </a:p>
          <a:p>
            <a:pPr marL="711213" lvl="1" indent="-237071"/>
            <a:endParaRPr lang="en-GB" altLang="zh-CN" dirty="0"/>
          </a:p>
          <a:p>
            <a:pPr marL="711213" lvl="1" indent="-237071"/>
            <a:r>
              <a:rPr lang="en-GB" altLang="zh-CN" dirty="0"/>
              <a:t>Though it can be tempting to re-use introductions from your previous papers </a:t>
            </a:r>
            <a:r>
              <a:rPr lang="en-GB" altLang="zh-CN" dirty="0" smtClean="0"/>
              <a:t>on</a:t>
            </a:r>
          </a:p>
          <a:p>
            <a:pPr marL="711213" lvl="1" indent="-237071"/>
            <a:r>
              <a:rPr lang="en-GB" altLang="zh-CN" dirty="0" smtClean="0"/>
              <a:t>similar </a:t>
            </a:r>
            <a:r>
              <a:rPr lang="en-GB" altLang="zh-CN" dirty="0"/>
              <a:t>studies, every paper should present a new result and the work should </a:t>
            </a:r>
            <a:r>
              <a:rPr lang="en-GB" altLang="zh-CN" dirty="0" smtClean="0"/>
              <a:t>be</a:t>
            </a:r>
          </a:p>
          <a:p>
            <a:pPr marL="711213" lvl="1" indent="-237071"/>
            <a:r>
              <a:rPr lang="en-GB" altLang="zh-CN" dirty="0" smtClean="0"/>
              <a:t>specifically </a:t>
            </a:r>
            <a:r>
              <a:rPr lang="en-GB" altLang="zh-CN" dirty="0"/>
              <a:t>motivated.  This requires a unique introduction every time. </a:t>
            </a:r>
          </a:p>
        </p:txBody>
      </p:sp>
      <p:sp>
        <p:nvSpPr>
          <p:cNvPr id="4" name="Slide Number Placeholder 3"/>
          <p:cNvSpPr>
            <a:spLocks noGrp="1"/>
          </p:cNvSpPr>
          <p:nvPr>
            <p:ph type="sldNum" sz="quarter" idx="10"/>
          </p:nvPr>
        </p:nvSpPr>
        <p:spPr/>
        <p:txBody>
          <a:bodyPr/>
          <a:lstStyle/>
          <a:p>
            <a:fld id="{958B5E41-5FC2-49C5-ADA1-A458E21D9A43}" type="slidenum">
              <a:rPr lang="en-GB" smtClean="0">
                <a:solidFill>
                  <a:prstClr val="black"/>
                </a:solidFill>
              </a:rPr>
              <a:pPr/>
              <a:t>38</a:t>
            </a:fld>
            <a:endParaRPr lang="en-GB">
              <a:solidFill>
                <a:prstClr val="black"/>
              </a:solidFill>
            </a:endParaRPr>
          </a:p>
        </p:txBody>
      </p:sp>
    </p:spTree>
    <p:extLst>
      <p:ext uri="{BB962C8B-B14F-4D97-AF65-F5344CB8AC3E}">
        <p14:creationId xmlns:p14="http://schemas.microsoft.com/office/powerpoint/2010/main" val="40977961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958B5E41-5FC2-49C5-ADA1-A458E21D9A43}" type="slidenum">
              <a:rPr lang="en-GB" smtClean="0">
                <a:solidFill>
                  <a:prstClr val="black"/>
                </a:solidFill>
              </a:rPr>
              <a:pPr/>
              <a:t>39</a:t>
            </a:fld>
            <a:endParaRPr lang="en-GB">
              <a:solidFill>
                <a:prstClr val="black"/>
              </a:solidFill>
            </a:endParaRPr>
          </a:p>
        </p:txBody>
      </p:sp>
    </p:spTree>
    <p:extLst>
      <p:ext uri="{BB962C8B-B14F-4D97-AF65-F5344CB8AC3E}">
        <p14:creationId xmlns:p14="http://schemas.microsoft.com/office/powerpoint/2010/main" val="4097796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958B5E41-5FC2-49C5-ADA1-A458E21D9A43}"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40977961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smtClean="0">
                <a:latin typeface="Calibri" panose="020F0502020204030204" pitchFamily="34" charset="0"/>
                <a:cs typeface="Calibri" panose="020F0502020204030204" pitchFamily="34" charset="0"/>
              </a:rPr>
              <a:t>If your</a:t>
            </a:r>
            <a:r>
              <a:rPr lang="en-GB" sz="1200" b="1" baseline="0" dirty="0" smtClean="0">
                <a:latin typeface="Calibri" panose="020F0502020204030204" pitchFamily="34" charset="0"/>
                <a:cs typeface="Calibri" panose="020F0502020204030204" pitchFamily="34" charset="0"/>
              </a:rPr>
              <a:t> work involves experiments on humans or animals</a:t>
            </a:r>
            <a:r>
              <a:rPr lang="en-GB" sz="1200" baseline="0" dirty="0" smtClean="0">
                <a:latin typeface="Calibri" panose="020F0502020204030204" pitchFamily="34" charset="0"/>
                <a:cs typeface="Calibri" panose="020F0502020204030204" pitchFamily="34" charset="0"/>
              </a:rPr>
              <a:t>, it must follow applicable ethics standards.  </a:t>
            </a:r>
            <a:r>
              <a:rPr lang="en-US" altLang="zh-CN" sz="1200" dirty="0" smtClean="0">
                <a:latin typeface="Calibri" panose="020F0502020204030204" pitchFamily="34" charset="0"/>
                <a:ea typeface="宋体" pitchFamily="2" charset="-122"/>
                <a:cs typeface="Calibri" panose="020F0502020204030204" pitchFamily="34" charset="0"/>
              </a:rPr>
              <a:t>E.g</a:t>
            </a:r>
            <a:r>
              <a:rPr lang="en-US" altLang="zh-CN" sz="1200" dirty="0">
                <a:latin typeface="Calibri" panose="020F0502020204030204" pitchFamily="34" charset="0"/>
                <a:ea typeface="宋体" pitchFamily="2" charset="-122"/>
                <a:cs typeface="Calibri" panose="020F0502020204030204" pitchFamily="34" charset="0"/>
              </a:rPr>
              <a:t>. most recent version of the Helsinki Declaration and/or relevant (local, national, international) animal experimentation guidelines.</a:t>
            </a:r>
          </a:p>
          <a:p>
            <a:endParaRPr lang="en-GB" sz="1200" baseline="0" dirty="0" smtClean="0">
              <a:latin typeface="Calibri" panose="020F0502020204030204" pitchFamily="34" charset="0"/>
              <a:cs typeface="Calibri" panose="020F0502020204030204" pitchFamily="34" charset="0"/>
            </a:endParaRPr>
          </a:p>
          <a:p>
            <a:pPr defTabSz="948284">
              <a:defRPr/>
            </a:pPr>
            <a:r>
              <a:rPr lang="en-GB" sz="1200" baseline="0" dirty="0" smtClean="0">
                <a:latin typeface="Calibri" panose="020F0502020204030204" pitchFamily="34" charset="0"/>
                <a:cs typeface="Calibri" panose="020F0502020204030204" pitchFamily="34" charset="0"/>
              </a:rPr>
              <a:t>Approval of a local ethics committee is required and should always be specified at this point in the manuscript, </a:t>
            </a:r>
            <a:r>
              <a:rPr lang="en-GB" sz="1200" dirty="0">
                <a:solidFill>
                  <a:srgbClr val="FF0000"/>
                </a:solidFill>
                <a:latin typeface="Calibri" panose="020F0502020204030204" pitchFamily="34" charset="0"/>
                <a:cs typeface="Calibri" panose="020F0502020204030204" pitchFamily="34" charset="0"/>
              </a:rPr>
              <a:t>covering letter or the online submission system</a:t>
            </a:r>
            <a:r>
              <a:rPr lang="en-GB" sz="1200" baseline="0" dirty="0" smtClean="0">
                <a:solidFill>
                  <a:srgbClr val="FF0000"/>
                </a:solidFill>
                <a:latin typeface="Calibri" panose="020F0502020204030204" pitchFamily="34" charset="0"/>
                <a:cs typeface="Calibri" panose="020F0502020204030204" pitchFamily="34" charset="0"/>
              </a:rPr>
              <a:t>. </a:t>
            </a:r>
            <a:r>
              <a:rPr lang="en-GB" sz="1200" baseline="0" dirty="0" smtClean="0">
                <a:latin typeface="Calibri" panose="020F0502020204030204" pitchFamily="34" charset="0"/>
                <a:cs typeface="Calibri" panose="020F0502020204030204" pitchFamily="34" charset="0"/>
              </a:rPr>
              <a:t>However, even approval of a local ethics committee does not guarantee that the editors will also agree that the work was done in an acceptable manner.</a:t>
            </a:r>
          </a:p>
          <a:p>
            <a:endParaRPr lang="en-US" dirty="0" smtClean="0"/>
          </a:p>
        </p:txBody>
      </p:sp>
      <p:sp>
        <p:nvSpPr>
          <p:cNvPr id="4" name="Slide Number Placeholder 3"/>
          <p:cNvSpPr>
            <a:spLocks noGrp="1"/>
          </p:cNvSpPr>
          <p:nvPr>
            <p:ph type="sldNum" sz="quarter" idx="10"/>
          </p:nvPr>
        </p:nvSpPr>
        <p:spPr/>
        <p:txBody>
          <a:bodyPr/>
          <a:lstStyle/>
          <a:p>
            <a:fld id="{958B5E41-5FC2-49C5-ADA1-A458E21D9A43}" type="slidenum">
              <a:rPr lang="en-GB" smtClean="0">
                <a:solidFill>
                  <a:prstClr val="black"/>
                </a:solidFill>
              </a:rPr>
              <a:pPr/>
              <a:t>40</a:t>
            </a:fld>
            <a:endParaRPr lang="en-GB">
              <a:solidFill>
                <a:prstClr val="black"/>
              </a:solidFill>
            </a:endParaRPr>
          </a:p>
        </p:txBody>
      </p:sp>
    </p:spTree>
    <p:extLst>
      <p:ext uri="{BB962C8B-B14F-4D97-AF65-F5344CB8AC3E}">
        <p14:creationId xmlns:p14="http://schemas.microsoft.com/office/powerpoint/2010/main" val="40977961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7071" indent="-237071"/>
            <a:r>
              <a:rPr lang="en-US" altLang="zh-CN" b="1" dirty="0" smtClean="0">
                <a:latin typeface="+mn-lt"/>
              </a:rPr>
              <a:t>The Methods section describes how you studied the problem.</a:t>
            </a:r>
          </a:p>
          <a:p>
            <a:pPr marL="237071" indent="-237071">
              <a:buFontTx/>
              <a:buAutoNum type="arabicPeriod"/>
            </a:pPr>
            <a:r>
              <a:rPr lang="en-US" altLang="zh-CN" dirty="0" smtClean="0">
                <a:latin typeface="+mn-lt"/>
              </a:rPr>
              <a:t>It is important to be detailed</a:t>
            </a:r>
            <a:r>
              <a:rPr lang="en-US" altLang="zh-CN" baseline="0" dirty="0" smtClean="0">
                <a:latin typeface="+mn-lt"/>
              </a:rPr>
              <a:t> -</a:t>
            </a:r>
            <a:r>
              <a:rPr lang="en-US" altLang="zh-CN" dirty="0" smtClean="0">
                <a:latin typeface="+mn-lt"/>
              </a:rPr>
              <a:t> a knowledgeable reader should be able to reproduce the experiment.</a:t>
            </a:r>
          </a:p>
          <a:p>
            <a:pPr marL="237071" indent="-237071">
              <a:buFontTx/>
              <a:buAutoNum type="arabicPeriod"/>
            </a:pPr>
            <a:r>
              <a:rPr lang="en-US" altLang="zh-CN" dirty="0" smtClean="0">
                <a:latin typeface="+mn-lt"/>
              </a:rPr>
              <a:t>Any previously published procedures should not be re-written in detail.  Those can be noted in the References or described in the Supporting Materials sections.</a:t>
            </a:r>
          </a:p>
          <a:p>
            <a:pPr marL="237071" indent="-237071">
              <a:buFontTx/>
              <a:buAutoNum type="arabicPeriod"/>
            </a:pPr>
            <a:r>
              <a:rPr lang="en-US" altLang="zh-CN" dirty="0" smtClean="0">
                <a:latin typeface="+mn-lt"/>
              </a:rPr>
              <a:t>Identify the equipment and materials used in experiments, along with </a:t>
            </a:r>
            <a:r>
              <a:rPr lang="en-US" altLang="zh-CN" baseline="0" dirty="0" smtClean="0">
                <a:latin typeface="+mn-lt"/>
              </a:rPr>
              <a:t>their</a:t>
            </a:r>
            <a:r>
              <a:rPr lang="en-US" altLang="zh-CN" dirty="0" smtClean="0">
                <a:latin typeface="+mn-lt"/>
              </a:rPr>
              <a:t> sources if there is the chance for variability of quality of these items.  If</a:t>
            </a:r>
            <a:r>
              <a:rPr lang="en-US" altLang="zh-CN" baseline="0" dirty="0" smtClean="0">
                <a:latin typeface="+mn-lt"/>
              </a:rPr>
              <a:t> the work is computational or theoretical, here you can describe code, computational, or analytical methods.</a:t>
            </a:r>
            <a:endParaRPr lang="en-US" altLang="zh-CN" dirty="0" smtClean="0">
              <a:latin typeface="+mn-lt"/>
            </a:endParaRPr>
          </a:p>
        </p:txBody>
      </p:sp>
      <p:sp>
        <p:nvSpPr>
          <p:cNvPr id="4" name="Slide Number Placeholder 3"/>
          <p:cNvSpPr>
            <a:spLocks noGrp="1"/>
          </p:cNvSpPr>
          <p:nvPr>
            <p:ph type="sldNum" sz="quarter" idx="10"/>
          </p:nvPr>
        </p:nvSpPr>
        <p:spPr/>
        <p:txBody>
          <a:bodyPr/>
          <a:lstStyle/>
          <a:p>
            <a:fld id="{958B5E41-5FC2-49C5-ADA1-A458E21D9A43}" type="slidenum">
              <a:rPr lang="en-GB" smtClean="0">
                <a:solidFill>
                  <a:prstClr val="black"/>
                </a:solidFill>
              </a:rPr>
              <a:pPr/>
              <a:t>41</a:t>
            </a:fld>
            <a:endParaRPr lang="en-GB">
              <a:solidFill>
                <a:prstClr val="black"/>
              </a:solidFill>
            </a:endParaRPr>
          </a:p>
        </p:txBody>
      </p:sp>
    </p:spTree>
    <p:extLst>
      <p:ext uri="{BB962C8B-B14F-4D97-AF65-F5344CB8AC3E}">
        <p14:creationId xmlns:p14="http://schemas.microsoft.com/office/powerpoint/2010/main" val="40977961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altLang="zh-CN" dirty="0"/>
              <a:t>Moving on to the results section.  This is where you describe the important results of your research</a:t>
            </a:r>
            <a:r>
              <a:rPr lang="en-GB" altLang="zh-CN" dirty="0" smtClean="0"/>
              <a:t>.</a:t>
            </a:r>
          </a:p>
          <a:p>
            <a:endParaRPr lang="en-US" altLang="zh-CN" dirty="0"/>
          </a:p>
          <a:p>
            <a:r>
              <a:rPr lang="en-GB" dirty="0" smtClean="0"/>
              <a:t>The </a:t>
            </a:r>
            <a:r>
              <a:rPr lang="en-GB" dirty="0"/>
              <a:t>results section is a rather dry section, as you are ONLY presenting the analytical findings from your experiments – it should NOT contain any interpretation of the data or comparison with the literature as this belongs in the Discussion.  The only exception to this rule, is if the journal combines both the results and the discussion sections.  Refer to the guide for authors for this distinction. </a:t>
            </a:r>
          </a:p>
          <a:p>
            <a:endParaRPr lang="en-GB" dirty="0"/>
          </a:p>
          <a:p>
            <a:r>
              <a:rPr lang="en-GB" dirty="0"/>
              <a:t>Use the Supporting Materials section freely for data of secondary importance. </a:t>
            </a:r>
            <a:endParaRPr lang="en-GB" dirty="0" smtClean="0"/>
          </a:p>
          <a:p>
            <a:endParaRPr lang="en-GB" dirty="0"/>
          </a:p>
          <a:p>
            <a:r>
              <a:rPr lang="en-US" altLang="zh-CN" dirty="0"/>
              <a:t> But do not attempt to “hide” data in the hope of saving it for a later paper, or split the results of one project into many papers.  This dilutes the effect of the work, results in lower quality papers and you may lose evidence that re-enforces your conclusions.</a:t>
            </a:r>
            <a:endParaRPr lang="en-GB" dirty="0"/>
          </a:p>
          <a:p>
            <a:endParaRPr lang="en-GB" dirty="0"/>
          </a:p>
          <a:p>
            <a:r>
              <a:rPr lang="en-GB" dirty="0"/>
              <a:t>Your text should refer directly to the tables and figures as they appear within the text as well as supplemental material if applicable.</a:t>
            </a:r>
          </a:p>
          <a:p>
            <a:endParaRPr lang="en-GB" dirty="0" smtClean="0"/>
          </a:p>
          <a:p>
            <a:r>
              <a:rPr lang="en-GB" dirty="0"/>
              <a:t>Use sub-headings to keep results of the same type together – this will make it easier to review and read.  Number these sub-sections for the convenience of internal cross-referencing. Decide on a logical order of the data that tells a clear and easy story to understand.  Refer to the guide for authors for any particular formatting standards for sub-sections</a:t>
            </a:r>
            <a:r>
              <a:rPr lang="en-GB" dirty="0" smtClean="0"/>
              <a:t>.</a:t>
            </a:r>
            <a:endParaRPr lang="en-GB" dirty="0"/>
          </a:p>
          <a:p>
            <a:endParaRPr lang="en-US" dirty="0" smtClean="0"/>
          </a:p>
        </p:txBody>
      </p:sp>
      <p:sp>
        <p:nvSpPr>
          <p:cNvPr id="4" name="Slide Number Placeholder 3"/>
          <p:cNvSpPr>
            <a:spLocks noGrp="1"/>
          </p:cNvSpPr>
          <p:nvPr>
            <p:ph type="sldNum" sz="quarter" idx="10"/>
          </p:nvPr>
        </p:nvSpPr>
        <p:spPr/>
        <p:txBody>
          <a:bodyPr/>
          <a:lstStyle/>
          <a:p>
            <a:fld id="{958B5E41-5FC2-49C5-ADA1-A458E21D9A43}" type="slidenum">
              <a:rPr lang="en-GB" smtClean="0">
                <a:solidFill>
                  <a:prstClr val="black"/>
                </a:solidFill>
              </a:rPr>
              <a:pPr/>
              <a:t>42</a:t>
            </a:fld>
            <a:endParaRPr lang="en-GB">
              <a:solidFill>
                <a:prstClr val="black"/>
              </a:solidFill>
            </a:endParaRPr>
          </a:p>
        </p:txBody>
      </p:sp>
    </p:spTree>
    <p:extLst>
      <p:ext uri="{BB962C8B-B14F-4D97-AF65-F5344CB8AC3E}">
        <p14:creationId xmlns:p14="http://schemas.microsoft.com/office/powerpoint/2010/main" val="40977961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958B5E41-5FC2-49C5-ADA1-A458E21D9A43}" type="slidenum">
              <a:rPr lang="en-GB" smtClean="0">
                <a:solidFill>
                  <a:prstClr val="black"/>
                </a:solidFill>
              </a:rPr>
              <a:pPr/>
              <a:t>43</a:t>
            </a:fld>
            <a:endParaRPr lang="en-GB">
              <a:solidFill>
                <a:prstClr val="black"/>
              </a:solidFill>
            </a:endParaRPr>
          </a:p>
        </p:txBody>
      </p:sp>
    </p:spTree>
    <p:extLst>
      <p:ext uri="{BB962C8B-B14F-4D97-AF65-F5344CB8AC3E}">
        <p14:creationId xmlns:p14="http://schemas.microsoft.com/office/powerpoint/2010/main" val="40977961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7071" indent="-237071">
              <a:lnSpc>
                <a:spcPct val="90000"/>
              </a:lnSpc>
            </a:pPr>
            <a:r>
              <a:rPr lang="en-US" altLang="zh-CN" b="1" dirty="0" smtClean="0">
                <a:latin typeface="Calibri" panose="020F0502020204030204" pitchFamily="34" charset="0"/>
                <a:cs typeface="Calibri" panose="020F0502020204030204" pitchFamily="34" charset="0"/>
              </a:rPr>
              <a:t>Illustrations</a:t>
            </a:r>
            <a:r>
              <a:rPr lang="en-US" altLang="zh-CN" b="1" dirty="0">
                <a:latin typeface="Calibri" panose="020F0502020204030204" pitchFamily="34" charset="0"/>
                <a:cs typeface="Calibri" panose="020F0502020204030204" pitchFamily="34" charset="0"/>
              </a:rPr>
              <a:t>, including figures and tables</a:t>
            </a:r>
            <a:r>
              <a:rPr lang="en-US" altLang="zh-CN" dirty="0">
                <a:latin typeface="Calibri" panose="020F0502020204030204" pitchFamily="34" charset="0"/>
                <a:cs typeface="Calibri" panose="020F0502020204030204" pitchFamily="34" charset="0"/>
              </a:rPr>
              <a:t>, are the most efficient way to </a:t>
            </a:r>
            <a:r>
              <a:rPr lang="en-US" altLang="zh-CN" dirty="0" smtClean="0">
                <a:latin typeface="Calibri" panose="020F0502020204030204" pitchFamily="34" charset="0"/>
                <a:cs typeface="Calibri" panose="020F0502020204030204" pitchFamily="34" charset="0"/>
              </a:rPr>
              <a:t>present</a:t>
            </a:r>
          </a:p>
          <a:p>
            <a:pPr marL="237071" indent="-237071">
              <a:lnSpc>
                <a:spcPct val="90000"/>
              </a:lnSpc>
            </a:pPr>
            <a:r>
              <a:rPr lang="en-US" altLang="zh-CN" dirty="0" smtClean="0">
                <a:latin typeface="Calibri" panose="020F0502020204030204" pitchFamily="34" charset="0"/>
                <a:cs typeface="Calibri" panose="020F0502020204030204" pitchFamily="34" charset="0"/>
              </a:rPr>
              <a:t>the </a:t>
            </a:r>
            <a:r>
              <a:rPr lang="en-US" altLang="zh-CN" dirty="0">
                <a:latin typeface="Calibri" panose="020F0502020204030204" pitchFamily="34" charset="0"/>
                <a:cs typeface="Calibri" panose="020F0502020204030204" pitchFamily="34" charset="0"/>
              </a:rPr>
              <a:t>results. Your data are the “driving force of the paper”. Therefore, </a:t>
            </a:r>
            <a:r>
              <a:rPr lang="en-US" altLang="zh-CN" b="1" dirty="0">
                <a:latin typeface="Calibri" panose="020F0502020204030204" pitchFamily="34" charset="0"/>
                <a:cs typeface="Calibri" panose="020F0502020204030204" pitchFamily="34" charset="0"/>
              </a:rPr>
              <a:t>your </a:t>
            </a:r>
            <a:r>
              <a:rPr lang="en-US" altLang="zh-CN" b="1" dirty="0" smtClean="0">
                <a:latin typeface="Calibri" panose="020F0502020204030204" pitchFamily="34" charset="0"/>
                <a:cs typeface="Calibri" panose="020F0502020204030204" pitchFamily="34" charset="0"/>
              </a:rPr>
              <a:t>figures</a:t>
            </a:r>
          </a:p>
          <a:p>
            <a:pPr marL="237071" indent="-237071">
              <a:lnSpc>
                <a:spcPct val="90000"/>
              </a:lnSpc>
            </a:pPr>
            <a:r>
              <a:rPr lang="en-US" altLang="zh-CN" b="1" dirty="0" smtClean="0">
                <a:latin typeface="Calibri" panose="020F0502020204030204" pitchFamily="34" charset="0"/>
                <a:cs typeface="Calibri" panose="020F0502020204030204" pitchFamily="34" charset="0"/>
              </a:rPr>
              <a:t>and </a:t>
            </a:r>
            <a:r>
              <a:rPr lang="en-US" altLang="zh-CN" b="1" dirty="0">
                <a:latin typeface="Calibri" panose="020F0502020204030204" pitchFamily="34" charset="0"/>
                <a:cs typeface="Calibri" panose="020F0502020204030204" pitchFamily="34" charset="0"/>
              </a:rPr>
              <a:t>illustrations are critical </a:t>
            </a:r>
            <a:r>
              <a:rPr lang="en-US" altLang="zh-CN" dirty="0">
                <a:latin typeface="Calibri" panose="020F0502020204030204" pitchFamily="34" charset="0"/>
                <a:cs typeface="Calibri" panose="020F0502020204030204" pitchFamily="34" charset="0"/>
              </a:rPr>
              <a:t>and they should be used for </a:t>
            </a:r>
            <a:r>
              <a:rPr lang="en-US" altLang="zh-CN" b="1" dirty="0">
                <a:latin typeface="Calibri" panose="020F0502020204030204" pitchFamily="34" charset="0"/>
                <a:cs typeface="Calibri" panose="020F0502020204030204" pitchFamily="34" charset="0"/>
              </a:rPr>
              <a:t>ESSENTIAL</a:t>
            </a:r>
            <a:r>
              <a:rPr lang="en-US" altLang="zh-CN" dirty="0">
                <a:latin typeface="Calibri" panose="020F0502020204030204" pitchFamily="34" charset="0"/>
                <a:cs typeface="Calibri" panose="020F0502020204030204" pitchFamily="34" charset="0"/>
              </a:rPr>
              <a:t> data only. </a:t>
            </a:r>
            <a:r>
              <a:rPr lang="en-US" altLang="zh-CN" dirty="0" smtClean="0">
                <a:latin typeface="Calibri" panose="020F0502020204030204" pitchFamily="34" charset="0"/>
                <a:cs typeface="Calibri" panose="020F0502020204030204" pitchFamily="34" charset="0"/>
              </a:rPr>
              <a:t>The</a:t>
            </a:r>
          </a:p>
          <a:p>
            <a:pPr marL="237071" indent="-237071">
              <a:lnSpc>
                <a:spcPct val="90000"/>
              </a:lnSpc>
            </a:pPr>
            <a:r>
              <a:rPr lang="en-US" altLang="zh-CN" dirty="0" smtClean="0">
                <a:latin typeface="Calibri" panose="020F0502020204030204" pitchFamily="34" charset="0"/>
                <a:cs typeface="Calibri" panose="020F0502020204030204" pitchFamily="34" charset="0"/>
              </a:rPr>
              <a:t>legend </a:t>
            </a:r>
            <a:r>
              <a:rPr lang="en-US" altLang="zh-CN" dirty="0">
                <a:latin typeface="Calibri" panose="020F0502020204030204" pitchFamily="34" charset="0"/>
                <a:cs typeface="Calibri" panose="020F0502020204030204" pitchFamily="34" charset="0"/>
              </a:rPr>
              <a:t>of a figure should be brief and it should contain sufficient </a:t>
            </a:r>
            <a:r>
              <a:rPr lang="en-US" altLang="zh-CN" dirty="0" smtClean="0">
                <a:latin typeface="Calibri" panose="020F0502020204030204" pitchFamily="34" charset="0"/>
                <a:cs typeface="Calibri" panose="020F0502020204030204" pitchFamily="34" charset="0"/>
              </a:rPr>
              <a:t>explanatory</a:t>
            </a:r>
          </a:p>
          <a:p>
            <a:pPr marL="237071" indent="-237071">
              <a:lnSpc>
                <a:spcPct val="90000"/>
              </a:lnSpc>
            </a:pPr>
            <a:r>
              <a:rPr lang="en-US" altLang="zh-CN" dirty="0" smtClean="0">
                <a:latin typeface="Calibri" panose="020F0502020204030204" pitchFamily="34" charset="0"/>
                <a:cs typeface="Calibri" panose="020F0502020204030204" pitchFamily="34" charset="0"/>
              </a:rPr>
              <a:t>details </a:t>
            </a:r>
            <a:r>
              <a:rPr lang="en-US" altLang="zh-CN" dirty="0">
                <a:latin typeface="Calibri" panose="020F0502020204030204" pitchFamily="34" charset="0"/>
                <a:cs typeface="Calibri" panose="020F0502020204030204" pitchFamily="34" charset="0"/>
              </a:rPr>
              <a:t>to explain the figure without the need to refer to the text. </a:t>
            </a:r>
            <a:r>
              <a:rPr lang="en-US" altLang="zh-CN" dirty="0">
                <a:solidFill>
                  <a:srgbClr val="292929"/>
                </a:solidFill>
                <a:latin typeface="Calibri" panose="020F0502020204030204" pitchFamily="34" charset="0"/>
                <a:cs typeface="Calibri" panose="020F0502020204030204" pitchFamily="34" charset="0"/>
              </a:rPr>
              <a:t>Use color </a:t>
            </a:r>
            <a:r>
              <a:rPr lang="en-US" altLang="zh-CN" dirty="0" smtClean="0">
                <a:solidFill>
                  <a:srgbClr val="292929"/>
                </a:solidFill>
                <a:latin typeface="Calibri" panose="020F0502020204030204" pitchFamily="34" charset="0"/>
                <a:cs typeface="Calibri" panose="020F0502020204030204" pitchFamily="34" charset="0"/>
              </a:rPr>
              <a:t>ONLY</a:t>
            </a:r>
            <a:endParaRPr lang="en-US" altLang="zh-CN" b="1" dirty="0">
              <a:solidFill>
                <a:srgbClr val="292929"/>
              </a:solidFill>
              <a:latin typeface="Calibri" panose="020F0502020204030204" pitchFamily="34" charset="0"/>
              <a:cs typeface="Calibri" panose="020F0502020204030204" pitchFamily="34" charset="0"/>
            </a:endParaRPr>
          </a:p>
          <a:p>
            <a:pPr marL="237071" indent="-237071">
              <a:lnSpc>
                <a:spcPct val="90000"/>
              </a:lnSpc>
            </a:pPr>
            <a:r>
              <a:rPr lang="en-US" altLang="zh-CN" dirty="0" smtClean="0">
                <a:solidFill>
                  <a:srgbClr val="292929"/>
                </a:solidFill>
                <a:latin typeface="Calibri" panose="020F0502020204030204" pitchFamily="34" charset="0"/>
                <a:cs typeface="Calibri" panose="020F0502020204030204" pitchFamily="34" charset="0"/>
              </a:rPr>
              <a:t>when </a:t>
            </a:r>
            <a:r>
              <a:rPr lang="en-US" altLang="zh-CN" dirty="0">
                <a:solidFill>
                  <a:srgbClr val="292929"/>
                </a:solidFill>
                <a:latin typeface="Calibri" panose="020F0502020204030204" pitchFamily="34" charset="0"/>
                <a:cs typeface="Calibri" panose="020F0502020204030204" pitchFamily="34" charset="0"/>
              </a:rPr>
              <a:t>necessary. If different line styles can clarify the meaning, don’t use colors </a:t>
            </a:r>
            <a:r>
              <a:rPr lang="en-US" altLang="zh-CN" dirty="0" smtClean="0">
                <a:solidFill>
                  <a:srgbClr val="292929"/>
                </a:solidFill>
                <a:latin typeface="Calibri" panose="020F0502020204030204" pitchFamily="34" charset="0"/>
                <a:cs typeface="Calibri" panose="020F0502020204030204" pitchFamily="34" charset="0"/>
              </a:rPr>
              <a:t>or</a:t>
            </a:r>
          </a:p>
          <a:p>
            <a:pPr marL="237071" indent="-237071">
              <a:lnSpc>
                <a:spcPct val="90000"/>
              </a:lnSpc>
            </a:pPr>
            <a:r>
              <a:rPr lang="en-US" altLang="zh-CN" dirty="0" smtClean="0">
                <a:solidFill>
                  <a:srgbClr val="292929"/>
                </a:solidFill>
                <a:latin typeface="Calibri" panose="020F0502020204030204" pitchFamily="34" charset="0"/>
                <a:cs typeface="Calibri" panose="020F0502020204030204" pitchFamily="34" charset="0"/>
              </a:rPr>
              <a:t>other </a:t>
            </a:r>
            <a:r>
              <a:rPr lang="en-US" altLang="zh-CN" dirty="0">
                <a:solidFill>
                  <a:srgbClr val="292929"/>
                </a:solidFill>
                <a:latin typeface="Calibri" panose="020F0502020204030204" pitchFamily="34" charset="0"/>
                <a:cs typeface="Calibri" panose="020F0502020204030204" pitchFamily="34" charset="0"/>
              </a:rPr>
              <a:t>thrilling effects which can distract from the content and may not </a:t>
            </a:r>
            <a:r>
              <a:rPr lang="en-US" altLang="zh-CN" dirty="0" smtClean="0">
                <a:solidFill>
                  <a:srgbClr val="292929"/>
                </a:solidFill>
                <a:latin typeface="Calibri" panose="020F0502020204030204" pitchFamily="34" charset="0"/>
                <a:cs typeface="Calibri" panose="020F0502020204030204" pitchFamily="34" charset="0"/>
              </a:rPr>
              <a:t>appear</a:t>
            </a:r>
          </a:p>
          <a:p>
            <a:pPr marL="237071" indent="-237071">
              <a:lnSpc>
                <a:spcPct val="90000"/>
              </a:lnSpc>
            </a:pPr>
            <a:r>
              <a:rPr lang="en-US" altLang="zh-CN" dirty="0" smtClean="0">
                <a:solidFill>
                  <a:srgbClr val="292929"/>
                </a:solidFill>
                <a:latin typeface="Calibri" panose="020F0502020204030204" pitchFamily="34" charset="0"/>
                <a:cs typeface="Calibri" panose="020F0502020204030204" pitchFamily="34" charset="0"/>
              </a:rPr>
              <a:t>when </a:t>
            </a:r>
            <a:r>
              <a:rPr lang="en-US" altLang="zh-CN" dirty="0">
                <a:solidFill>
                  <a:srgbClr val="292929"/>
                </a:solidFill>
                <a:latin typeface="Calibri" panose="020F0502020204030204" pitchFamily="34" charset="0"/>
                <a:cs typeface="Calibri" panose="020F0502020204030204" pitchFamily="34" charset="0"/>
              </a:rPr>
              <a:t>printed in black and white. </a:t>
            </a:r>
            <a:endParaRPr lang="en-US" altLang="zh-CN" dirty="0" smtClean="0">
              <a:solidFill>
                <a:srgbClr val="292929"/>
              </a:solidFill>
              <a:latin typeface="Calibri" panose="020F0502020204030204" pitchFamily="34" charset="0"/>
              <a:cs typeface="Calibri" panose="020F0502020204030204" pitchFamily="34" charset="0"/>
            </a:endParaRPr>
          </a:p>
          <a:p>
            <a:pPr marL="237071" indent="-237071">
              <a:lnSpc>
                <a:spcPct val="90000"/>
              </a:lnSpc>
            </a:pPr>
            <a:endParaRPr lang="en-US" altLang="zh-CN" b="1" dirty="0">
              <a:latin typeface="Calibri" panose="020F0502020204030204" pitchFamily="34" charset="0"/>
              <a:cs typeface="Calibri" panose="020F0502020204030204" pitchFamily="34" charset="0"/>
            </a:endParaRPr>
          </a:p>
          <a:p>
            <a:pPr marL="237071" indent="-237071">
              <a:lnSpc>
                <a:spcPct val="90000"/>
              </a:lnSpc>
            </a:pPr>
            <a:r>
              <a:rPr lang="en-US" altLang="zh-CN" dirty="0">
                <a:latin typeface="Calibri" panose="020F0502020204030204" pitchFamily="34" charset="0"/>
                <a:cs typeface="Calibri" panose="020F0502020204030204" pitchFamily="34" charset="0"/>
              </a:rPr>
              <a:t>A. Graphs are often used to compare experimental results with those of previous works, or with calculated/theoretical values.  Graphs should not appear crowded; try to present at most </a:t>
            </a:r>
            <a:r>
              <a:rPr lang="en-US" altLang="zh-CN" dirty="0">
                <a:solidFill>
                  <a:srgbClr val="292929"/>
                </a:solidFill>
                <a:latin typeface="Calibri" panose="020F0502020204030204" pitchFamily="34" charset="0"/>
                <a:cs typeface="Calibri" panose="020F0502020204030204" pitchFamily="34" charset="0"/>
              </a:rPr>
              <a:t>3 to 4 data sets per figure.  Use well-selected scales, label the axes clearly, use different symbols so that one can quickly discriminate between the data sets.   </a:t>
            </a:r>
            <a:endParaRPr lang="en-US" dirty="0">
              <a:latin typeface="Calibri" panose="020F0502020204030204" pitchFamily="34" charset="0"/>
              <a:cs typeface="Calibri" panose="020F0502020204030204" pitchFamily="34" charset="0"/>
            </a:endParaRPr>
          </a:p>
          <a:p>
            <a:pPr marL="237071" indent="-237071">
              <a:lnSpc>
                <a:spcPct val="90000"/>
              </a:lnSpc>
            </a:pPr>
            <a:r>
              <a:rPr lang="en-US" dirty="0">
                <a:latin typeface="Calibri" panose="020F0502020204030204" pitchFamily="34" charset="0"/>
                <a:cs typeface="Calibri" panose="020F0502020204030204" pitchFamily="34" charset="0"/>
              </a:rPr>
              <a:t>B. </a:t>
            </a:r>
            <a:r>
              <a:rPr lang="en-US" dirty="0" smtClean="0">
                <a:latin typeface="Calibri" panose="020F0502020204030204" pitchFamily="34" charset="0"/>
                <a:cs typeface="Calibri" panose="020F0502020204030204" pitchFamily="34" charset="0"/>
              </a:rPr>
              <a:t>Tables often</a:t>
            </a:r>
            <a:r>
              <a:rPr lang="en-US" altLang="zh-CN" b="1" dirty="0" smtClean="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give the actual experimental results. </a:t>
            </a:r>
            <a:r>
              <a:rPr lang="en-US" altLang="zh-CN" dirty="0">
                <a:solidFill>
                  <a:srgbClr val="292929"/>
                </a:solidFill>
                <a:latin typeface="Calibri" panose="020F0502020204030204" pitchFamily="34" charset="0"/>
                <a:cs typeface="Calibri" panose="020F0502020204030204" pitchFamily="34" charset="0"/>
              </a:rPr>
              <a:t>Do not include long boring tables unless absolutely necessary (otherwise put them in the supplementary material), and make them as easy to read as possible.  </a:t>
            </a:r>
          </a:p>
          <a:p>
            <a:pPr marL="237071" indent="-237071">
              <a:lnSpc>
                <a:spcPct val="90000"/>
              </a:lnSpc>
            </a:pPr>
            <a:r>
              <a:rPr lang="en-US" dirty="0">
                <a:latin typeface="Calibri" panose="020F0502020204030204" pitchFamily="34" charset="0"/>
                <a:ea typeface="宋体" pitchFamily="2" charset="-122"/>
                <a:cs typeface="Calibri" panose="020F0502020204030204" pitchFamily="34" charset="0"/>
              </a:rPr>
              <a:t>C. </a:t>
            </a:r>
            <a:r>
              <a:rPr lang="en-US" altLang="zh-CN" dirty="0">
                <a:solidFill>
                  <a:srgbClr val="292929"/>
                </a:solidFill>
                <a:latin typeface="Calibri" panose="020F0502020204030204" pitchFamily="34" charset="0"/>
                <a:cs typeface="Calibri" panose="020F0502020204030204" pitchFamily="34" charset="0"/>
              </a:rPr>
              <a:t>Every photograph or image should be presented with a scale marker and the resolution should be clear. </a:t>
            </a:r>
            <a:endParaRPr lang="en-US" dirty="0">
              <a:latin typeface="Calibri" panose="020F0502020204030204" pitchFamily="34" charset="0"/>
              <a:cs typeface="Calibri" panose="020F0502020204030204" pitchFamily="34" charset="0"/>
            </a:endParaRPr>
          </a:p>
          <a:p>
            <a:pPr eaLnBrk="1" hangingPunct="1">
              <a:defRPr/>
            </a:pPr>
            <a:endParaRPr lang="zh-CN" altLang="en-US" dirty="0"/>
          </a:p>
        </p:txBody>
      </p:sp>
      <p:sp>
        <p:nvSpPr>
          <p:cNvPr id="4" name="Slide Number Placeholder 3"/>
          <p:cNvSpPr>
            <a:spLocks noGrp="1"/>
          </p:cNvSpPr>
          <p:nvPr>
            <p:ph type="sldNum" sz="quarter" idx="10"/>
          </p:nvPr>
        </p:nvSpPr>
        <p:spPr/>
        <p:txBody>
          <a:bodyPr/>
          <a:lstStyle/>
          <a:p>
            <a:fld id="{958B5E41-5FC2-49C5-ADA1-A458E21D9A43}" type="slidenum">
              <a:rPr lang="en-GB" smtClean="0">
                <a:solidFill>
                  <a:prstClr val="black"/>
                </a:solidFill>
              </a:rPr>
              <a:pPr/>
              <a:t>44</a:t>
            </a:fld>
            <a:endParaRPr lang="en-GB">
              <a:solidFill>
                <a:prstClr val="black"/>
              </a:solidFill>
            </a:endParaRPr>
          </a:p>
        </p:txBody>
      </p:sp>
    </p:spTree>
    <p:extLst>
      <p:ext uri="{BB962C8B-B14F-4D97-AF65-F5344CB8AC3E}">
        <p14:creationId xmlns:p14="http://schemas.microsoft.com/office/powerpoint/2010/main" val="40977961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7071" indent="-237071" defTabSz="948284">
              <a:lnSpc>
                <a:spcPct val="90000"/>
              </a:lnSpc>
              <a:defRPr/>
            </a:pPr>
            <a:endParaRPr lang="en-GB" dirty="0">
              <a:ea typeface="宋体" pitchFamily="2" charset="-122"/>
            </a:endParaRPr>
          </a:p>
          <a:p>
            <a:pPr eaLnBrk="1" hangingPunct="1">
              <a:defRPr/>
            </a:pPr>
            <a:endParaRPr lang="zh-CN" altLang="en-US" dirty="0"/>
          </a:p>
        </p:txBody>
      </p:sp>
      <p:sp>
        <p:nvSpPr>
          <p:cNvPr id="4" name="Slide Number Placeholder 3"/>
          <p:cNvSpPr>
            <a:spLocks noGrp="1"/>
          </p:cNvSpPr>
          <p:nvPr>
            <p:ph type="sldNum" sz="quarter" idx="10"/>
          </p:nvPr>
        </p:nvSpPr>
        <p:spPr/>
        <p:txBody>
          <a:bodyPr/>
          <a:lstStyle/>
          <a:p>
            <a:fld id="{958B5E41-5FC2-49C5-ADA1-A458E21D9A43}" type="slidenum">
              <a:rPr lang="en-GB" smtClean="0">
                <a:solidFill>
                  <a:prstClr val="black"/>
                </a:solidFill>
              </a:rPr>
              <a:pPr/>
              <a:t>45</a:t>
            </a:fld>
            <a:endParaRPr lang="en-GB">
              <a:solidFill>
                <a:prstClr val="black"/>
              </a:solidFill>
            </a:endParaRPr>
          </a:p>
        </p:txBody>
      </p:sp>
    </p:spTree>
    <p:extLst>
      <p:ext uri="{BB962C8B-B14F-4D97-AF65-F5344CB8AC3E}">
        <p14:creationId xmlns:p14="http://schemas.microsoft.com/office/powerpoint/2010/main" val="40977961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endParaRPr lang="zh-CN" altLang="en-US" dirty="0"/>
          </a:p>
        </p:txBody>
      </p:sp>
      <p:sp>
        <p:nvSpPr>
          <p:cNvPr id="4" name="Slide Number Placeholder 3"/>
          <p:cNvSpPr>
            <a:spLocks noGrp="1"/>
          </p:cNvSpPr>
          <p:nvPr>
            <p:ph type="sldNum" sz="quarter" idx="10"/>
          </p:nvPr>
        </p:nvSpPr>
        <p:spPr/>
        <p:txBody>
          <a:bodyPr/>
          <a:lstStyle/>
          <a:p>
            <a:fld id="{958B5E41-5FC2-49C5-ADA1-A458E21D9A43}" type="slidenum">
              <a:rPr lang="en-GB" smtClean="0">
                <a:solidFill>
                  <a:prstClr val="black"/>
                </a:solidFill>
              </a:rPr>
              <a:pPr/>
              <a:t>46</a:t>
            </a:fld>
            <a:endParaRPr lang="en-GB">
              <a:solidFill>
                <a:prstClr val="black"/>
              </a:solidFill>
            </a:endParaRPr>
          </a:p>
        </p:txBody>
      </p:sp>
    </p:spTree>
    <p:extLst>
      <p:ext uri="{BB962C8B-B14F-4D97-AF65-F5344CB8AC3E}">
        <p14:creationId xmlns:p14="http://schemas.microsoft.com/office/powerpoint/2010/main" val="40977961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buFont typeface="Wingdings" pitchFamily="2" charset="2"/>
              <a:buNone/>
              <a:defRPr/>
            </a:pPr>
            <a:r>
              <a:rPr lang="en-US" altLang="zh-CN" dirty="0">
                <a:solidFill>
                  <a:srgbClr val="292929"/>
                </a:solidFill>
                <a:effectLst>
                  <a:outerShdw blurRad="38100" dist="38100" dir="2700000" algn="tl">
                    <a:srgbClr val="C0C0C0"/>
                  </a:outerShdw>
                </a:effectLst>
                <a:latin typeface="Calibri" panose="020F0502020204030204" pitchFamily="34" charset="0"/>
                <a:cs typeface="Calibri" panose="020F0502020204030204" pitchFamily="34" charset="0"/>
              </a:rPr>
              <a:t>The Discussion is where you interpret what your results mean.</a:t>
            </a:r>
          </a:p>
          <a:p>
            <a:pPr eaLnBrk="1" hangingPunct="1">
              <a:buFont typeface="Wingdings" pitchFamily="2" charset="2"/>
              <a:buNone/>
              <a:defRPr/>
            </a:pPr>
            <a:r>
              <a:rPr lang="en-US" altLang="zh-CN" dirty="0">
                <a:solidFill>
                  <a:srgbClr val="292929"/>
                </a:solidFill>
                <a:effectLst>
                  <a:outerShdw blurRad="38100" dist="38100" dir="2700000" algn="tl">
                    <a:srgbClr val="C0C0C0"/>
                  </a:outerShdw>
                </a:effectLst>
                <a:latin typeface="Calibri" panose="020F0502020204030204" pitchFamily="34" charset="0"/>
                <a:cs typeface="Calibri" panose="020F0502020204030204" pitchFamily="34" charset="0"/>
              </a:rPr>
              <a:t>1. </a:t>
            </a:r>
            <a:r>
              <a:rPr lang="en-US" altLang="zh-CN" b="1" dirty="0">
                <a:solidFill>
                  <a:srgbClr val="292929"/>
                </a:solidFill>
                <a:effectLst>
                  <a:outerShdw blurRad="38100" dist="38100" dir="2700000" algn="tl">
                    <a:srgbClr val="C0C0C0"/>
                  </a:outerShdw>
                </a:effectLst>
                <a:latin typeface="Calibri" panose="020F0502020204030204" pitchFamily="34" charset="0"/>
                <a:cs typeface="Calibri" panose="020F0502020204030204" pitchFamily="34" charset="0"/>
              </a:rPr>
              <a:t>This is the most important section of the article</a:t>
            </a:r>
            <a:r>
              <a:rPr lang="en-US" altLang="zh-CN" dirty="0">
                <a:solidFill>
                  <a:srgbClr val="292929"/>
                </a:solidFill>
                <a:effectLst>
                  <a:outerShdw blurRad="38100" dist="38100" dir="2700000" algn="tl">
                    <a:srgbClr val="C0C0C0"/>
                  </a:outerShdw>
                </a:effectLst>
                <a:latin typeface="Calibri" panose="020F0502020204030204" pitchFamily="34" charset="0"/>
                <a:cs typeface="Calibri" panose="020F0502020204030204" pitchFamily="34" charset="0"/>
              </a:rPr>
              <a:t>.  This is wh</a:t>
            </a:r>
            <a:r>
              <a:rPr lang="en-US" altLang="zh-CN" dirty="0">
                <a:latin typeface="Calibri" panose="020F0502020204030204" pitchFamily="34" charset="0"/>
                <a:cs typeface="Calibri" panose="020F0502020204030204" pitchFamily="34" charset="0"/>
              </a:rPr>
              <a:t>ere you get the chance to SELL your data! A huge number of manuscripts are rejected because the Discussion is weak or only includes mere description of the results.</a:t>
            </a:r>
          </a:p>
          <a:p>
            <a:pPr eaLnBrk="1" hangingPunct="1">
              <a:buFont typeface="Wingdings" pitchFamily="2" charset="2"/>
              <a:buNone/>
              <a:defRPr/>
            </a:pPr>
            <a:r>
              <a:rPr lang="en-US" altLang="zh-CN" dirty="0">
                <a:latin typeface="Calibri" panose="020F0502020204030204" pitchFamily="34" charset="0"/>
                <a:cs typeface="Calibri" panose="020F0502020204030204" pitchFamily="34" charset="0"/>
              </a:rPr>
              <a:t>2. Make sure the Discussion corresponds to and compliments the Results, But do not simply repeat the results here. </a:t>
            </a:r>
          </a:p>
          <a:p>
            <a:pPr eaLnBrk="1" hangingPunct="1">
              <a:buFont typeface="Wingdings" pitchFamily="2" charset="2"/>
              <a:buNone/>
              <a:defRPr/>
            </a:pPr>
            <a:r>
              <a:rPr lang="en-US" altLang="zh-CN" dirty="0">
                <a:latin typeface="Calibri" panose="020F0502020204030204" pitchFamily="34" charset="0"/>
                <a:cs typeface="Calibri" panose="020F0502020204030204" pitchFamily="34" charset="0"/>
              </a:rPr>
              <a:t>3. Compare other published results with your own,  And DO NOT ignore work in disagreement with yours – confront it and convince the reader that you are correct or better.</a:t>
            </a:r>
          </a:p>
          <a:p>
            <a:pPr eaLnBrk="1" hangingPunct="1">
              <a:defRPr/>
            </a:pPr>
            <a:endParaRPr lang="en-US" altLang="zh-CN" dirty="0">
              <a:latin typeface="Calibri" panose="020F0502020204030204" pitchFamily="34" charset="0"/>
              <a:cs typeface="Calibri" panose="020F0502020204030204" pitchFamily="34" charset="0"/>
            </a:endParaRPr>
          </a:p>
          <a:p>
            <a:pPr eaLnBrk="1" hangingPunct="1">
              <a:defRPr/>
            </a:pPr>
            <a:r>
              <a:rPr lang="en-US" altLang="zh-CN" b="1" dirty="0">
                <a:latin typeface="Calibri" panose="020F0502020204030204" pitchFamily="34" charset="0"/>
                <a:cs typeface="Calibri" panose="020F0502020204030204" pitchFamily="34" charset="0"/>
              </a:rPr>
              <a:t>Be careful not to use the following:</a:t>
            </a:r>
          </a:p>
          <a:p>
            <a:pPr eaLnBrk="1" hangingPunct="1">
              <a:defRPr/>
            </a:pPr>
            <a:r>
              <a:rPr lang="en-US" altLang="zh-CN" dirty="0">
                <a:latin typeface="Calibri" panose="020F0502020204030204" pitchFamily="34" charset="0"/>
                <a:cs typeface="Calibri" panose="020F0502020204030204" pitchFamily="34" charset="0"/>
              </a:rPr>
              <a:t>- Statements that go beyond what the results can support</a:t>
            </a:r>
          </a:p>
          <a:p>
            <a:pPr eaLnBrk="1" hangingPunct="1">
              <a:defRPr/>
            </a:pPr>
            <a:r>
              <a:rPr lang="en-US" altLang="zh-CN" dirty="0">
                <a:latin typeface="Calibri" panose="020F0502020204030204" pitchFamily="34" charset="0"/>
                <a:cs typeface="Calibri" panose="020F0502020204030204" pitchFamily="34" charset="0"/>
              </a:rPr>
              <a:t>- Non-specific expressions such as “higher temperature” or “at a lower rate”;  use quantitative descriptions instead</a:t>
            </a:r>
          </a:p>
          <a:p>
            <a:pPr eaLnBrk="1" hangingPunct="1">
              <a:defRPr/>
            </a:pPr>
            <a:r>
              <a:rPr lang="en-US" altLang="zh-CN" dirty="0">
                <a:latin typeface="Calibri" panose="020F0502020204030204" pitchFamily="34" charset="0"/>
                <a:cs typeface="Calibri" panose="020F0502020204030204" pitchFamily="34" charset="0"/>
              </a:rPr>
              <a:t>- The introduction of new terms not already defined or mentioned in your paper</a:t>
            </a:r>
          </a:p>
          <a:p>
            <a:pPr eaLnBrk="1" hangingPunct="1">
              <a:defRPr/>
            </a:pPr>
            <a:r>
              <a:rPr lang="en-US" altLang="zh-CN" dirty="0">
                <a:latin typeface="Calibri" panose="020F0502020204030204" pitchFamily="34" charset="0"/>
                <a:cs typeface="Calibri" panose="020F0502020204030204" pitchFamily="34" charset="0"/>
              </a:rPr>
              <a:t>- Speculations on possible interpretations are allowed. But these should be carefully explained and rooted in fact, rather than imagination.</a:t>
            </a:r>
          </a:p>
          <a:p>
            <a:pPr eaLnBrk="1" hangingPunct="1">
              <a:buFont typeface="Wingdings" pitchFamily="2" charset="2"/>
              <a:buNone/>
              <a:defRPr/>
            </a:pPr>
            <a:endParaRPr lang="en-US" altLang="zh-CN" dirty="0">
              <a:solidFill>
                <a:srgbClr val="292929"/>
              </a:solidFill>
              <a:effectLst>
                <a:outerShdw blurRad="38100" dist="38100" dir="2700000" algn="tl">
                  <a:srgbClr val="C0C0C0"/>
                </a:outerShdw>
              </a:effectLst>
              <a:latin typeface="Calibri" panose="020F0502020204030204" pitchFamily="34" charset="0"/>
              <a:cs typeface="Calibri" panose="020F0502020204030204" pitchFamily="34" charset="0"/>
            </a:endParaRPr>
          </a:p>
          <a:p>
            <a:pPr eaLnBrk="1" hangingPunct="1">
              <a:defRPr/>
            </a:pPr>
            <a:r>
              <a:rPr lang="en-US" altLang="zh-CN" dirty="0">
                <a:solidFill>
                  <a:srgbClr val="292929"/>
                </a:solidFill>
                <a:latin typeface="Calibri" panose="020F0502020204030204" pitchFamily="34" charset="0"/>
                <a:cs typeface="Calibri" panose="020F0502020204030204" pitchFamily="34" charset="0"/>
              </a:rPr>
              <a:t>If you need to revise the Results or Discussion this may involve a lot of work and require further experiments, derivations, or simulations. Sometimes you may not be able to clarify your idea just in words because some critical items have not been studied substantially – make sure your message is complete before you start writing or submit.</a:t>
            </a:r>
          </a:p>
        </p:txBody>
      </p:sp>
      <p:sp>
        <p:nvSpPr>
          <p:cNvPr id="4" name="Slide Number Placeholder 3"/>
          <p:cNvSpPr>
            <a:spLocks noGrp="1"/>
          </p:cNvSpPr>
          <p:nvPr>
            <p:ph type="sldNum" sz="quarter" idx="10"/>
          </p:nvPr>
        </p:nvSpPr>
        <p:spPr/>
        <p:txBody>
          <a:bodyPr/>
          <a:lstStyle/>
          <a:p>
            <a:fld id="{958B5E41-5FC2-49C5-ADA1-A458E21D9A43}" type="slidenum">
              <a:rPr lang="en-GB" smtClean="0">
                <a:solidFill>
                  <a:prstClr val="black"/>
                </a:solidFill>
              </a:rPr>
              <a:pPr/>
              <a:t>47</a:t>
            </a:fld>
            <a:endParaRPr lang="en-GB">
              <a:solidFill>
                <a:prstClr val="black"/>
              </a:solidFill>
            </a:endParaRPr>
          </a:p>
        </p:txBody>
      </p:sp>
    </p:spTree>
    <p:extLst>
      <p:ext uri="{BB962C8B-B14F-4D97-AF65-F5344CB8AC3E}">
        <p14:creationId xmlns:p14="http://schemas.microsoft.com/office/powerpoint/2010/main" val="40977961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7071" indent="-237071"/>
            <a:r>
              <a:rPr lang="en-US" altLang="zh-CN" dirty="0" smtClean="0"/>
              <a:t>The </a:t>
            </a:r>
            <a:r>
              <a:rPr lang="en-US" altLang="zh-CN" b="1" dirty="0" smtClean="0"/>
              <a:t>Conclusion</a:t>
            </a:r>
            <a:r>
              <a:rPr lang="en-US" altLang="zh-CN" dirty="0" smtClean="0"/>
              <a:t> is used to show how your work advances the field of study.</a:t>
            </a:r>
          </a:p>
          <a:p>
            <a:pPr marL="237071" indent="-237071"/>
            <a:r>
              <a:rPr lang="en-US" altLang="zh-CN" dirty="0" smtClean="0"/>
              <a:t>1.  The conclusion should be clear to help the reviewers and editors judge your work and its impact.</a:t>
            </a:r>
          </a:p>
          <a:p>
            <a:pPr marL="237071" indent="-237071"/>
            <a:r>
              <a:rPr lang="en-US" altLang="zh-CN" dirty="0" smtClean="0"/>
              <a:t>2.  Provide clear justification for how your work advances the field.  This can be achieved by indicating uses, extensions, or applications of the work.  Do not just repeat the abstract here.  The Abstract and Conclusion serve different purposes although some of the same messages may be mentioned. Also, don’t list the experimental results here – trivial</a:t>
            </a:r>
            <a:r>
              <a:rPr lang="en-US" altLang="zh-CN" baseline="0" dirty="0" smtClean="0"/>
              <a:t> re</a:t>
            </a:r>
            <a:r>
              <a:rPr lang="en-US" altLang="zh-CN" dirty="0" smtClean="0"/>
              <a:t>statements of your results are unacceptable in this section.</a:t>
            </a:r>
          </a:p>
          <a:p>
            <a:pPr marL="237071" indent="-237071"/>
            <a:r>
              <a:rPr lang="en-US" altLang="zh-CN" dirty="0" smtClean="0"/>
              <a:t>3. Suggest future experiments that build on your work and point out any relevant</a:t>
            </a:r>
            <a:r>
              <a:rPr lang="en-US" altLang="zh-CN" baseline="0" dirty="0" smtClean="0"/>
              <a:t> </a:t>
            </a:r>
            <a:r>
              <a:rPr lang="en-US" altLang="zh-CN" dirty="0" smtClean="0"/>
              <a:t>experiments that may already be underway.</a:t>
            </a:r>
          </a:p>
          <a:p>
            <a:pPr marL="237071" indent="-237071"/>
            <a:endParaRPr lang="en-US" altLang="zh-CN" dirty="0" smtClean="0"/>
          </a:p>
        </p:txBody>
      </p:sp>
      <p:sp>
        <p:nvSpPr>
          <p:cNvPr id="4" name="Slide Number Placeholder 3"/>
          <p:cNvSpPr>
            <a:spLocks noGrp="1"/>
          </p:cNvSpPr>
          <p:nvPr>
            <p:ph type="sldNum" sz="quarter" idx="10"/>
          </p:nvPr>
        </p:nvSpPr>
        <p:spPr/>
        <p:txBody>
          <a:bodyPr/>
          <a:lstStyle/>
          <a:p>
            <a:fld id="{958B5E41-5FC2-49C5-ADA1-A458E21D9A43}" type="slidenum">
              <a:rPr lang="en-GB" smtClean="0">
                <a:solidFill>
                  <a:prstClr val="black"/>
                </a:solidFill>
              </a:rPr>
              <a:pPr/>
              <a:t>48</a:t>
            </a:fld>
            <a:endParaRPr lang="en-GB">
              <a:solidFill>
                <a:prstClr val="black"/>
              </a:solidFill>
            </a:endParaRPr>
          </a:p>
        </p:txBody>
      </p:sp>
    </p:spTree>
    <p:extLst>
      <p:ext uri="{BB962C8B-B14F-4D97-AF65-F5344CB8AC3E}">
        <p14:creationId xmlns:p14="http://schemas.microsoft.com/office/powerpoint/2010/main" val="40977961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dirty="0" smtClean="0"/>
              <a:t>The</a:t>
            </a:r>
            <a:r>
              <a:rPr lang="en-US" baseline="0" dirty="0" smtClean="0"/>
              <a:t> </a:t>
            </a:r>
            <a:r>
              <a:rPr lang="en-US" b="1" baseline="0" dirty="0" smtClean="0"/>
              <a:t>acknowledgments section</a:t>
            </a:r>
            <a:r>
              <a:rPr lang="en-US" b="1" dirty="0" smtClean="0"/>
              <a:t> </a:t>
            </a:r>
            <a:r>
              <a:rPr lang="en-US" dirty="0" smtClean="0"/>
              <a:t>is where you </a:t>
            </a:r>
            <a:r>
              <a:rPr lang="en-US" b="1" dirty="0" smtClean="0"/>
              <a:t>mention those who helped in the research but are not authors</a:t>
            </a:r>
            <a:r>
              <a:rPr lang="en-US" b="0" dirty="0" smtClean="0"/>
              <a:t>.</a:t>
            </a:r>
            <a:r>
              <a:rPr lang="en-US" b="1" dirty="0" smtClean="0"/>
              <a:t>  </a:t>
            </a:r>
            <a:r>
              <a:rPr lang="en-US" dirty="0" smtClean="0"/>
              <a:t>This should be a</a:t>
            </a:r>
            <a:r>
              <a:rPr lang="en-US" baseline="0" dirty="0" smtClean="0"/>
              <a:t> single brief paragraph. </a:t>
            </a:r>
            <a:r>
              <a:rPr lang="en-US" dirty="0" smtClean="0"/>
              <a:t> Most</a:t>
            </a:r>
            <a:r>
              <a:rPr lang="en-US" baseline="0" dirty="0" smtClean="0"/>
              <a:t> often mentioned here are:</a:t>
            </a:r>
            <a:endParaRPr lang="en-US" dirty="0" smtClean="0"/>
          </a:p>
          <a:p>
            <a:pPr marL="685800" lvl="1" indent="-228600" eaLnBrk="1" hangingPunct="1">
              <a:buFontTx/>
              <a:buAutoNum type="arabicPeriod"/>
            </a:pPr>
            <a:r>
              <a:rPr lang="en-US" dirty="0" smtClean="0"/>
              <a:t>Advisors</a:t>
            </a:r>
          </a:p>
          <a:p>
            <a:pPr marL="685800" lvl="1" indent="-228600" eaLnBrk="1" hangingPunct="1">
              <a:buFontTx/>
              <a:buAutoNum type="arabicPeriod"/>
            </a:pPr>
            <a:r>
              <a:rPr lang="en-US" dirty="0" smtClean="0"/>
              <a:t>Financial supporters/funders</a:t>
            </a:r>
          </a:p>
          <a:p>
            <a:pPr marL="685800" lvl="1" indent="-228600" eaLnBrk="1" hangingPunct="1">
              <a:buFontTx/>
              <a:buAutoNum type="arabicPeriod"/>
            </a:pPr>
            <a:r>
              <a:rPr lang="en-US" dirty="0" smtClean="0"/>
              <a:t>Proofreaders</a:t>
            </a:r>
          </a:p>
          <a:p>
            <a:pPr marL="685800" lvl="1" indent="-228600" eaLnBrk="1" hangingPunct="1">
              <a:buFontTx/>
              <a:buAutoNum type="arabicPeriod"/>
            </a:pPr>
            <a:r>
              <a:rPr lang="en-US" dirty="0" smtClean="0"/>
              <a:t>Typists</a:t>
            </a:r>
          </a:p>
          <a:p>
            <a:pPr marL="685800" lvl="1" indent="-228600" eaLnBrk="1" hangingPunct="1">
              <a:buFontTx/>
              <a:buAutoNum type="arabicPeriod"/>
            </a:pPr>
            <a:r>
              <a:rPr lang="en-US" dirty="0" smtClean="0"/>
              <a:t>Suppliers who may have donated materials.</a:t>
            </a:r>
            <a:endParaRPr lang="en-GB" dirty="0" smtClean="0"/>
          </a:p>
          <a:p>
            <a:endParaRPr lang="en-US" dirty="0"/>
          </a:p>
        </p:txBody>
      </p:sp>
      <p:sp>
        <p:nvSpPr>
          <p:cNvPr id="4" name="Slide Number Placeholder 3"/>
          <p:cNvSpPr>
            <a:spLocks noGrp="1"/>
          </p:cNvSpPr>
          <p:nvPr>
            <p:ph type="sldNum" sz="quarter" idx="10"/>
          </p:nvPr>
        </p:nvSpPr>
        <p:spPr/>
        <p:txBody>
          <a:bodyPr/>
          <a:lstStyle/>
          <a:p>
            <a:fld id="{958B5E41-5FC2-49C5-ADA1-A458E21D9A43}" type="slidenum">
              <a:rPr lang="en-GB" smtClean="0">
                <a:solidFill>
                  <a:prstClr val="black"/>
                </a:solidFill>
              </a:rPr>
              <a:pPr/>
              <a:t>49</a:t>
            </a:fld>
            <a:endParaRPr lang="en-GB">
              <a:solidFill>
                <a:prstClr val="black"/>
              </a:solidFill>
            </a:endParaRPr>
          </a:p>
        </p:txBody>
      </p:sp>
    </p:spTree>
    <p:extLst>
      <p:ext uri="{BB962C8B-B14F-4D97-AF65-F5344CB8AC3E}">
        <p14:creationId xmlns:p14="http://schemas.microsoft.com/office/powerpoint/2010/main" val="4097796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958B5E41-5FC2-49C5-ADA1-A458E21D9A43}"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40977961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7071" indent="-237071"/>
            <a:r>
              <a:rPr lang="en-US" altLang="zh-CN" dirty="0"/>
              <a:t>The reference list is where you cite the main scientific publications on which you based your work. Take note that there are now some society journals that also require a “Conflict of Interest” statement to be placed before the References section.  </a:t>
            </a:r>
          </a:p>
          <a:p>
            <a:pPr marL="237071" indent="-237071"/>
            <a:r>
              <a:rPr lang="en-US" altLang="zh-CN" b="1" dirty="0"/>
              <a:t>Some tips for having a proper reference list are:</a:t>
            </a:r>
            <a:endParaRPr lang="en-US" b="1" dirty="0"/>
          </a:p>
          <a:p>
            <a:pPr marL="237071" indent="-237071">
              <a:buFontTx/>
              <a:buAutoNum type="arabicPeriod"/>
            </a:pPr>
            <a:r>
              <a:rPr lang="en-US" dirty="0"/>
              <a:t>Do not include too many references, especially if they are only tangentially related to your work.</a:t>
            </a:r>
          </a:p>
          <a:p>
            <a:pPr marL="237071" indent="-237071">
              <a:buFontTx/>
              <a:buAutoNum type="arabicPeriod"/>
            </a:pPr>
            <a:r>
              <a:rPr lang="en-US" dirty="0"/>
              <a:t>Always ensure that you have fully absorbed and understood the material you are referencing and do not just rely on reading excerpts or isolated sentences.  Know what you’re referencing!</a:t>
            </a:r>
          </a:p>
          <a:p>
            <a:pPr marL="237071" indent="-237071">
              <a:buFontTx/>
              <a:buAutoNum type="arabicPeriod"/>
            </a:pPr>
            <a:r>
              <a:rPr lang="en-US" dirty="0"/>
              <a:t>Avoid excessive self-citations of your own work or from a single region or institute.</a:t>
            </a:r>
          </a:p>
          <a:p>
            <a:r>
              <a:rPr lang="en-US" dirty="0"/>
              <a:t>4.  Check the Guide for Authors to ensure the proper format.  </a:t>
            </a:r>
            <a:r>
              <a:rPr lang="en-US" altLang="zh-CN" dirty="0"/>
              <a:t>Presentation in the correct format is the responsibility of the author, not the Editor.  Make the Editor’s work easier and they will appreciate the effort. </a:t>
            </a:r>
            <a:endParaRPr lang="en-US" dirty="0" smtClean="0"/>
          </a:p>
        </p:txBody>
      </p:sp>
      <p:sp>
        <p:nvSpPr>
          <p:cNvPr id="4" name="Slide Number Placeholder 3"/>
          <p:cNvSpPr>
            <a:spLocks noGrp="1"/>
          </p:cNvSpPr>
          <p:nvPr>
            <p:ph type="sldNum" sz="quarter" idx="10"/>
          </p:nvPr>
        </p:nvSpPr>
        <p:spPr/>
        <p:txBody>
          <a:bodyPr/>
          <a:lstStyle/>
          <a:p>
            <a:fld id="{958B5E41-5FC2-49C5-ADA1-A458E21D9A43}" type="slidenum">
              <a:rPr lang="en-GB" smtClean="0">
                <a:solidFill>
                  <a:prstClr val="black"/>
                </a:solidFill>
              </a:rPr>
              <a:pPr/>
              <a:t>50</a:t>
            </a:fld>
            <a:endParaRPr lang="en-GB">
              <a:solidFill>
                <a:prstClr val="black"/>
              </a:solidFill>
            </a:endParaRPr>
          </a:p>
        </p:txBody>
      </p:sp>
    </p:spTree>
    <p:extLst>
      <p:ext uri="{BB962C8B-B14F-4D97-AF65-F5344CB8AC3E}">
        <p14:creationId xmlns:p14="http://schemas.microsoft.com/office/powerpoint/2010/main" val="40977961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7071" indent="-237071"/>
            <a:r>
              <a:rPr lang="en-US" altLang="zh-CN" dirty="0">
                <a:latin typeface="Calibri" panose="020F0502020204030204" pitchFamily="34" charset="0"/>
                <a:cs typeface="Calibri" panose="020F0502020204030204" pitchFamily="34" charset="0"/>
              </a:rPr>
              <a:t>The reference list is where you cite the main scientific publications on which </a:t>
            </a:r>
            <a:r>
              <a:rPr lang="en-US" altLang="zh-CN" dirty="0" smtClean="0">
                <a:latin typeface="Calibri" panose="020F0502020204030204" pitchFamily="34" charset="0"/>
                <a:cs typeface="Calibri" panose="020F0502020204030204" pitchFamily="34" charset="0"/>
              </a:rPr>
              <a:t>you</a:t>
            </a:r>
          </a:p>
          <a:p>
            <a:pPr marL="237071" indent="-237071"/>
            <a:r>
              <a:rPr lang="en-US" altLang="zh-CN" dirty="0" smtClean="0">
                <a:latin typeface="Calibri" panose="020F0502020204030204" pitchFamily="34" charset="0"/>
                <a:cs typeface="Calibri" panose="020F0502020204030204" pitchFamily="34" charset="0"/>
              </a:rPr>
              <a:t>based </a:t>
            </a:r>
            <a:r>
              <a:rPr lang="en-US" altLang="zh-CN" dirty="0">
                <a:latin typeface="Calibri" panose="020F0502020204030204" pitchFamily="34" charset="0"/>
                <a:cs typeface="Calibri" panose="020F0502020204030204" pitchFamily="34" charset="0"/>
              </a:rPr>
              <a:t>your work. Take note that there are now some society journals that </a:t>
            </a:r>
            <a:r>
              <a:rPr lang="en-US" altLang="zh-CN" dirty="0" smtClean="0">
                <a:latin typeface="Calibri" panose="020F0502020204030204" pitchFamily="34" charset="0"/>
                <a:cs typeface="Calibri" panose="020F0502020204030204" pitchFamily="34" charset="0"/>
              </a:rPr>
              <a:t>also</a:t>
            </a:r>
          </a:p>
          <a:p>
            <a:pPr marL="237071" indent="-237071"/>
            <a:r>
              <a:rPr lang="en-US" altLang="zh-CN" dirty="0" smtClean="0">
                <a:latin typeface="Calibri" panose="020F0502020204030204" pitchFamily="34" charset="0"/>
                <a:cs typeface="Calibri" panose="020F0502020204030204" pitchFamily="34" charset="0"/>
              </a:rPr>
              <a:t>require </a:t>
            </a:r>
            <a:r>
              <a:rPr lang="en-US" altLang="zh-CN" dirty="0">
                <a:latin typeface="Calibri" panose="020F0502020204030204" pitchFamily="34" charset="0"/>
                <a:cs typeface="Calibri" panose="020F0502020204030204" pitchFamily="34" charset="0"/>
              </a:rPr>
              <a:t>a “Conflict of Interest” statement to be placed before the </a:t>
            </a:r>
            <a:r>
              <a:rPr lang="en-US" altLang="zh-CN" dirty="0" smtClean="0">
                <a:latin typeface="Calibri" panose="020F0502020204030204" pitchFamily="34" charset="0"/>
                <a:cs typeface="Calibri" panose="020F0502020204030204" pitchFamily="34" charset="0"/>
              </a:rPr>
              <a:t>References</a:t>
            </a:r>
          </a:p>
          <a:p>
            <a:pPr marL="237071" indent="-237071"/>
            <a:r>
              <a:rPr lang="en-US" altLang="zh-CN" dirty="0" smtClean="0">
                <a:latin typeface="Calibri" panose="020F0502020204030204" pitchFamily="34" charset="0"/>
                <a:cs typeface="Calibri" panose="020F0502020204030204" pitchFamily="34" charset="0"/>
              </a:rPr>
              <a:t>section.</a:t>
            </a:r>
          </a:p>
          <a:p>
            <a:pPr marL="237071" indent="-237071"/>
            <a:r>
              <a:rPr lang="en-US" altLang="zh-CN" dirty="0" smtClean="0">
                <a:latin typeface="Calibri" panose="020F0502020204030204" pitchFamily="34" charset="0"/>
                <a:cs typeface="Calibri" panose="020F0502020204030204" pitchFamily="34" charset="0"/>
              </a:rPr>
              <a:t>  </a:t>
            </a:r>
            <a:endParaRPr lang="en-US" altLang="zh-CN" dirty="0">
              <a:latin typeface="Calibri" panose="020F0502020204030204" pitchFamily="34" charset="0"/>
              <a:cs typeface="Calibri" panose="020F0502020204030204" pitchFamily="34" charset="0"/>
            </a:endParaRPr>
          </a:p>
          <a:p>
            <a:pPr marL="237071" indent="-237071"/>
            <a:r>
              <a:rPr lang="en-US" altLang="zh-CN" b="1" dirty="0">
                <a:latin typeface="Calibri" panose="020F0502020204030204" pitchFamily="34" charset="0"/>
                <a:cs typeface="Calibri" panose="020F0502020204030204" pitchFamily="34" charset="0"/>
              </a:rPr>
              <a:t>Some tips for having a proper reference list are:</a:t>
            </a:r>
            <a:endParaRPr lang="en-US" b="1" dirty="0">
              <a:latin typeface="Calibri" panose="020F0502020204030204" pitchFamily="34" charset="0"/>
              <a:cs typeface="Calibri" panose="020F0502020204030204" pitchFamily="34" charset="0"/>
            </a:endParaRPr>
          </a:p>
          <a:p>
            <a:pPr marL="237071" indent="-237071">
              <a:buFontTx/>
              <a:buAutoNum type="arabicPeriod"/>
            </a:pPr>
            <a:r>
              <a:rPr lang="en-US" dirty="0">
                <a:latin typeface="Calibri" panose="020F0502020204030204" pitchFamily="34" charset="0"/>
                <a:cs typeface="Calibri" panose="020F0502020204030204" pitchFamily="34" charset="0"/>
              </a:rPr>
              <a:t>Do not include too many references, especially if they are only </a:t>
            </a:r>
            <a:r>
              <a:rPr lang="en-US" dirty="0" smtClean="0">
                <a:latin typeface="Calibri" panose="020F0502020204030204" pitchFamily="34" charset="0"/>
                <a:cs typeface="Calibri" panose="020F0502020204030204" pitchFamily="34" charset="0"/>
              </a:rPr>
              <a:t>tangentially</a:t>
            </a:r>
          </a:p>
          <a:p>
            <a:r>
              <a:rPr lang="en-US" dirty="0" smtClean="0">
                <a:latin typeface="Calibri" panose="020F0502020204030204" pitchFamily="34" charset="0"/>
                <a:cs typeface="Calibri" panose="020F0502020204030204" pitchFamily="34" charset="0"/>
              </a:rPr>
              <a:t>related </a:t>
            </a:r>
            <a:r>
              <a:rPr lang="en-US" dirty="0">
                <a:latin typeface="Calibri" panose="020F0502020204030204" pitchFamily="34" charset="0"/>
                <a:cs typeface="Calibri" panose="020F0502020204030204" pitchFamily="34" charset="0"/>
              </a:rPr>
              <a:t>to your work.</a:t>
            </a:r>
          </a:p>
          <a:p>
            <a:endParaRPr lang="en-US" dirty="0" smtClean="0">
              <a:latin typeface="Calibri" panose="020F0502020204030204" pitchFamily="34" charset="0"/>
              <a:cs typeface="Calibri" panose="020F0502020204030204" pitchFamily="34" charset="0"/>
            </a:endParaRPr>
          </a:p>
          <a:p>
            <a:r>
              <a:rPr lang="en-US" dirty="0" smtClean="0">
                <a:latin typeface="Calibri" panose="020F0502020204030204" pitchFamily="34" charset="0"/>
                <a:cs typeface="Calibri" panose="020F0502020204030204" pitchFamily="34" charset="0"/>
              </a:rPr>
              <a:t>2. Always </a:t>
            </a:r>
            <a:r>
              <a:rPr lang="en-US" dirty="0">
                <a:latin typeface="Calibri" panose="020F0502020204030204" pitchFamily="34" charset="0"/>
                <a:cs typeface="Calibri" panose="020F0502020204030204" pitchFamily="34" charset="0"/>
              </a:rPr>
              <a:t>ensure that you have fully absorbed and understood the material you are referencing and do not just rely on reading excerpts or isolated sentences.  Know what you’re referencing!</a:t>
            </a:r>
          </a:p>
          <a:p>
            <a:endParaRPr lang="en-US" dirty="0" smtClean="0">
              <a:latin typeface="Calibri" panose="020F0502020204030204" pitchFamily="34" charset="0"/>
              <a:cs typeface="Calibri" panose="020F0502020204030204" pitchFamily="34" charset="0"/>
            </a:endParaRPr>
          </a:p>
          <a:p>
            <a:r>
              <a:rPr lang="en-US" dirty="0" smtClean="0">
                <a:latin typeface="Calibri" panose="020F0502020204030204" pitchFamily="34" charset="0"/>
                <a:cs typeface="Calibri" panose="020F0502020204030204" pitchFamily="34" charset="0"/>
              </a:rPr>
              <a:t>3. Avoid </a:t>
            </a:r>
            <a:r>
              <a:rPr lang="en-US" dirty="0">
                <a:latin typeface="Calibri" panose="020F0502020204030204" pitchFamily="34" charset="0"/>
                <a:cs typeface="Calibri" panose="020F0502020204030204" pitchFamily="34" charset="0"/>
              </a:rPr>
              <a:t>excessive self-citations of your own work or from a single region or institute</a:t>
            </a:r>
            <a:r>
              <a:rPr lang="en-US" dirty="0" smtClean="0">
                <a:latin typeface="Calibri" panose="020F0502020204030204" pitchFamily="34" charset="0"/>
                <a:cs typeface="Calibri" panose="020F0502020204030204" pitchFamily="34" charset="0"/>
              </a:rPr>
              <a:t>.</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4.  Check the Guide for Authors to ensure the proper format.  </a:t>
            </a:r>
            <a:r>
              <a:rPr lang="en-US" altLang="zh-CN" dirty="0">
                <a:latin typeface="Calibri" panose="020F0502020204030204" pitchFamily="34" charset="0"/>
                <a:cs typeface="Calibri" panose="020F0502020204030204" pitchFamily="34" charset="0"/>
              </a:rPr>
              <a:t>Presentation in </a:t>
            </a:r>
            <a:r>
              <a:rPr lang="en-US" altLang="zh-CN" dirty="0" smtClean="0">
                <a:latin typeface="Calibri" panose="020F0502020204030204" pitchFamily="34" charset="0"/>
                <a:cs typeface="Calibri" panose="020F0502020204030204" pitchFamily="34" charset="0"/>
              </a:rPr>
              <a:t>the correct format is the responsibility of the author, not the Editor.  Make the Editor’s work easier and they will appreciate the effort. </a:t>
            </a:r>
            <a:endParaRPr lang="en-US" dirty="0" smtClean="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958B5E41-5FC2-49C5-ADA1-A458E21D9A43}" type="slidenum">
              <a:rPr lang="en-GB" smtClean="0">
                <a:solidFill>
                  <a:prstClr val="black"/>
                </a:solidFill>
              </a:rPr>
              <a:pPr/>
              <a:t>51</a:t>
            </a:fld>
            <a:endParaRPr lang="en-GB">
              <a:solidFill>
                <a:prstClr val="black"/>
              </a:solidFill>
            </a:endParaRPr>
          </a:p>
        </p:txBody>
      </p:sp>
    </p:spTree>
    <p:extLst>
      <p:ext uri="{BB962C8B-B14F-4D97-AF65-F5344CB8AC3E}">
        <p14:creationId xmlns:p14="http://schemas.microsoft.com/office/powerpoint/2010/main" val="40977961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0364" indent="-240364">
              <a:buFontTx/>
              <a:buAutoNum type="arabicPeriod"/>
            </a:pPr>
            <a:r>
              <a:rPr lang="en-GB" dirty="0" smtClean="0">
                <a:latin typeface="Calibri" panose="020F0502020204030204" pitchFamily="34" charset="0"/>
                <a:cs typeface="Calibri" panose="020F0502020204030204" pitchFamily="34" charset="0"/>
              </a:rPr>
              <a:t>Determining the order of authors on a</a:t>
            </a:r>
            <a:r>
              <a:rPr lang="en-GB" baseline="0" dirty="0" smtClean="0">
                <a:latin typeface="Calibri" panose="020F0502020204030204" pitchFamily="34" charset="0"/>
                <a:cs typeface="Calibri" panose="020F0502020204030204" pitchFamily="34" charset="0"/>
              </a:rPr>
              <a:t> paper can vary by discipline and culture, but the general rule is that the </a:t>
            </a:r>
            <a:r>
              <a:rPr lang="en-GB" b="1" baseline="0" dirty="0" smtClean="0">
                <a:latin typeface="Calibri" panose="020F0502020204030204" pitchFamily="34" charset="0"/>
                <a:cs typeface="Calibri" panose="020F0502020204030204" pitchFamily="34" charset="0"/>
              </a:rPr>
              <a:t>first author </a:t>
            </a:r>
            <a:r>
              <a:rPr lang="en-GB" baseline="0" dirty="0" smtClean="0">
                <a:latin typeface="Calibri" panose="020F0502020204030204" pitchFamily="34" charset="0"/>
                <a:cs typeface="Calibri" panose="020F0502020204030204" pitchFamily="34" charset="0"/>
              </a:rPr>
              <a:t>is the person who conducts or supervises the data collection, analysis, presentation and interpretation of the results, and also puts together the paper for submission.  The </a:t>
            </a:r>
            <a:r>
              <a:rPr lang="en-GB" b="1" baseline="0" dirty="0" smtClean="0">
                <a:latin typeface="Calibri" panose="020F0502020204030204" pitchFamily="34" charset="0"/>
                <a:cs typeface="Calibri" panose="020F0502020204030204" pitchFamily="34" charset="0"/>
              </a:rPr>
              <a:t>corresponding author </a:t>
            </a:r>
            <a:r>
              <a:rPr lang="en-GB" baseline="0" dirty="0" smtClean="0">
                <a:latin typeface="Calibri" panose="020F0502020204030204" pitchFamily="34" charset="0"/>
                <a:cs typeface="Calibri" panose="020F0502020204030204" pitchFamily="34" charset="0"/>
              </a:rPr>
              <a:t>can be the first author, or sometimes is a senior author from the institution. </a:t>
            </a:r>
          </a:p>
          <a:p>
            <a:pPr marL="240364" indent="-240364">
              <a:buFontTx/>
              <a:buAutoNum type="arabicPeriod"/>
            </a:pPr>
            <a:endParaRPr lang="en-GB" baseline="0" dirty="0" smtClean="0">
              <a:latin typeface="Calibri" panose="020F0502020204030204" pitchFamily="34" charset="0"/>
              <a:cs typeface="Calibri" panose="020F0502020204030204" pitchFamily="34" charset="0"/>
            </a:endParaRPr>
          </a:p>
          <a:p>
            <a:pPr marL="240364" indent="-240364" defTabSz="948284">
              <a:buFontTx/>
              <a:buAutoNum type="arabicPeriod"/>
              <a:defRPr/>
            </a:pPr>
            <a:r>
              <a:rPr lang="en-GB" baseline="0" dirty="0" smtClean="0">
                <a:latin typeface="Calibri" panose="020F0502020204030204" pitchFamily="34" charset="0"/>
                <a:cs typeface="Calibri" panose="020F0502020204030204" pitchFamily="34" charset="0"/>
              </a:rPr>
              <a:t>You should </a:t>
            </a:r>
            <a:r>
              <a:rPr lang="en-GB" b="1" baseline="0" dirty="0" smtClean="0">
                <a:latin typeface="Calibri" panose="020F0502020204030204" pitchFamily="34" charset="0"/>
                <a:cs typeface="Calibri" panose="020F0502020204030204" pitchFamily="34" charset="0"/>
              </a:rPr>
              <a:t>always avoid ghost authorship</a:t>
            </a:r>
            <a:r>
              <a:rPr lang="en-GB" baseline="0" dirty="0" smtClean="0">
                <a:latin typeface="Calibri" panose="020F0502020204030204" pitchFamily="34" charset="0"/>
                <a:cs typeface="Calibri" panose="020F0502020204030204" pitchFamily="34" charset="0"/>
              </a:rPr>
              <a:t>, which means excluding authors who participated in the work, and </a:t>
            </a:r>
            <a:r>
              <a:rPr lang="en-GB" b="1" baseline="0" dirty="0" smtClean="0">
                <a:latin typeface="Calibri" panose="020F0502020204030204" pitchFamily="34" charset="0"/>
                <a:cs typeface="Calibri" panose="020F0502020204030204" pitchFamily="34" charset="0"/>
              </a:rPr>
              <a:t>gift authorship</a:t>
            </a:r>
            <a:r>
              <a:rPr lang="en-GB" baseline="0" dirty="0" smtClean="0">
                <a:latin typeface="Calibri" panose="020F0502020204030204" pitchFamily="34" charset="0"/>
                <a:cs typeface="Calibri" panose="020F0502020204030204" pitchFamily="34" charset="0"/>
              </a:rPr>
              <a:t>, which means including authors who did not contribute to the work. Be consistent in how you write the authors names.</a:t>
            </a:r>
          </a:p>
          <a:p>
            <a:pPr marL="240364" indent="-240364"/>
            <a:endParaRPr lang="en-US" dirty="0" smtClean="0"/>
          </a:p>
        </p:txBody>
      </p:sp>
      <p:sp>
        <p:nvSpPr>
          <p:cNvPr id="4" name="Slide Number Placeholder 3"/>
          <p:cNvSpPr>
            <a:spLocks noGrp="1"/>
          </p:cNvSpPr>
          <p:nvPr>
            <p:ph type="sldNum" sz="quarter" idx="10"/>
          </p:nvPr>
        </p:nvSpPr>
        <p:spPr/>
        <p:txBody>
          <a:bodyPr/>
          <a:lstStyle/>
          <a:p>
            <a:fld id="{958B5E41-5FC2-49C5-ADA1-A458E21D9A43}" type="slidenum">
              <a:rPr lang="en-GB" smtClean="0">
                <a:solidFill>
                  <a:prstClr val="black"/>
                </a:solidFill>
              </a:rPr>
              <a:pPr/>
              <a:t>52</a:t>
            </a:fld>
            <a:endParaRPr lang="en-GB">
              <a:solidFill>
                <a:prstClr val="black"/>
              </a:solidFill>
            </a:endParaRPr>
          </a:p>
        </p:txBody>
      </p:sp>
    </p:spTree>
    <p:extLst>
      <p:ext uri="{BB962C8B-B14F-4D97-AF65-F5344CB8AC3E}">
        <p14:creationId xmlns:p14="http://schemas.microsoft.com/office/powerpoint/2010/main" val="40977961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8B5E41-5FC2-49C5-ADA1-A458E21D9A43}" type="slidenum">
              <a:rPr lang="en-GB" smtClean="0">
                <a:solidFill>
                  <a:prstClr val="black"/>
                </a:solidFill>
              </a:rPr>
              <a:pPr/>
              <a:t>53</a:t>
            </a:fld>
            <a:endParaRPr lang="en-GB">
              <a:solidFill>
                <a:prstClr val="black"/>
              </a:solidFill>
            </a:endParaRPr>
          </a:p>
        </p:txBody>
      </p:sp>
    </p:spTree>
    <p:extLst>
      <p:ext uri="{BB962C8B-B14F-4D97-AF65-F5344CB8AC3E}">
        <p14:creationId xmlns:p14="http://schemas.microsoft.com/office/powerpoint/2010/main" val="40977961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8B5E41-5FC2-49C5-ADA1-A458E21D9A43}" type="slidenum">
              <a:rPr lang="en-GB" smtClean="0">
                <a:solidFill>
                  <a:prstClr val="black"/>
                </a:solidFill>
              </a:rPr>
              <a:pPr/>
              <a:t>54</a:t>
            </a:fld>
            <a:endParaRPr lang="en-GB">
              <a:solidFill>
                <a:prstClr val="black"/>
              </a:solidFill>
            </a:endParaRPr>
          </a:p>
        </p:txBody>
      </p:sp>
    </p:spTree>
    <p:extLst>
      <p:ext uri="{BB962C8B-B14F-4D97-AF65-F5344CB8AC3E}">
        <p14:creationId xmlns:p14="http://schemas.microsoft.com/office/powerpoint/2010/main" val="40977961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dirty="0"/>
              <a:t>You’ve written and proof read your manuscript, and have provided a copy to ALL authors and have incorporated their edits.  But before you can submit your manuscript, you must also prepare a cover letter.</a:t>
            </a:r>
          </a:p>
          <a:p>
            <a:endParaRPr lang="en-GB" dirty="0"/>
          </a:p>
          <a:p>
            <a:r>
              <a:rPr lang="en-GB" dirty="0"/>
              <a:t>The cover letter offers you a chance to correspond directly with the journal editor.  Many editors won’t reject a manuscript only because the cover letter is bad. However, a good cover letter may accelerate the editorial process of your paper.</a:t>
            </a:r>
          </a:p>
          <a:p>
            <a:endParaRPr lang="en-GB" dirty="0"/>
          </a:p>
          <a:p>
            <a:r>
              <a:rPr lang="en-GB" dirty="0"/>
              <a:t>You want to mention what would make your manuscript special or worthwhile to the journal.  Do not summarize your manuscript, or repeat the abstract. You should mention why your manuscript is original and what your purpose is. </a:t>
            </a:r>
          </a:p>
          <a:p>
            <a:r>
              <a:rPr lang="en-GB" dirty="0"/>
              <a:t>Your letter should also state the final approval of all co-authors as well as if your manuscript has been previously rejected</a:t>
            </a:r>
            <a:r>
              <a:rPr lang="en-GB" dirty="0" smtClean="0"/>
              <a:t>.</a:t>
            </a:r>
          </a:p>
          <a:p>
            <a:endParaRPr lang="en-GB" dirty="0"/>
          </a:p>
          <a:p>
            <a:r>
              <a:rPr lang="en-GB" dirty="0"/>
              <a:t>Make sure you have consulted the Guide for Authors for any special requirements such as conflicts of interest, suggested reviewers, people who should not review</a:t>
            </a:r>
          </a:p>
          <a:p>
            <a:r>
              <a:rPr lang="en-GB" dirty="0"/>
              <a:t>Suggested reviewers should be experts in the field, not friends of the authors (no collaboration the past 3 years) or faculty from the same institute. Often journals ask for people in different countries, and it shouldn’t be board members of the journal (who are already in the reviewer pool of the journal).  Remember that the purpose of peer-review is to ensure that you are publishing the “Best” science possible; it will ultimately benefit your research if you suggest referees who will be able to accurately assess, critically examine, and provide sound improvements for your work.</a:t>
            </a:r>
          </a:p>
          <a:p>
            <a:endParaRPr lang="en-US" dirty="0" smtClean="0"/>
          </a:p>
        </p:txBody>
      </p:sp>
      <p:sp>
        <p:nvSpPr>
          <p:cNvPr id="4" name="Slide Number Placeholder 3"/>
          <p:cNvSpPr>
            <a:spLocks noGrp="1"/>
          </p:cNvSpPr>
          <p:nvPr>
            <p:ph type="sldNum" sz="quarter" idx="10"/>
          </p:nvPr>
        </p:nvSpPr>
        <p:spPr/>
        <p:txBody>
          <a:bodyPr/>
          <a:lstStyle/>
          <a:p>
            <a:fld id="{958B5E41-5FC2-49C5-ADA1-A458E21D9A43}" type="slidenum">
              <a:rPr lang="en-GB" smtClean="0">
                <a:solidFill>
                  <a:prstClr val="black"/>
                </a:solidFill>
              </a:rPr>
              <a:pPr/>
              <a:t>55</a:t>
            </a:fld>
            <a:endParaRPr lang="en-GB">
              <a:solidFill>
                <a:prstClr val="black"/>
              </a:solidFill>
            </a:endParaRPr>
          </a:p>
        </p:txBody>
      </p:sp>
    </p:spTree>
    <p:extLst>
      <p:ext uri="{BB962C8B-B14F-4D97-AF65-F5344CB8AC3E}">
        <p14:creationId xmlns:p14="http://schemas.microsoft.com/office/powerpoint/2010/main" val="40977961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58B5E41-5FC2-49C5-ADA1-A458E21D9A43}" type="slidenum">
              <a:rPr lang="en-GB" smtClean="0">
                <a:solidFill>
                  <a:prstClr val="black"/>
                </a:solidFill>
              </a:rPr>
              <a:pPr/>
              <a:t>56</a:t>
            </a:fld>
            <a:endParaRPr lang="en-GB">
              <a:solidFill>
                <a:prstClr val="black"/>
              </a:solidFill>
            </a:endParaRPr>
          </a:p>
        </p:txBody>
      </p:sp>
    </p:spTree>
    <p:extLst>
      <p:ext uri="{BB962C8B-B14F-4D97-AF65-F5344CB8AC3E}">
        <p14:creationId xmlns:p14="http://schemas.microsoft.com/office/powerpoint/2010/main" val="1767988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381F08FC-9F23-4047-8F7C-3D9E41CB89B1}" type="slidenum">
              <a:rPr lang="zh-CN" altLang="en-GB" smtClean="0">
                <a:solidFill>
                  <a:prstClr val="black"/>
                </a:solidFill>
              </a:rPr>
              <a:pPr/>
              <a:t>57</a:t>
            </a:fld>
            <a:endParaRPr lang="en-GB" altLang="zh-CN" smtClean="0">
              <a:solidFill>
                <a:prstClr val="black"/>
              </a:solidFill>
            </a:endParaRPr>
          </a:p>
        </p:txBody>
      </p:sp>
      <p:sp>
        <p:nvSpPr>
          <p:cNvPr id="104451" name="Rectangle 2"/>
          <p:cNvSpPr>
            <a:spLocks noGrp="1" noRot="1" noChangeAspect="1" noChangeArrowheads="1" noTextEdit="1"/>
          </p:cNvSpPr>
          <p:nvPr>
            <p:ph type="sldImg"/>
          </p:nvPr>
        </p:nvSpPr>
        <p:spPr>
          <a:xfrm>
            <a:off x="868363" y="739775"/>
            <a:ext cx="4935537" cy="3702050"/>
          </a:xfrm>
          <a:ln/>
        </p:spPr>
      </p:sp>
      <p:sp>
        <p:nvSpPr>
          <p:cNvPr id="104452" name="Rectangle 3"/>
          <p:cNvSpPr>
            <a:spLocks noGrp="1" noChangeArrowheads="1"/>
          </p:cNvSpPr>
          <p:nvPr>
            <p:ph type="body" idx="1"/>
          </p:nvPr>
        </p:nvSpPr>
        <p:spPr>
          <a:xfrm>
            <a:off x="886272" y="4576291"/>
            <a:ext cx="4893081" cy="4824536"/>
          </a:xfrm>
          <a:noFill/>
          <a:ln/>
        </p:spPr>
        <p:txBody>
          <a:bodyPr>
            <a:noAutofit/>
          </a:bodyPr>
          <a:lstStyle/>
          <a:p>
            <a:r>
              <a:rPr lang="en-GB" dirty="0">
                <a:latin typeface="Calibri" panose="020F0502020204030204" pitchFamily="34" charset="0"/>
                <a:cs typeface="Calibri" panose="020F0502020204030204" pitchFamily="34" charset="0"/>
              </a:rPr>
              <a:t>After submitting, the time it takes </a:t>
            </a:r>
            <a:r>
              <a:rPr lang="en-GB" dirty="0" smtClean="0">
                <a:latin typeface="Calibri" panose="020F0502020204030204" pitchFamily="34" charset="0"/>
                <a:cs typeface="Calibri" panose="020F0502020204030204" pitchFamily="34" charset="0"/>
              </a:rPr>
              <a:t>to </a:t>
            </a:r>
            <a:r>
              <a:rPr lang="en-GB" dirty="0">
                <a:latin typeface="Calibri" panose="020F0502020204030204" pitchFamily="34" charset="0"/>
                <a:cs typeface="Calibri" panose="020F0502020204030204" pitchFamily="34" charset="0"/>
              </a:rPr>
              <a:t>hear from the </a:t>
            </a:r>
            <a:r>
              <a:rPr lang="en-GB" dirty="0" smtClean="0">
                <a:latin typeface="Calibri" panose="020F0502020204030204" pitchFamily="34" charset="0"/>
                <a:cs typeface="Calibri" panose="020F0502020204030204" pitchFamily="34" charset="0"/>
              </a:rPr>
              <a:t>Editor </a:t>
            </a:r>
            <a:r>
              <a:rPr lang="en-GB" dirty="0">
                <a:latin typeface="Calibri" panose="020F0502020204030204" pitchFamily="34" charset="0"/>
                <a:cs typeface="Calibri" panose="020F0502020204030204" pitchFamily="34" charset="0"/>
              </a:rPr>
              <a:t>can vary depending on the journal.  The average publication speed for Chemical Engineering journals is 20 weeks, with some taking as little as 14-17 weeks, and some taking much longer.  This is in part dependent on our ease of identifying referees, and for these referees to provide their review in a timely manner.  This also will be dependent on the amount of time you will take in any author corrections and proof approvals.</a:t>
            </a:r>
          </a:p>
          <a:p>
            <a:endParaRPr lang="en-GB"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You will receive a decision from the </a:t>
            </a:r>
            <a:r>
              <a:rPr lang="en-GB" dirty="0" smtClean="0">
                <a:latin typeface="Calibri" panose="020F0502020204030204" pitchFamily="34" charset="0"/>
                <a:cs typeface="Calibri" panose="020F0502020204030204" pitchFamily="34" charset="0"/>
              </a:rPr>
              <a:t>Editor </a:t>
            </a:r>
            <a:r>
              <a:rPr lang="en-GB" dirty="0">
                <a:latin typeface="Calibri" panose="020F0502020204030204" pitchFamily="34" charset="0"/>
                <a:cs typeface="Calibri" panose="020F0502020204030204" pitchFamily="34" charset="0"/>
              </a:rPr>
              <a:t>that the manuscript has been “Accepted”, “Accepted with Revision (minor or Major), or “Rejected”.  If the article requires revision, you will be provided with the reviewers’ comments which you can use to make modifications and then re-submit your manuscript.  If your manuscript is rejected, then you can note the suggestions from the Editor and re-evaluate if it is worth submitting your article to a different journal</a:t>
            </a:r>
            <a:r>
              <a:rPr lang="en-GB" dirty="0" smtClean="0">
                <a:latin typeface="Calibri" panose="020F0502020204030204" pitchFamily="34" charset="0"/>
                <a:cs typeface="Calibri" panose="020F0502020204030204" pitchFamily="34" charset="0"/>
              </a:rPr>
              <a:t>.</a:t>
            </a:r>
          </a:p>
          <a:p>
            <a:endParaRPr lang="en-GB"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Your manuscript may also be rejected as being “out of scope” with the journal.  In this case, the Editors may suggest an alternative journal that is more suitable, and in some cases, Elsevier may offer to transfer your manuscript to this recommended journal (it is your option to accept this ‘transfer’ or submit elsewhere).</a:t>
            </a:r>
          </a:p>
          <a:p>
            <a:endParaRPr lang="en-GB"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999101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8B5E41-5FC2-49C5-ADA1-A458E21D9A43}" type="slidenum">
              <a:rPr lang="en-GB" smtClean="0">
                <a:solidFill>
                  <a:prstClr val="black"/>
                </a:solidFill>
              </a:rPr>
              <a:pPr/>
              <a:t>58</a:t>
            </a:fld>
            <a:endParaRPr lang="en-GB">
              <a:solidFill>
                <a:prstClr val="black"/>
              </a:solidFill>
            </a:endParaRPr>
          </a:p>
        </p:txBody>
      </p:sp>
    </p:spTree>
    <p:extLst>
      <p:ext uri="{BB962C8B-B14F-4D97-AF65-F5344CB8AC3E}">
        <p14:creationId xmlns:p14="http://schemas.microsoft.com/office/powerpoint/2010/main" val="40977961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dirty="0">
                <a:latin typeface="Calibri" panose="020F0502020204030204" pitchFamily="34" charset="0"/>
                <a:cs typeface="Calibri" panose="020F0502020204030204" pitchFamily="34" charset="0"/>
              </a:rPr>
              <a:t>Although revisions can be sometimes disheartening, try to remember that you have entrusted the editor and reviewers with the task of validating your work and making sure that you have presented the material in a clear, concise, and technically/experimentally correct manner.  You are basically getting “free” advice and insight from some of the top researchers in the world. </a:t>
            </a:r>
            <a:endParaRPr lang="en-GB" dirty="0" smtClean="0">
              <a:latin typeface="Calibri" panose="020F0502020204030204" pitchFamily="34" charset="0"/>
              <a:cs typeface="Calibri" panose="020F0502020204030204" pitchFamily="34" charset="0"/>
            </a:endParaRPr>
          </a:p>
          <a:p>
            <a:r>
              <a:rPr lang="en-GB" dirty="0" smtClean="0">
                <a:latin typeface="Calibri" panose="020F0502020204030204" pitchFamily="34" charset="0"/>
                <a:cs typeface="Calibri" panose="020F0502020204030204" pitchFamily="34" charset="0"/>
              </a:rPr>
              <a:t>In </a:t>
            </a:r>
            <a:r>
              <a:rPr lang="en-GB" dirty="0">
                <a:latin typeface="Calibri" panose="020F0502020204030204" pitchFamily="34" charset="0"/>
                <a:cs typeface="Calibri" panose="020F0502020204030204" pitchFamily="34" charset="0"/>
              </a:rPr>
              <a:t>preparing a response letter take heed to</a:t>
            </a:r>
            <a:r>
              <a:rPr lang="en-GB" dirty="0" smtClean="0">
                <a:latin typeface="Calibri" panose="020F0502020204030204" pitchFamily="34" charset="0"/>
                <a:cs typeface="Calibri" panose="020F0502020204030204" pitchFamily="34" charset="0"/>
              </a:rPr>
              <a:t>:</a:t>
            </a:r>
          </a:p>
          <a:p>
            <a:endParaRPr lang="en-GB"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GB" dirty="0" smtClean="0">
                <a:latin typeface="Calibri" panose="020F0502020204030204" pitchFamily="34" charset="0"/>
                <a:cs typeface="Calibri" panose="020F0502020204030204" pitchFamily="34" charset="0"/>
              </a:rPr>
              <a:t>copy </a:t>
            </a:r>
            <a:r>
              <a:rPr lang="en-GB" dirty="0">
                <a:latin typeface="Calibri" panose="020F0502020204030204" pitchFamily="34" charset="0"/>
                <a:cs typeface="Calibri" panose="020F0502020204030204" pitchFamily="34" charset="0"/>
              </a:rPr>
              <a:t>and paste the reviewer comments and type your response below it</a:t>
            </a:r>
          </a:p>
          <a:p>
            <a:pPr marL="171450" indent="-171450">
              <a:buFont typeface="Arial" panose="020B0604020202020204" pitchFamily="34" charset="0"/>
              <a:buChar char="•"/>
            </a:pPr>
            <a:r>
              <a:rPr lang="en-GB" dirty="0" smtClean="0">
                <a:latin typeface="Calibri" panose="020F0502020204030204" pitchFamily="34" charset="0"/>
                <a:cs typeface="Calibri" panose="020F0502020204030204" pitchFamily="34" charset="0"/>
              </a:rPr>
              <a:t>be </a:t>
            </a:r>
            <a:r>
              <a:rPr lang="en-GB" dirty="0">
                <a:latin typeface="Calibri" panose="020F0502020204030204" pitchFamily="34" charset="0"/>
                <a:cs typeface="Calibri" panose="020F0502020204030204" pitchFamily="34" charset="0"/>
              </a:rPr>
              <a:t>very specific about the changes you made to the manuscript </a:t>
            </a:r>
            <a:r>
              <a:rPr lang="en-GB" dirty="0" smtClean="0">
                <a:latin typeface="Calibri" panose="020F0502020204030204" pitchFamily="34" charset="0"/>
                <a:cs typeface="Calibri" panose="020F0502020204030204" pitchFamily="34" charset="0"/>
              </a:rPr>
              <a:t>i.e</a:t>
            </a:r>
            <a:r>
              <a:rPr lang="en-GB" dirty="0">
                <a:latin typeface="Calibri" panose="020F0502020204030204" pitchFamily="34" charset="0"/>
                <a:cs typeface="Calibri" panose="020F0502020204030204" pitchFamily="34" charset="0"/>
              </a:rPr>
              <a:t>. </a:t>
            </a:r>
            <a:r>
              <a:rPr lang="en-GB" dirty="0" smtClean="0">
                <a:latin typeface="Calibri" panose="020F0502020204030204" pitchFamily="34" charset="0"/>
                <a:cs typeface="Calibri" panose="020F0502020204030204" pitchFamily="34" charset="0"/>
              </a:rPr>
              <a:t>reference </a:t>
            </a:r>
            <a:r>
              <a:rPr lang="en-GB" dirty="0">
                <a:latin typeface="Calibri" panose="020F0502020204030204" pitchFamily="34" charset="0"/>
                <a:cs typeface="Calibri" panose="020F0502020204030204" pitchFamily="34" charset="0"/>
              </a:rPr>
              <a:t>the page/line numbers where you inserted/deleted sentences, </a:t>
            </a:r>
            <a:r>
              <a:rPr lang="en-GB" dirty="0" err="1">
                <a:latin typeface="Calibri" panose="020F0502020204030204" pitchFamily="34" charset="0"/>
                <a:cs typeface="Calibri" panose="020F0502020204030204" pitchFamily="34" charset="0"/>
              </a:rPr>
              <a:t>etc</a:t>
            </a:r>
            <a:r>
              <a:rPr lang="en-GB" dirty="0">
                <a:latin typeface="Calibri" panose="020F0502020204030204" pitchFamily="34" charset="0"/>
                <a:cs typeface="Calibri" panose="020F0502020204030204" pitchFamily="34" charset="0"/>
              </a:rPr>
              <a:t>).  Note that some journals will actually require you to show the edits within the text of the manuscript in a different </a:t>
            </a:r>
            <a:r>
              <a:rPr lang="en-GB" dirty="0" smtClean="0">
                <a:latin typeface="Calibri" panose="020F0502020204030204" pitchFamily="34" charset="0"/>
                <a:cs typeface="Calibri" panose="020F0502020204030204" pitchFamily="34" charset="0"/>
              </a:rPr>
              <a:t>colour.</a:t>
            </a:r>
          </a:p>
          <a:p>
            <a:pPr marL="171450" indent="-171450">
              <a:buFont typeface="Arial" panose="020B0604020202020204" pitchFamily="34" charset="0"/>
              <a:buChar char="•"/>
            </a:pPr>
            <a:endParaRPr lang="en-GB" dirty="0" smtClean="0">
              <a:latin typeface="Calibri" panose="020F0502020204030204" pitchFamily="34" charset="0"/>
              <a:cs typeface="Calibri" panose="020F0502020204030204" pitchFamily="34" charset="0"/>
            </a:endParaRPr>
          </a:p>
          <a:p>
            <a:r>
              <a:rPr lang="en-GB" dirty="0" smtClean="0">
                <a:latin typeface="Calibri" panose="020F0502020204030204" pitchFamily="34" charset="0"/>
                <a:cs typeface="Calibri" panose="020F0502020204030204" pitchFamily="34" charset="0"/>
              </a:rPr>
              <a:t>If you strongly disagree with the reviewer, be POLITE with your rebuttal, and make sure you clearly re-explain/justify your methods/results/interpretations.  Note that if they are “mistaken” it may be resultant of your poor explanation in the manuscript text. </a:t>
            </a:r>
          </a:p>
          <a:p>
            <a:endParaRPr lang="en-GB" dirty="0">
              <a:latin typeface="Calibri" panose="020F0502020204030204" pitchFamily="34" charset="0"/>
              <a:cs typeface="Calibri" panose="020F0502020204030204" pitchFamily="34" charset="0"/>
            </a:endParaRPr>
          </a:p>
          <a:p>
            <a:r>
              <a:rPr lang="en-GB" dirty="0" smtClean="0">
                <a:latin typeface="Calibri" panose="020F0502020204030204" pitchFamily="34" charset="0"/>
                <a:cs typeface="Calibri" panose="020F0502020204030204" pitchFamily="34" charset="0"/>
              </a:rPr>
              <a:t> </a:t>
            </a:r>
            <a:r>
              <a:rPr lang="en-GB" dirty="0">
                <a:latin typeface="Calibri" panose="020F0502020204030204" pitchFamily="34" charset="0"/>
                <a:cs typeface="Calibri" panose="020F0502020204030204" pitchFamily="34" charset="0"/>
              </a:rPr>
              <a:t>Most importantly: you have spent months (if not years) in the lab doing the research, and have taken weeks (if not months) to write the manuscript.  Cherish your work. If you didn’t believe in your research, you wouldn’t do it.  Take the time to properly prepare and revise your manuscript as necessary. Make others just as excited about your findings as you are. Your contribution to the research community is necessary for driving research advances.  </a:t>
            </a:r>
          </a:p>
          <a:p>
            <a:endParaRPr lang="en-GB" dirty="0"/>
          </a:p>
          <a:p>
            <a:endParaRPr lang="en-US" dirty="0"/>
          </a:p>
        </p:txBody>
      </p:sp>
      <p:sp>
        <p:nvSpPr>
          <p:cNvPr id="4" name="Slide Number Placeholder 3"/>
          <p:cNvSpPr>
            <a:spLocks noGrp="1"/>
          </p:cNvSpPr>
          <p:nvPr>
            <p:ph type="sldNum" sz="quarter" idx="10"/>
          </p:nvPr>
        </p:nvSpPr>
        <p:spPr/>
        <p:txBody>
          <a:bodyPr/>
          <a:lstStyle/>
          <a:p>
            <a:fld id="{958B5E41-5FC2-49C5-ADA1-A458E21D9A43}" type="slidenum">
              <a:rPr lang="en-GB" smtClean="0">
                <a:solidFill>
                  <a:prstClr val="black"/>
                </a:solidFill>
              </a:rPr>
              <a:pPr/>
              <a:t>59</a:t>
            </a:fld>
            <a:endParaRPr lang="en-GB">
              <a:solidFill>
                <a:prstClr val="black"/>
              </a:solidFill>
            </a:endParaRPr>
          </a:p>
        </p:txBody>
      </p:sp>
    </p:spTree>
    <p:extLst>
      <p:ext uri="{BB962C8B-B14F-4D97-AF65-F5344CB8AC3E}">
        <p14:creationId xmlns:p14="http://schemas.microsoft.com/office/powerpoint/2010/main" val="4097796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958B5E41-5FC2-49C5-ADA1-A458E21D9A43}"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40977961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endParaRPr lang="en-US" dirty="0" smtClean="0">
              <a:latin typeface="Arial" charset="0"/>
            </a:endParaRPr>
          </a:p>
        </p:txBody>
      </p:sp>
      <p:sp>
        <p:nvSpPr>
          <p:cNvPr id="4" name="Slide Number Placeholder 3"/>
          <p:cNvSpPr>
            <a:spLocks noGrp="1"/>
          </p:cNvSpPr>
          <p:nvPr>
            <p:ph type="sldNum" sz="quarter" idx="10"/>
          </p:nvPr>
        </p:nvSpPr>
        <p:spPr/>
        <p:txBody>
          <a:bodyPr/>
          <a:lstStyle/>
          <a:p>
            <a:fld id="{958B5E41-5FC2-49C5-ADA1-A458E21D9A43}" type="slidenum">
              <a:rPr lang="en-GB" smtClean="0">
                <a:solidFill>
                  <a:prstClr val="black"/>
                </a:solidFill>
              </a:rPr>
              <a:pPr/>
              <a:t>60</a:t>
            </a:fld>
            <a:endParaRPr lang="en-GB">
              <a:solidFill>
                <a:prstClr val="black"/>
              </a:solidFill>
            </a:endParaRPr>
          </a:p>
        </p:txBody>
      </p:sp>
    </p:spTree>
    <p:extLst>
      <p:ext uri="{BB962C8B-B14F-4D97-AF65-F5344CB8AC3E}">
        <p14:creationId xmlns:p14="http://schemas.microsoft.com/office/powerpoint/2010/main" val="40977961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endParaRPr lang="en-US" dirty="0" smtClean="0">
              <a:latin typeface="Arial" charset="0"/>
            </a:endParaRPr>
          </a:p>
        </p:txBody>
      </p:sp>
      <p:sp>
        <p:nvSpPr>
          <p:cNvPr id="4" name="Slide Number Placeholder 3"/>
          <p:cNvSpPr>
            <a:spLocks noGrp="1"/>
          </p:cNvSpPr>
          <p:nvPr>
            <p:ph type="sldNum" sz="quarter" idx="10"/>
          </p:nvPr>
        </p:nvSpPr>
        <p:spPr/>
        <p:txBody>
          <a:bodyPr/>
          <a:lstStyle/>
          <a:p>
            <a:fld id="{958B5E41-5FC2-49C5-ADA1-A458E21D9A43}" type="slidenum">
              <a:rPr lang="en-GB" smtClean="0">
                <a:solidFill>
                  <a:prstClr val="black"/>
                </a:solidFill>
              </a:rPr>
              <a:pPr/>
              <a:t>61</a:t>
            </a:fld>
            <a:endParaRPr lang="en-GB">
              <a:solidFill>
                <a:prstClr val="black"/>
              </a:solidFill>
            </a:endParaRPr>
          </a:p>
        </p:txBody>
      </p:sp>
    </p:spTree>
    <p:extLst>
      <p:ext uri="{BB962C8B-B14F-4D97-AF65-F5344CB8AC3E}">
        <p14:creationId xmlns:p14="http://schemas.microsoft.com/office/powerpoint/2010/main" val="409779618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8B5E41-5FC2-49C5-ADA1-A458E21D9A43}" type="slidenum">
              <a:rPr lang="en-GB" smtClean="0">
                <a:solidFill>
                  <a:prstClr val="black"/>
                </a:solidFill>
              </a:rPr>
              <a:pPr/>
              <a:t>62</a:t>
            </a:fld>
            <a:endParaRPr lang="en-GB">
              <a:solidFill>
                <a:prstClr val="black"/>
              </a:solidFill>
            </a:endParaRPr>
          </a:p>
        </p:txBody>
      </p:sp>
    </p:spTree>
    <p:extLst>
      <p:ext uri="{BB962C8B-B14F-4D97-AF65-F5344CB8AC3E}">
        <p14:creationId xmlns:p14="http://schemas.microsoft.com/office/powerpoint/2010/main" val="1660536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dirty="0" smtClean="0"/>
              <a:t>Elsevier is a </a:t>
            </a:r>
            <a:r>
              <a:rPr lang="en-US" dirty="0" smtClean="0"/>
              <a:t>world-leading provider of information solutions that enhance the performance of science, health, and technology researchers, empowering them to make better decisions, deliver better care, and sometimes make groundbreaking discoveries, that advance the boundaries of knowledge and human progress. Elsevier provides web-based, digital solutions — among them </a:t>
            </a:r>
            <a:r>
              <a:rPr lang="en-US" dirty="0" err="1" smtClean="0">
                <a:hlinkClick r:id="rId3"/>
              </a:rPr>
              <a:t>ScienceDirect</a:t>
            </a:r>
            <a:r>
              <a:rPr lang="en-US" dirty="0" smtClean="0"/>
              <a:t>, </a:t>
            </a:r>
            <a:r>
              <a:rPr lang="en-US" dirty="0" smtClean="0">
                <a:hlinkClick r:id="rId4"/>
              </a:rPr>
              <a:t>Scopus</a:t>
            </a:r>
            <a:r>
              <a:rPr lang="en-US" dirty="0" smtClean="0"/>
              <a:t>, </a:t>
            </a:r>
            <a:r>
              <a:rPr lang="en-US" dirty="0" smtClean="0">
                <a:hlinkClick r:id="rId5"/>
              </a:rPr>
              <a:t>Elsevier Research Intelligence</a:t>
            </a:r>
            <a:r>
              <a:rPr lang="en-US" dirty="0" smtClean="0"/>
              <a:t>, and </a:t>
            </a:r>
            <a:r>
              <a:rPr lang="en-US" dirty="0" err="1" smtClean="0">
                <a:hlinkClick r:id="rId6"/>
              </a:rPr>
              <a:t>ClinicalKey</a:t>
            </a:r>
            <a:r>
              <a:rPr lang="en-US" dirty="0" smtClean="0"/>
              <a:t> —  and publishes nearly 2,200 journals, including </a:t>
            </a:r>
            <a:r>
              <a:rPr lang="en-US" dirty="0" smtClean="0">
                <a:hlinkClick r:id="rId7"/>
              </a:rPr>
              <a:t>The Lancet</a:t>
            </a:r>
            <a:r>
              <a:rPr lang="en-US" dirty="0" smtClean="0"/>
              <a:t> and </a:t>
            </a:r>
            <a:r>
              <a:rPr lang="en-US" dirty="0" smtClean="0">
                <a:hlinkClick r:id="rId8"/>
              </a:rPr>
              <a:t>Cell</a:t>
            </a:r>
            <a:r>
              <a:rPr lang="en-US" dirty="0" smtClean="0"/>
              <a:t>, and over 25,000 book titles, including a number of iconic reference works.</a:t>
            </a:r>
            <a:br>
              <a:rPr lang="en-US" dirty="0" smtClean="0"/>
            </a:br>
            <a:r>
              <a:rPr lang="en-GB" dirty="0"/>
              <a:t/>
            </a:r>
            <a:br>
              <a:rPr lang="en-GB" dirty="0"/>
            </a:br>
            <a:r>
              <a:rPr lang="en-GB" dirty="0"/>
              <a:t>12.6 million articles are currently archived in our system. Depending on the journal, on average </a:t>
            </a:r>
            <a:r>
              <a:rPr lang="en-GB" dirty="0" smtClean="0"/>
              <a:t>30-70</a:t>
            </a:r>
            <a:r>
              <a:rPr lang="en-GB" dirty="0"/>
              <a:t>% are rejected directly by one of the 13,000 editors </a:t>
            </a:r>
            <a:r>
              <a:rPr lang="en-GB" dirty="0" smtClean="0"/>
              <a:t>they work </a:t>
            </a:r>
            <a:r>
              <a:rPr lang="en-GB" dirty="0"/>
              <a:t>with. </a:t>
            </a:r>
            <a:br>
              <a:rPr lang="en-GB" dirty="0"/>
            </a:br>
            <a:r>
              <a:rPr lang="en-GB" dirty="0"/>
              <a:t/>
            </a:r>
            <a:br>
              <a:rPr lang="en-GB" dirty="0"/>
            </a:br>
            <a:r>
              <a:rPr lang="en-GB" dirty="0"/>
              <a:t>Those articles that are not rejected upfront will undergo peer review. Currently </a:t>
            </a:r>
            <a:r>
              <a:rPr lang="en-GB" dirty="0" smtClean="0"/>
              <a:t>they work </a:t>
            </a:r>
            <a:r>
              <a:rPr lang="en-GB" dirty="0"/>
              <a:t>with around 560,000 reviewers to evaluate these articles. Of these, around half get accepted after minor or major revision.</a:t>
            </a:r>
            <a:br>
              <a:rPr lang="en-GB" dirty="0"/>
            </a:br>
            <a:r>
              <a:rPr lang="en-GB" dirty="0"/>
              <a:t/>
            </a:r>
            <a:br>
              <a:rPr lang="en-GB" dirty="0"/>
            </a:br>
            <a:r>
              <a:rPr lang="en-GB" dirty="0"/>
              <a:t>Overall 365,000 articles are in the end accepted by the editors each year and “produced”, which means typeset, posted online, linked to the various external platforms like PubMed, promoted to the appropriate audience and of course archived for future use.</a:t>
            </a:r>
            <a:br>
              <a:rPr lang="en-GB" dirty="0"/>
            </a:br>
            <a:r>
              <a:rPr lang="en-GB" dirty="0"/>
              <a:t> </a:t>
            </a:r>
            <a:br>
              <a:rPr lang="en-GB" dirty="0"/>
            </a:br>
            <a:r>
              <a:rPr lang="en-GB" dirty="0"/>
              <a:t>12.6 million articles are now available and have been downloaded over 700 million times, by 11 million researchers, across more than 120 countries.</a:t>
            </a:r>
            <a:br>
              <a:rPr lang="en-GB" dirty="0"/>
            </a:br>
            <a:r>
              <a:rPr lang="en-GB" dirty="0"/>
              <a:t/>
            </a:r>
            <a:br>
              <a:rPr lang="en-GB" dirty="0"/>
            </a:br>
            <a:endParaRPr lang="en-GB" dirty="0"/>
          </a:p>
        </p:txBody>
      </p:sp>
      <p:sp>
        <p:nvSpPr>
          <p:cNvPr id="4" name="Slide Number Placeholder 3"/>
          <p:cNvSpPr>
            <a:spLocks noGrp="1"/>
          </p:cNvSpPr>
          <p:nvPr>
            <p:ph type="sldNum" sz="quarter" idx="10"/>
          </p:nvPr>
        </p:nvSpPr>
        <p:spPr/>
        <p:txBody>
          <a:bodyPr/>
          <a:lstStyle/>
          <a:p>
            <a:fld id="{958B5E41-5FC2-49C5-ADA1-A458E21D9A43}"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4097796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t>The goal of this part of the</a:t>
            </a:r>
            <a:r>
              <a:rPr lang="en-US" baseline="0" dirty="0" smtClean="0"/>
              <a:t> </a:t>
            </a:r>
            <a:r>
              <a:rPr lang="en-US" dirty="0" smtClean="0"/>
              <a:t>presentation is to provide </a:t>
            </a:r>
            <a:r>
              <a:rPr lang="en-GB" dirty="0" smtClean="0"/>
              <a:t>authors with background information on academic publishing</a:t>
            </a:r>
            <a:r>
              <a:rPr lang="en-GB" baseline="0" dirty="0" smtClean="0"/>
              <a:t> and outline the important steps you need to follow to prepare your manuscript for publication. </a:t>
            </a:r>
            <a:endParaRPr lang="en-GB" dirty="0" smtClean="0"/>
          </a:p>
          <a:p>
            <a:endParaRPr lang="en-US" dirty="0"/>
          </a:p>
        </p:txBody>
      </p:sp>
      <p:sp>
        <p:nvSpPr>
          <p:cNvPr id="4" name="Slide Number Placeholder 3"/>
          <p:cNvSpPr>
            <a:spLocks noGrp="1"/>
          </p:cNvSpPr>
          <p:nvPr>
            <p:ph type="sldNum" sz="quarter" idx="10"/>
          </p:nvPr>
        </p:nvSpPr>
        <p:spPr/>
        <p:txBody>
          <a:bodyPr/>
          <a:lstStyle/>
          <a:p>
            <a:fld id="{958B5E41-5FC2-49C5-ADA1-A458E21D9A43}"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176798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958B5E41-5FC2-49C5-ADA1-A458E21D9A43}"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4097796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Content Placeholder 1"/>
          <p:cNvSpPr>
            <a:spLocks noGrp="1"/>
          </p:cNvSpPr>
          <p:nvPr>
            <p:ph idx="1"/>
          </p:nvPr>
        </p:nvSpPr>
        <p:spPr>
          <a:xfrm>
            <a:off x="458851" y="3688074"/>
            <a:ext cx="2570262" cy="2381549"/>
          </a:xfrm>
        </p:spPr>
        <p:txBody>
          <a:bodyPr/>
          <a:lstStyle/>
          <a:p>
            <a:endParaRPr lang="en-US" dirty="0"/>
          </a:p>
        </p:txBody>
      </p:sp>
      <p:sp>
        <p:nvSpPr>
          <p:cNvPr id="17" name="Picture Placeholder 4"/>
          <p:cNvSpPr>
            <a:spLocks noGrp="1"/>
          </p:cNvSpPr>
          <p:nvPr>
            <p:ph type="pic" sz="quarter" idx="11"/>
          </p:nvPr>
        </p:nvSpPr>
        <p:spPr>
          <a:xfrm>
            <a:off x="458851" y="1500110"/>
            <a:ext cx="2570260" cy="2041724"/>
          </a:xfrm>
        </p:spPr>
      </p:sp>
      <p:sp>
        <p:nvSpPr>
          <p:cNvPr id="18" name="Picture Placeholder 5"/>
          <p:cNvSpPr>
            <a:spLocks noGrp="1"/>
          </p:cNvSpPr>
          <p:nvPr>
            <p:ph type="pic" sz="quarter" idx="12"/>
          </p:nvPr>
        </p:nvSpPr>
        <p:spPr>
          <a:xfrm>
            <a:off x="3248072" y="1500110"/>
            <a:ext cx="2645627" cy="2041724"/>
          </a:xfrm>
        </p:spPr>
      </p:sp>
      <p:sp>
        <p:nvSpPr>
          <p:cNvPr id="19" name="Picture Placeholder 6"/>
          <p:cNvSpPr>
            <a:spLocks noGrp="1"/>
          </p:cNvSpPr>
          <p:nvPr>
            <p:ph type="pic" sz="quarter" idx="13"/>
          </p:nvPr>
        </p:nvSpPr>
        <p:spPr>
          <a:xfrm>
            <a:off x="6128074" y="1500109"/>
            <a:ext cx="2570260" cy="2041724"/>
          </a:xfrm>
        </p:spPr>
      </p:sp>
      <p:sp>
        <p:nvSpPr>
          <p:cNvPr id="20" name="Content Placeholder 7"/>
          <p:cNvSpPr>
            <a:spLocks noGrp="1"/>
          </p:cNvSpPr>
          <p:nvPr>
            <p:ph idx="14"/>
          </p:nvPr>
        </p:nvSpPr>
        <p:spPr>
          <a:xfrm>
            <a:off x="3265312" y="3688074"/>
            <a:ext cx="2628388" cy="2381549"/>
          </a:xfrm>
        </p:spPr>
        <p:txBody>
          <a:bodyPr/>
          <a:lstStyle/>
          <a:p>
            <a:endParaRPr lang="en-US" dirty="0"/>
          </a:p>
        </p:txBody>
      </p:sp>
      <p:sp>
        <p:nvSpPr>
          <p:cNvPr id="21" name="Content Placeholder 8"/>
          <p:cNvSpPr>
            <a:spLocks noGrp="1"/>
          </p:cNvSpPr>
          <p:nvPr>
            <p:ph idx="15"/>
          </p:nvPr>
        </p:nvSpPr>
        <p:spPr>
          <a:xfrm>
            <a:off x="6128074" y="3688074"/>
            <a:ext cx="2570262" cy="2381549"/>
          </a:xfrm>
        </p:spPr>
        <p:txBody>
          <a:bodyPr/>
          <a:lstStyle/>
          <a:p>
            <a:endParaRPr lang="en-US" dirty="0"/>
          </a:p>
        </p:txBody>
      </p:sp>
      <p:sp>
        <p:nvSpPr>
          <p:cNvPr id="12"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41135"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1106113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4" name="Picture 3" descr="Illust_Cover_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939" y="0"/>
            <a:ext cx="9156940" cy="6885638"/>
          </a:xfrm>
          <a:prstGeom prst="rect">
            <a:avLst/>
          </a:prstGeom>
        </p:spPr>
      </p:pic>
      <p:sp>
        <p:nvSpPr>
          <p:cNvPr id="3" name="Subtitle 2"/>
          <p:cNvSpPr>
            <a:spLocks noGrp="1"/>
          </p:cNvSpPr>
          <p:nvPr>
            <p:ph type="subTitle" idx="1" hasCustomPrompt="1"/>
          </p:nvPr>
        </p:nvSpPr>
        <p:spPr>
          <a:xfrm>
            <a:off x="3149208" y="2882348"/>
            <a:ext cx="5485393" cy="827935"/>
          </a:xfrm>
          <a:prstGeom prst="rect">
            <a:avLst/>
          </a:prstGeom>
          <a:ln>
            <a:noFill/>
          </a:ln>
        </p:spPr>
        <p:txBody>
          <a:bodyPr anchor="ctr"/>
          <a:lstStyle>
            <a:lvl1pPr marL="0" indent="0" algn="l">
              <a:lnSpc>
                <a:spcPct val="60000"/>
              </a:lnSpc>
              <a:buNone/>
              <a:defRPr sz="3600"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Cover Slide Title</a:t>
            </a:r>
          </a:p>
          <a:p>
            <a:r>
              <a:rPr lang="en-US" dirty="0" smtClean="0"/>
              <a:t>Second Line If Necessary</a:t>
            </a:r>
          </a:p>
        </p:txBody>
      </p:sp>
      <p:pic>
        <p:nvPicPr>
          <p:cNvPr id="12" name="Picture 11"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6" name="Text Placeholder 5"/>
          <p:cNvSpPr>
            <a:spLocks noGrp="1"/>
          </p:cNvSpPr>
          <p:nvPr>
            <p:ph type="body" sz="quarter" idx="11" hasCustomPrompt="1"/>
          </p:nvPr>
        </p:nvSpPr>
        <p:spPr>
          <a:xfrm>
            <a:off x="3149208" y="3740100"/>
            <a:ext cx="5472113" cy="374700"/>
          </a:xfrm>
          <a:prstGeom prst="rect">
            <a:avLst/>
          </a:prstGeom>
        </p:spPr>
        <p:txBody>
          <a:bodyPr vert="horz"/>
          <a:lstStyle>
            <a:lvl1pPr marL="0" indent="0">
              <a:buNone/>
              <a:defRPr sz="1800">
                <a:solidFill>
                  <a:srgbClr val="FFFFFF"/>
                </a:solidFill>
              </a:defRPr>
            </a:lvl1pPr>
          </a:lstStyle>
          <a:p>
            <a:pPr lvl="0"/>
            <a:r>
              <a:rPr lang="en-US" dirty="0" smtClean="0"/>
              <a:t>Subtitle of Presentation</a:t>
            </a:r>
            <a:endParaRPr lang="en-US" dirty="0"/>
          </a:p>
        </p:txBody>
      </p:sp>
      <p:sp>
        <p:nvSpPr>
          <p:cNvPr id="11" name="Text Placeholder 6"/>
          <p:cNvSpPr>
            <a:spLocks noGrp="1"/>
          </p:cNvSpPr>
          <p:nvPr>
            <p:ph type="body" sz="quarter" idx="10" hasCustomPrompt="1"/>
          </p:nvPr>
        </p:nvSpPr>
        <p:spPr>
          <a:xfrm>
            <a:off x="3516539" y="6096001"/>
            <a:ext cx="3913188" cy="290286"/>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13" name="Text Placeholder 4"/>
          <p:cNvSpPr>
            <a:spLocks noGrp="1"/>
          </p:cNvSpPr>
          <p:nvPr>
            <p:ph type="body" sz="quarter" idx="12" hasCustomPrompt="1"/>
          </p:nvPr>
        </p:nvSpPr>
        <p:spPr>
          <a:xfrm>
            <a:off x="3516539"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spTree>
    <p:extLst>
      <p:ext uri="{BB962C8B-B14F-4D97-AF65-F5344CB8AC3E}">
        <p14:creationId xmlns:p14="http://schemas.microsoft.com/office/powerpoint/2010/main" val="429645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5">
    <p:spTree>
      <p:nvGrpSpPr>
        <p:cNvPr id="1" name=""/>
        <p:cNvGrpSpPr/>
        <p:nvPr/>
      </p:nvGrpSpPr>
      <p:grpSpPr>
        <a:xfrm>
          <a:off x="0" y="0"/>
          <a:ext cx="0" cy="0"/>
          <a:chOff x="0" y="0"/>
          <a:chExt cx="0" cy="0"/>
        </a:xfrm>
      </p:grpSpPr>
      <p:pic>
        <p:nvPicPr>
          <p:cNvPr id="15" name="Picture 14" descr="placeholder-vect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939" y="0"/>
            <a:ext cx="3202147" cy="6858000"/>
          </a:xfrm>
          <a:prstGeom prst="rect">
            <a:avLst/>
          </a:prstGeom>
        </p:spPr>
      </p:pic>
      <p:sp>
        <p:nvSpPr>
          <p:cNvPr id="8" name="Rectangle 7"/>
          <p:cNvSpPr/>
          <p:nvPr userDrawn="1"/>
        </p:nvSpPr>
        <p:spPr>
          <a:xfrm>
            <a:off x="3189208" y="2698749"/>
            <a:ext cx="5954792" cy="14922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12" name="Picture 11"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1" name="Text Placeholder 6"/>
          <p:cNvSpPr>
            <a:spLocks noGrp="1"/>
          </p:cNvSpPr>
          <p:nvPr>
            <p:ph type="body" sz="quarter" idx="10" hasCustomPrompt="1"/>
          </p:nvPr>
        </p:nvSpPr>
        <p:spPr>
          <a:xfrm>
            <a:off x="3516539" y="6096001"/>
            <a:ext cx="3913188" cy="290286"/>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13" name="Text Placeholder 4"/>
          <p:cNvSpPr>
            <a:spLocks noGrp="1"/>
          </p:cNvSpPr>
          <p:nvPr>
            <p:ph type="body" sz="quarter" idx="12" hasCustomPrompt="1"/>
          </p:nvPr>
        </p:nvSpPr>
        <p:spPr>
          <a:xfrm>
            <a:off x="3516539"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spTree>
    <p:extLst>
      <p:ext uri="{BB962C8B-B14F-4D97-AF65-F5344CB8AC3E}">
        <p14:creationId xmlns:p14="http://schemas.microsoft.com/office/powerpoint/2010/main" val="3730766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12" name="Picture 11" descr="Illust_Cover_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939" y="0"/>
            <a:ext cx="9156940" cy="6885638"/>
          </a:xfrm>
          <a:prstGeom prst="rect">
            <a:avLst/>
          </a:prstGeom>
        </p:spPr>
      </p:pic>
      <p:pic>
        <p:nvPicPr>
          <p:cNvPr id="16" name="Picture 15"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3" name="Subtitle 2"/>
          <p:cNvSpPr>
            <a:spLocks noGrp="1"/>
          </p:cNvSpPr>
          <p:nvPr>
            <p:ph type="subTitle" idx="1" hasCustomPrompt="1"/>
          </p:nvPr>
        </p:nvSpPr>
        <p:spPr>
          <a:xfrm>
            <a:off x="3144069" y="2971286"/>
            <a:ext cx="5596363" cy="971627"/>
          </a:xfrm>
          <a:prstGeom prst="rect">
            <a:avLst/>
          </a:prstGeom>
          <a:ln>
            <a:noFill/>
          </a:ln>
        </p:spPr>
        <p:txBody>
          <a:bodyPr anchor="ctr"/>
          <a:lstStyle>
            <a:lvl1pPr marL="0" indent="0" algn="l">
              <a:lnSpc>
                <a:spcPct val="70000"/>
              </a:lnSpc>
              <a:buNone/>
              <a:defRPr sz="3600"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Cover Slide Title</a:t>
            </a:r>
          </a:p>
          <a:p>
            <a:r>
              <a:rPr lang="en-US" dirty="0" smtClean="0"/>
              <a:t>Second Line If Necessary</a:t>
            </a:r>
          </a:p>
        </p:txBody>
      </p:sp>
      <p:sp>
        <p:nvSpPr>
          <p:cNvPr id="13" name="Title 1"/>
          <p:cNvSpPr txBox="1">
            <a:spLocks/>
          </p:cNvSpPr>
          <p:nvPr userDrawn="1"/>
        </p:nvSpPr>
        <p:spPr>
          <a:xfrm>
            <a:off x="3545967" y="2275315"/>
            <a:ext cx="3912176" cy="443844"/>
          </a:xfrm>
          <a:prstGeom prst="rect">
            <a:avLst/>
          </a:prstGeom>
        </p:spPr>
        <p:txBody>
          <a:bodyPr/>
          <a:lstStyle>
            <a:lvl1pPr algn="l" defTabSz="457200" rtl="0" eaLnBrk="1" latinLnBrk="0" hangingPunct="1">
              <a:lnSpc>
                <a:spcPct val="90000"/>
              </a:lnSpc>
              <a:spcBef>
                <a:spcPct val="0"/>
              </a:spcBef>
              <a:buNone/>
              <a:defRPr sz="2000" kern="1200" baseline="0">
                <a:solidFill>
                  <a:srgbClr val="FF6600"/>
                </a:solidFill>
                <a:latin typeface="Arial"/>
                <a:ea typeface="+mj-ea"/>
                <a:cs typeface="Arial"/>
              </a:defRPr>
            </a:lvl1pPr>
          </a:lstStyle>
          <a:p>
            <a:endParaRPr lang="en-US" dirty="0"/>
          </a:p>
        </p:txBody>
      </p:sp>
      <p:sp>
        <p:nvSpPr>
          <p:cNvPr id="14" name="Picture Placeholder 2"/>
          <p:cNvSpPr>
            <a:spLocks noGrp="1"/>
          </p:cNvSpPr>
          <p:nvPr>
            <p:ph type="pic" idx="10" hasCustomPrompt="1"/>
          </p:nvPr>
        </p:nvSpPr>
        <p:spPr>
          <a:xfrm>
            <a:off x="3439981" y="2044095"/>
            <a:ext cx="5300451" cy="530474"/>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Solution Suite </a:t>
            </a:r>
            <a:r>
              <a:rPr lang="en-US" dirty="0" err="1" smtClean="0"/>
              <a:t>Wordmark</a:t>
            </a:r>
            <a:r>
              <a:rPr lang="en-US" dirty="0" smtClean="0"/>
              <a:t> here</a:t>
            </a:r>
            <a:endParaRPr lang="en-US" dirty="0"/>
          </a:p>
        </p:txBody>
      </p:sp>
      <p:sp>
        <p:nvSpPr>
          <p:cNvPr id="15" name="Picture Placeholder 2"/>
          <p:cNvSpPr>
            <a:spLocks noGrp="1"/>
          </p:cNvSpPr>
          <p:nvPr>
            <p:ph type="pic" idx="11" hasCustomPrompt="1"/>
          </p:nvPr>
        </p:nvSpPr>
        <p:spPr>
          <a:xfrm>
            <a:off x="3526645" y="5539619"/>
            <a:ext cx="5201811" cy="527520"/>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Product </a:t>
            </a:r>
            <a:r>
              <a:rPr lang="en-US" dirty="0" err="1" smtClean="0"/>
              <a:t>Wordmark</a:t>
            </a:r>
            <a:r>
              <a:rPr lang="en-US" dirty="0" smtClean="0"/>
              <a:t> here</a:t>
            </a:r>
            <a:endParaRPr lang="en-US" dirty="0"/>
          </a:p>
        </p:txBody>
      </p:sp>
      <p:sp>
        <p:nvSpPr>
          <p:cNvPr id="17" name="Text Placeholder 6"/>
          <p:cNvSpPr>
            <a:spLocks noGrp="1"/>
          </p:cNvSpPr>
          <p:nvPr>
            <p:ph type="body" sz="quarter" idx="12" hasCustomPrompt="1"/>
          </p:nvPr>
        </p:nvSpPr>
        <p:spPr>
          <a:xfrm>
            <a:off x="3526645" y="6096001"/>
            <a:ext cx="3913188" cy="278190"/>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18" name="Text Placeholder 4"/>
          <p:cNvSpPr>
            <a:spLocks noGrp="1"/>
          </p:cNvSpPr>
          <p:nvPr>
            <p:ph type="body" sz="quarter" idx="13" hasCustomPrompt="1"/>
          </p:nvPr>
        </p:nvSpPr>
        <p:spPr>
          <a:xfrm>
            <a:off x="3526645" y="6397624"/>
            <a:ext cx="4202212" cy="363613"/>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spTree>
    <p:extLst>
      <p:ext uri="{BB962C8B-B14F-4D97-AF65-F5344CB8AC3E}">
        <p14:creationId xmlns:p14="http://schemas.microsoft.com/office/powerpoint/2010/main" val="3000481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6">
    <p:spTree>
      <p:nvGrpSpPr>
        <p:cNvPr id="1" name=""/>
        <p:cNvGrpSpPr/>
        <p:nvPr/>
      </p:nvGrpSpPr>
      <p:grpSpPr>
        <a:xfrm>
          <a:off x="0" y="0"/>
          <a:ext cx="0" cy="0"/>
          <a:chOff x="0" y="0"/>
          <a:chExt cx="0" cy="0"/>
        </a:xfrm>
      </p:grpSpPr>
      <p:pic>
        <p:nvPicPr>
          <p:cNvPr id="10" name="Picture 9" descr="placeholder-vect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939" y="0"/>
            <a:ext cx="3202147" cy="6858000"/>
          </a:xfrm>
          <a:prstGeom prst="rect">
            <a:avLst/>
          </a:prstGeom>
        </p:spPr>
      </p:pic>
      <p:sp>
        <p:nvSpPr>
          <p:cNvPr id="11" name="Rectangle 10"/>
          <p:cNvSpPr/>
          <p:nvPr userDrawn="1"/>
        </p:nvSpPr>
        <p:spPr>
          <a:xfrm>
            <a:off x="3189208" y="2698749"/>
            <a:ext cx="5954792" cy="149225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pic>
        <p:nvPicPr>
          <p:cNvPr id="16" name="Picture 15"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3" name="Title 1"/>
          <p:cNvSpPr txBox="1">
            <a:spLocks/>
          </p:cNvSpPr>
          <p:nvPr userDrawn="1"/>
        </p:nvSpPr>
        <p:spPr>
          <a:xfrm>
            <a:off x="3545967" y="2275315"/>
            <a:ext cx="3912176" cy="443844"/>
          </a:xfrm>
          <a:prstGeom prst="rect">
            <a:avLst/>
          </a:prstGeom>
        </p:spPr>
        <p:txBody>
          <a:bodyPr/>
          <a:lstStyle>
            <a:lvl1pPr algn="l" defTabSz="457200" rtl="0" eaLnBrk="1" latinLnBrk="0" hangingPunct="1">
              <a:lnSpc>
                <a:spcPct val="90000"/>
              </a:lnSpc>
              <a:spcBef>
                <a:spcPct val="0"/>
              </a:spcBef>
              <a:buNone/>
              <a:defRPr sz="2000" kern="1200" baseline="0">
                <a:solidFill>
                  <a:srgbClr val="FF6600"/>
                </a:solidFill>
                <a:latin typeface="Arial"/>
                <a:ea typeface="+mj-ea"/>
                <a:cs typeface="Arial"/>
              </a:defRPr>
            </a:lvl1pPr>
          </a:lstStyle>
          <a:p>
            <a:endParaRPr lang="en-US" dirty="0"/>
          </a:p>
        </p:txBody>
      </p:sp>
      <p:sp>
        <p:nvSpPr>
          <p:cNvPr id="14" name="Picture Placeholder 2"/>
          <p:cNvSpPr>
            <a:spLocks noGrp="1"/>
          </p:cNvSpPr>
          <p:nvPr>
            <p:ph type="pic" idx="10" hasCustomPrompt="1"/>
          </p:nvPr>
        </p:nvSpPr>
        <p:spPr>
          <a:xfrm>
            <a:off x="3439981" y="2044095"/>
            <a:ext cx="5300451" cy="530474"/>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Solution Suite </a:t>
            </a:r>
            <a:r>
              <a:rPr lang="en-US" dirty="0" err="1" smtClean="0"/>
              <a:t>Wordmark</a:t>
            </a:r>
            <a:r>
              <a:rPr lang="en-US" dirty="0" smtClean="0"/>
              <a:t> here</a:t>
            </a:r>
            <a:endParaRPr lang="en-US" dirty="0"/>
          </a:p>
        </p:txBody>
      </p:sp>
      <p:sp>
        <p:nvSpPr>
          <p:cNvPr id="15" name="Picture Placeholder 2"/>
          <p:cNvSpPr>
            <a:spLocks noGrp="1"/>
          </p:cNvSpPr>
          <p:nvPr>
            <p:ph type="pic" idx="11" hasCustomPrompt="1"/>
          </p:nvPr>
        </p:nvSpPr>
        <p:spPr>
          <a:xfrm>
            <a:off x="3526645" y="5539619"/>
            <a:ext cx="5201811" cy="527520"/>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Product </a:t>
            </a:r>
            <a:r>
              <a:rPr lang="en-US" dirty="0" err="1" smtClean="0"/>
              <a:t>Wordmark</a:t>
            </a:r>
            <a:r>
              <a:rPr lang="en-US" dirty="0" smtClean="0"/>
              <a:t> here</a:t>
            </a:r>
            <a:endParaRPr lang="en-US" dirty="0"/>
          </a:p>
        </p:txBody>
      </p:sp>
      <p:sp>
        <p:nvSpPr>
          <p:cNvPr id="17" name="Text Placeholder 6"/>
          <p:cNvSpPr>
            <a:spLocks noGrp="1"/>
          </p:cNvSpPr>
          <p:nvPr>
            <p:ph type="body" sz="quarter" idx="12" hasCustomPrompt="1"/>
          </p:nvPr>
        </p:nvSpPr>
        <p:spPr>
          <a:xfrm>
            <a:off x="3526645" y="6096001"/>
            <a:ext cx="3913188" cy="278190"/>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18" name="Text Placeholder 4"/>
          <p:cNvSpPr>
            <a:spLocks noGrp="1"/>
          </p:cNvSpPr>
          <p:nvPr>
            <p:ph type="body" sz="quarter" idx="13" hasCustomPrompt="1"/>
          </p:nvPr>
        </p:nvSpPr>
        <p:spPr>
          <a:xfrm>
            <a:off x="3526645" y="6397624"/>
            <a:ext cx="4202212" cy="363613"/>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spTree>
    <p:extLst>
      <p:ext uri="{BB962C8B-B14F-4D97-AF65-F5344CB8AC3E}">
        <p14:creationId xmlns:p14="http://schemas.microsoft.com/office/powerpoint/2010/main" val="16214048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2" name="Picture 1" descr="Illust_Cover_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8" y="233129"/>
            <a:ext cx="9144608" cy="6637866"/>
          </a:xfrm>
          <a:prstGeom prst="rect">
            <a:avLst/>
          </a:prstGeom>
        </p:spPr>
      </p:pic>
      <p:pic>
        <p:nvPicPr>
          <p:cNvPr id="7" name="Picture 6"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9" name="Text Placeholder 6"/>
          <p:cNvSpPr>
            <a:spLocks noGrp="1"/>
          </p:cNvSpPr>
          <p:nvPr>
            <p:ph type="body" sz="quarter" idx="10" hasCustomPrompt="1"/>
          </p:nvPr>
        </p:nvSpPr>
        <p:spPr>
          <a:xfrm>
            <a:off x="300038" y="6096001"/>
            <a:ext cx="3913188" cy="290286"/>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10" name="Text Placeholder 4"/>
          <p:cNvSpPr>
            <a:spLocks noGrp="1"/>
          </p:cNvSpPr>
          <p:nvPr>
            <p:ph type="body" sz="quarter" idx="12" hasCustomPrompt="1"/>
          </p:nvPr>
        </p:nvSpPr>
        <p:spPr>
          <a:xfrm>
            <a:off x="300038"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sp>
        <p:nvSpPr>
          <p:cNvPr id="12" name="Text Placeholder 11"/>
          <p:cNvSpPr>
            <a:spLocks noGrp="1"/>
          </p:cNvSpPr>
          <p:nvPr>
            <p:ph type="body" sz="quarter" idx="13" hasCustomPrompt="1"/>
          </p:nvPr>
        </p:nvSpPr>
        <p:spPr>
          <a:xfrm>
            <a:off x="300039" y="157526"/>
            <a:ext cx="6738218" cy="1156530"/>
          </a:xfrm>
          <a:prstGeom prst="rect">
            <a:avLst/>
          </a:prstGeom>
        </p:spPr>
        <p:txBody>
          <a:bodyPr vert="horz"/>
          <a:lstStyle>
            <a:lvl1pPr marL="0" indent="0">
              <a:lnSpc>
                <a:spcPct val="90000"/>
              </a:lnSpc>
              <a:buNone/>
              <a:defRPr sz="3600" baseline="0">
                <a:solidFill>
                  <a:srgbClr val="53565A"/>
                </a:solidFill>
              </a:defRPr>
            </a:lvl1pPr>
            <a:lvl2pPr>
              <a:buNone/>
              <a:defRPr>
                <a:solidFill>
                  <a:srgbClr val="53565A"/>
                </a:solidFill>
              </a:defRPr>
            </a:lvl2pPr>
            <a:lvl3pPr>
              <a:buNone/>
              <a:defRPr>
                <a:solidFill>
                  <a:srgbClr val="53565A"/>
                </a:solidFill>
              </a:defRPr>
            </a:lvl3pPr>
            <a:lvl4pPr>
              <a:buNone/>
              <a:defRPr>
                <a:solidFill>
                  <a:srgbClr val="53565A"/>
                </a:solidFill>
              </a:defRPr>
            </a:lvl4pPr>
            <a:lvl5pPr>
              <a:buNone/>
              <a:defRPr>
                <a:solidFill>
                  <a:srgbClr val="53565A"/>
                </a:solidFill>
              </a:defRPr>
            </a:lvl5pPr>
          </a:lstStyle>
          <a:p>
            <a:pPr lvl="0"/>
            <a:r>
              <a:rPr lang="en-US" dirty="0" smtClean="0"/>
              <a:t>Cover Slide Title </a:t>
            </a:r>
            <a:br>
              <a:rPr lang="en-US" dirty="0" smtClean="0"/>
            </a:br>
            <a:r>
              <a:rPr lang="en-US" dirty="0" smtClean="0"/>
              <a:t>Second Line If Necessary</a:t>
            </a:r>
          </a:p>
        </p:txBody>
      </p:sp>
      <p:sp>
        <p:nvSpPr>
          <p:cNvPr id="14" name="Text Placeholder 13"/>
          <p:cNvSpPr>
            <a:spLocks noGrp="1"/>
          </p:cNvSpPr>
          <p:nvPr>
            <p:ph type="body" sz="quarter" idx="14" hasCustomPrompt="1"/>
          </p:nvPr>
        </p:nvSpPr>
        <p:spPr>
          <a:xfrm>
            <a:off x="300039" y="1282537"/>
            <a:ext cx="6738218" cy="322555"/>
          </a:xfrm>
          <a:prstGeom prst="rect">
            <a:avLst/>
          </a:prstGeom>
        </p:spPr>
        <p:txBody>
          <a:bodyPr vert="horz"/>
          <a:lstStyle>
            <a:lvl1pPr>
              <a:buNone/>
              <a:defRPr sz="1600">
                <a:solidFill>
                  <a:srgbClr val="53565A"/>
                </a:solidFill>
              </a:defRPr>
            </a:lvl1pPr>
          </a:lstStyle>
          <a:p>
            <a:pPr lvl="0"/>
            <a:r>
              <a:rPr lang="en-US" dirty="0" smtClean="0"/>
              <a:t>Subtitle of Presentation</a:t>
            </a:r>
            <a:endParaRPr lang="en-US" dirty="0"/>
          </a:p>
        </p:txBody>
      </p:sp>
    </p:spTree>
    <p:extLst>
      <p:ext uri="{BB962C8B-B14F-4D97-AF65-F5344CB8AC3E}">
        <p14:creationId xmlns:p14="http://schemas.microsoft.com/office/powerpoint/2010/main" val="18940376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7" name="Picture 6"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9" name="Text Placeholder 6"/>
          <p:cNvSpPr>
            <a:spLocks noGrp="1"/>
          </p:cNvSpPr>
          <p:nvPr>
            <p:ph type="body" sz="quarter" idx="10" hasCustomPrompt="1"/>
          </p:nvPr>
        </p:nvSpPr>
        <p:spPr>
          <a:xfrm>
            <a:off x="300038" y="6096001"/>
            <a:ext cx="3913188" cy="290286"/>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10" name="Text Placeholder 4"/>
          <p:cNvSpPr>
            <a:spLocks noGrp="1"/>
          </p:cNvSpPr>
          <p:nvPr>
            <p:ph type="body" sz="quarter" idx="12" hasCustomPrompt="1"/>
          </p:nvPr>
        </p:nvSpPr>
        <p:spPr>
          <a:xfrm>
            <a:off x="300038"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sp>
        <p:nvSpPr>
          <p:cNvPr id="12" name="Text Placeholder 11"/>
          <p:cNvSpPr>
            <a:spLocks noGrp="1"/>
          </p:cNvSpPr>
          <p:nvPr>
            <p:ph type="body" sz="quarter" idx="13" hasCustomPrompt="1"/>
          </p:nvPr>
        </p:nvSpPr>
        <p:spPr>
          <a:xfrm>
            <a:off x="300039" y="157526"/>
            <a:ext cx="6738218" cy="1156530"/>
          </a:xfrm>
          <a:prstGeom prst="rect">
            <a:avLst/>
          </a:prstGeom>
        </p:spPr>
        <p:txBody>
          <a:bodyPr vert="horz"/>
          <a:lstStyle>
            <a:lvl1pPr marL="0" indent="0">
              <a:lnSpc>
                <a:spcPct val="90000"/>
              </a:lnSpc>
              <a:buNone/>
              <a:defRPr sz="3600" baseline="0">
                <a:solidFill>
                  <a:srgbClr val="53565A"/>
                </a:solidFill>
              </a:defRPr>
            </a:lvl1pPr>
            <a:lvl2pPr>
              <a:buNone/>
              <a:defRPr>
                <a:solidFill>
                  <a:srgbClr val="53565A"/>
                </a:solidFill>
              </a:defRPr>
            </a:lvl2pPr>
            <a:lvl3pPr>
              <a:buNone/>
              <a:defRPr>
                <a:solidFill>
                  <a:srgbClr val="53565A"/>
                </a:solidFill>
              </a:defRPr>
            </a:lvl3pPr>
            <a:lvl4pPr>
              <a:buNone/>
              <a:defRPr>
                <a:solidFill>
                  <a:srgbClr val="53565A"/>
                </a:solidFill>
              </a:defRPr>
            </a:lvl4pPr>
            <a:lvl5pPr>
              <a:buNone/>
              <a:defRPr>
                <a:solidFill>
                  <a:srgbClr val="53565A"/>
                </a:solidFill>
              </a:defRPr>
            </a:lvl5pPr>
          </a:lstStyle>
          <a:p>
            <a:pPr lvl="0"/>
            <a:r>
              <a:rPr lang="en-US" dirty="0" smtClean="0"/>
              <a:t>Cover Slide Title </a:t>
            </a:r>
            <a:br>
              <a:rPr lang="en-US" dirty="0" smtClean="0"/>
            </a:br>
            <a:r>
              <a:rPr lang="en-US" dirty="0" smtClean="0"/>
              <a:t>Second Line If Necessary</a:t>
            </a:r>
          </a:p>
        </p:txBody>
      </p:sp>
      <p:sp>
        <p:nvSpPr>
          <p:cNvPr id="14" name="Text Placeholder 13"/>
          <p:cNvSpPr>
            <a:spLocks noGrp="1"/>
          </p:cNvSpPr>
          <p:nvPr>
            <p:ph type="body" sz="quarter" idx="14" hasCustomPrompt="1"/>
          </p:nvPr>
        </p:nvSpPr>
        <p:spPr>
          <a:xfrm>
            <a:off x="300039" y="1282537"/>
            <a:ext cx="6738218" cy="322555"/>
          </a:xfrm>
          <a:prstGeom prst="rect">
            <a:avLst/>
          </a:prstGeom>
        </p:spPr>
        <p:txBody>
          <a:bodyPr vert="horz"/>
          <a:lstStyle>
            <a:lvl1pPr>
              <a:buNone/>
              <a:defRPr sz="1600">
                <a:solidFill>
                  <a:srgbClr val="53565A"/>
                </a:solidFill>
              </a:defRPr>
            </a:lvl1pPr>
          </a:lstStyle>
          <a:p>
            <a:pPr lvl="0"/>
            <a:r>
              <a:rPr lang="en-US" dirty="0" smtClean="0"/>
              <a:t>Subtitle of Presentation</a:t>
            </a:r>
            <a:endParaRPr lang="en-US" dirty="0"/>
          </a:p>
        </p:txBody>
      </p:sp>
      <p:pic>
        <p:nvPicPr>
          <p:cNvPr id="8" name="Picture 7" descr="placeholder-horizontal.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8" y="1768138"/>
            <a:ext cx="9144000" cy="4133088"/>
          </a:xfrm>
          <a:prstGeom prst="rect">
            <a:avLst/>
          </a:prstGeom>
        </p:spPr>
      </p:pic>
    </p:spTree>
    <p:extLst>
      <p:ext uri="{BB962C8B-B14F-4D97-AF65-F5344CB8AC3E}">
        <p14:creationId xmlns:p14="http://schemas.microsoft.com/office/powerpoint/2010/main" val="4059705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8" name="Picture 7" descr="Illust_Cover_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8" y="291497"/>
            <a:ext cx="9144608" cy="6566503"/>
          </a:xfrm>
          <a:prstGeom prst="rect">
            <a:avLst/>
          </a:prstGeom>
        </p:spPr>
      </p:pic>
      <p:pic>
        <p:nvPicPr>
          <p:cNvPr id="11" name="Picture 10"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3" name="Picture Placeholder 2"/>
          <p:cNvSpPr>
            <a:spLocks noGrp="1"/>
          </p:cNvSpPr>
          <p:nvPr>
            <p:ph type="pic" idx="1" hasCustomPrompt="1"/>
          </p:nvPr>
        </p:nvSpPr>
        <p:spPr>
          <a:xfrm>
            <a:off x="344008" y="168031"/>
            <a:ext cx="6868853" cy="506652"/>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Solution Suite </a:t>
            </a:r>
            <a:r>
              <a:rPr lang="en-US" dirty="0" err="1" smtClean="0"/>
              <a:t>Wordmark</a:t>
            </a:r>
            <a:r>
              <a:rPr lang="en-US" dirty="0" smtClean="0"/>
              <a:t> here</a:t>
            </a:r>
            <a:endParaRPr lang="en-US" dirty="0"/>
          </a:p>
        </p:txBody>
      </p:sp>
      <p:sp>
        <p:nvSpPr>
          <p:cNvPr id="7" name="Picture Placeholder 2"/>
          <p:cNvSpPr>
            <a:spLocks noGrp="1"/>
          </p:cNvSpPr>
          <p:nvPr>
            <p:ph type="pic" idx="10" hasCustomPrompt="1"/>
          </p:nvPr>
        </p:nvSpPr>
        <p:spPr>
          <a:xfrm>
            <a:off x="344008" y="5757333"/>
            <a:ext cx="5317489" cy="541223"/>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Product </a:t>
            </a:r>
            <a:r>
              <a:rPr lang="en-US" dirty="0" err="1" smtClean="0"/>
              <a:t>Wordmark</a:t>
            </a:r>
            <a:r>
              <a:rPr lang="en-US" dirty="0" smtClean="0"/>
              <a:t> here</a:t>
            </a:r>
            <a:endParaRPr lang="en-US" dirty="0"/>
          </a:p>
        </p:txBody>
      </p:sp>
      <p:sp>
        <p:nvSpPr>
          <p:cNvPr id="9" name="Text Placeholder 6"/>
          <p:cNvSpPr>
            <a:spLocks noGrp="1"/>
          </p:cNvSpPr>
          <p:nvPr>
            <p:ph type="body" sz="quarter" idx="12" hasCustomPrompt="1"/>
          </p:nvPr>
        </p:nvSpPr>
        <p:spPr>
          <a:xfrm>
            <a:off x="344008" y="6265333"/>
            <a:ext cx="3913188" cy="278191"/>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14" name="Text Placeholder 4"/>
          <p:cNvSpPr>
            <a:spLocks noGrp="1"/>
          </p:cNvSpPr>
          <p:nvPr>
            <p:ph type="body" sz="quarter" idx="13" hasCustomPrompt="1"/>
          </p:nvPr>
        </p:nvSpPr>
        <p:spPr>
          <a:xfrm>
            <a:off x="344008" y="653097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sp>
        <p:nvSpPr>
          <p:cNvPr id="10" name="Text Placeholder 11"/>
          <p:cNvSpPr>
            <a:spLocks noGrp="1"/>
          </p:cNvSpPr>
          <p:nvPr>
            <p:ph type="body" sz="quarter" idx="14" hasCustomPrompt="1"/>
          </p:nvPr>
        </p:nvSpPr>
        <p:spPr>
          <a:xfrm>
            <a:off x="300039" y="624933"/>
            <a:ext cx="6738218" cy="1156530"/>
          </a:xfrm>
          <a:prstGeom prst="rect">
            <a:avLst/>
          </a:prstGeom>
        </p:spPr>
        <p:txBody>
          <a:bodyPr vert="horz"/>
          <a:lstStyle>
            <a:lvl1pPr marL="0" indent="0">
              <a:lnSpc>
                <a:spcPct val="90000"/>
              </a:lnSpc>
              <a:buNone/>
              <a:defRPr sz="3600" baseline="0">
                <a:solidFill>
                  <a:srgbClr val="53565A"/>
                </a:solidFill>
              </a:defRPr>
            </a:lvl1pPr>
            <a:lvl2pPr>
              <a:buNone/>
              <a:defRPr>
                <a:solidFill>
                  <a:srgbClr val="53565A"/>
                </a:solidFill>
              </a:defRPr>
            </a:lvl2pPr>
            <a:lvl3pPr>
              <a:buNone/>
              <a:defRPr>
                <a:solidFill>
                  <a:srgbClr val="53565A"/>
                </a:solidFill>
              </a:defRPr>
            </a:lvl3pPr>
            <a:lvl4pPr>
              <a:buNone/>
              <a:defRPr>
                <a:solidFill>
                  <a:srgbClr val="53565A"/>
                </a:solidFill>
              </a:defRPr>
            </a:lvl4pPr>
            <a:lvl5pPr>
              <a:buNone/>
              <a:defRPr>
                <a:solidFill>
                  <a:srgbClr val="53565A"/>
                </a:solidFill>
              </a:defRPr>
            </a:lvl5pPr>
          </a:lstStyle>
          <a:p>
            <a:pPr lvl="0"/>
            <a:r>
              <a:rPr lang="en-US" dirty="0" smtClean="0"/>
              <a:t>Cover Slide Title </a:t>
            </a:r>
            <a:br>
              <a:rPr lang="en-US" dirty="0" smtClean="0"/>
            </a:br>
            <a:r>
              <a:rPr lang="en-US" dirty="0" smtClean="0"/>
              <a:t>Second Line If Necessary</a:t>
            </a:r>
          </a:p>
        </p:txBody>
      </p:sp>
    </p:spTree>
    <p:extLst>
      <p:ext uri="{BB962C8B-B14F-4D97-AF65-F5344CB8AC3E}">
        <p14:creationId xmlns:p14="http://schemas.microsoft.com/office/powerpoint/2010/main" val="32710378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11" name="Picture 10"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7" name="Picture Placeholder 2"/>
          <p:cNvSpPr>
            <a:spLocks noGrp="1"/>
          </p:cNvSpPr>
          <p:nvPr>
            <p:ph type="pic" idx="10" hasCustomPrompt="1"/>
          </p:nvPr>
        </p:nvSpPr>
        <p:spPr>
          <a:xfrm>
            <a:off x="344008" y="5757333"/>
            <a:ext cx="5317489" cy="541223"/>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Product </a:t>
            </a:r>
            <a:r>
              <a:rPr lang="en-US" dirty="0" err="1" smtClean="0"/>
              <a:t>Wordmark</a:t>
            </a:r>
            <a:r>
              <a:rPr lang="en-US" dirty="0" smtClean="0"/>
              <a:t> here</a:t>
            </a:r>
            <a:endParaRPr lang="en-US" dirty="0"/>
          </a:p>
        </p:txBody>
      </p:sp>
      <p:sp>
        <p:nvSpPr>
          <p:cNvPr id="9" name="Text Placeholder 6"/>
          <p:cNvSpPr>
            <a:spLocks noGrp="1"/>
          </p:cNvSpPr>
          <p:nvPr>
            <p:ph type="body" sz="quarter" idx="12" hasCustomPrompt="1"/>
          </p:nvPr>
        </p:nvSpPr>
        <p:spPr>
          <a:xfrm>
            <a:off x="344008" y="6265333"/>
            <a:ext cx="3913188" cy="278191"/>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14" name="Text Placeholder 4"/>
          <p:cNvSpPr>
            <a:spLocks noGrp="1"/>
          </p:cNvSpPr>
          <p:nvPr>
            <p:ph type="body" sz="quarter" idx="13" hasCustomPrompt="1"/>
          </p:nvPr>
        </p:nvSpPr>
        <p:spPr>
          <a:xfrm>
            <a:off x="344008" y="653097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pic>
        <p:nvPicPr>
          <p:cNvPr id="12" name="Picture 11" descr="placeholder-horizontal.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8" y="1828387"/>
            <a:ext cx="9144000" cy="3928946"/>
          </a:xfrm>
          <a:prstGeom prst="rect">
            <a:avLst/>
          </a:prstGeom>
        </p:spPr>
      </p:pic>
      <p:sp>
        <p:nvSpPr>
          <p:cNvPr id="16" name="Picture Placeholder 2"/>
          <p:cNvSpPr>
            <a:spLocks noGrp="1"/>
          </p:cNvSpPr>
          <p:nvPr>
            <p:ph type="pic" idx="1" hasCustomPrompt="1"/>
          </p:nvPr>
        </p:nvSpPr>
        <p:spPr>
          <a:xfrm>
            <a:off x="344008" y="168031"/>
            <a:ext cx="6868853" cy="506652"/>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Solution Suite </a:t>
            </a:r>
            <a:r>
              <a:rPr lang="en-US" dirty="0" err="1" smtClean="0"/>
              <a:t>Wordmark</a:t>
            </a:r>
            <a:r>
              <a:rPr lang="en-US" dirty="0" smtClean="0"/>
              <a:t> here</a:t>
            </a:r>
            <a:endParaRPr lang="en-US" dirty="0"/>
          </a:p>
        </p:txBody>
      </p:sp>
      <p:sp>
        <p:nvSpPr>
          <p:cNvPr id="17" name="Text Placeholder 11"/>
          <p:cNvSpPr>
            <a:spLocks noGrp="1"/>
          </p:cNvSpPr>
          <p:nvPr>
            <p:ph type="body" sz="quarter" idx="14" hasCustomPrompt="1"/>
          </p:nvPr>
        </p:nvSpPr>
        <p:spPr>
          <a:xfrm>
            <a:off x="300039" y="624933"/>
            <a:ext cx="6738218" cy="1156530"/>
          </a:xfrm>
          <a:prstGeom prst="rect">
            <a:avLst/>
          </a:prstGeom>
        </p:spPr>
        <p:txBody>
          <a:bodyPr vert="horz"/>
          <a:lstStyle>
            <a:lvl1pPr marL="0" indent="0">
              <a:lnSpc>
                <a:spcPct val="90000"/>
              </a:lnSpc>
              <a:buNone/>
              <a:defRPr sz="3600" baseline="0">
                <a:solidFill>
                  <a:srgbClr val="53565A"/>
                </a:solidFill>
              </a:defRPr>
            </a:lvl1pPr>
            <a:lvl2pPr>
              <a:buNone/>
              <a:defRPr>
                <a:solidFill>
                  <a:srgbClr val="53565A"/>
                </a:solidFill>
              </a:defRPr>
            </a:lvl2pPr>
            <a:lvl3pPr>
              <a:buNone/>
              <a:defRPr>
                <a:solidFill>
                  <a:srgbClr val="53565A"/>
                </a:solidFill>
              </a:defRPr>
            </a:lvl3pPr>
            <a:lvl4pPr>
              <a:buNone/>
              <a:defRPr>
                <a:solidFill>
                  <a:srgbClr val="53565A"/>
                </a:solidFill>
              </a:defRPr>
            </a:lvl4pPr>
            <a:lvl5pPr>
              <a:buNone/>
              <a:defRPr>
                <a:solidFill>
                  <a:srgbClr val="53565A"/>
                </a:solidFill>
              </a:defRPr>
            </a:lvl5pPr>
          </a:lstStyle>
          <a:p>
            <a:pPr lvl="0"/>
            <a:r>
              <a:rPr lang="en-US" dirty="0" smtClean="0"/>
              <a:t>Cover Slide Title </a:t>
            </a:r>
            <a:br>
              <a:rPr lang="en-US" dirty="0" smtClean="0"/>
            </a:br>
            <a:r>
              <a:rPr lang="en-US" dirty="0" smtClean="0"/>
              <a:t>Second Line If Necessary</a:t>
            </a:r>
          </a:p>
        </p:txBody>
      </p:sp>
    </p:spTree>
    <p:extLst>
      <p:ext uri="{BB962C8B-B14F-4D97-AF65-F5344CB8AC3E}">
        <p14:creationId xmlns:p14="http://schemas.microsoft.com/office/powerpoint/2010/main" val="34505515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7" name="Picture 6" descr="Illust_Cover_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8" y="320681"/>
            <a:ext cx="9144608" cy="6637866"/>
          </a:xfrm>
          <a:prstGeom prst="rect">
            <a:avLst/>
          </a:prstGeom>
        </p:spPr>
      </p:pic>
      <p:pic>
        <p:nvPicPr>
          <p:cNvPr id="8" name="Picture 7"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3" name="Picture Placeholder 2"/>
          <p:cNvSpPr>
            <a:spLocks noGrp="1"/>
          </p:cNvSpPr>
          <p:nvPr>
            <p:ph type="pic" idx="1" hasCustomPrompt="1"/>
          </p:nvPr>
        </p:nvSpPr>
        <p:spPr>
          <a:xfrm>
            <a:off x="443402" y="374493"/>
            <a:ext cx="6878044" cy="541526"/>
          </a:xfrm>
          <a:prstGeom prst="rect">
            <a:avLst/>
          </a:prstGeom>
        </p:spPr>
        <p:txBody>
          <a:bodyPr/>
          <a:lstStyle>
            <a:lvl1pPr marL="0" indent="0">
              <a:buNone/>
              <a:defRPr sz="3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Product </a:t>
            </a:r>
            <a:r>
              <a:rPr lang="en-US" dirty="0" err="1" smtClean="0"/>
              <a:t>Wordmark</a:t>
            </a:r>
            <a:r>
              <a:rPr lang="en-US" dirty="0" smtClean="0"/>
              <a:t> here</a:t>
            </a:r>
            <a:endParaRPr lang="en-US" dirty="0"/>
          </a:p>
        </p:txBody>
      </p:sp>
      <p:sp>
        <p:nvSpPr>
          <p:cNvPr id="9" name="Text Placeholder 6"/>
          <p:cNvSpPr>
            <a:spLocks noGrp="1"/>
          </p:cNvSpPr>
          <p:nvPr>
            <p:ph type="body" sz="quarter" idx="10" hasCustomPrompt="1"/>
          </p:nvPr>
        </p:nvSpPr>
        <p:spPr>
          <a:xfrm>
            <a:off x="347587" y="6096001"/>
            <a:ext cx="3913188" cy="278190"/>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11" name="Text Placeholder 10"/>
          <p:cNvSpPr>
            <a:spLocks noGrp="1"/>
          </p:cNvSpPr>
          <p:nvPr>
            <p:ph type="body" sz="quarter" idx="12" hasCustomPrompt="1"/>
          </p:nvPr>
        </p:nvSpPr>
        <p:spPr>
          <a:xfrm>
            <a:off x="443402" y="1039813"/>
            <a:ext cx="6329930" cy="701901"/>
          </a:xfrm>
          <a:prstGeom prst="rect">
            <a:avLst/>
          </a:prstGeom>
        </p:spPr>
        <p:txBody>
          <a:bodyPr vert="horz"/>
          <a:lstStyle>
            <a:lvl1pPr marL="0" indent="0">
              <a:buNone/>
              <a:defRPr sz="1400">
                <a:solidFill>
                  <a:srgbClr val="53565A"/>
                </a:solidFill>
              </a:defRPr>
            </a:lvl1pPr>
          </a:lstStyle>
          <a:p>
            <a:pPr>
              <a:lnSpc>
                <a:spcPct val="100000"/>
              </a:lnSpc>
            </a:pPr>
            <a:r>
              <a:rPr lang="en-US" sz="1600" dirty="0" smtClean="0">
                <a:solidFill>
                  <a:schemeClr val="tx2"/>
                </a:solidFill>
              </a:rPr>
              <a:t>Subtitle of slide and or description of presentation</a:t>
            </a:r>
            <a:br>
              <a:rPr lang="en-US" sz="1600" dirty="0" smtClean="0">
                <a:solidFill>
                  <a:schemeClr val="tx2"/>
                </a:solidFill>
              </a:rPr>
            </a:br>
            <a:r>
              <a:rPr lang="en-US" sz="1600" baseline="0" dirty="0" smtClean="0">
                <a:solidFill>
                  <a:schemeClr val="tx2"/>
                </a:solidFill>
              </a:rPr>
              <a:t>Second line if Necessary</a:t>
            </a:r>
          </a:p>
        </p:txBody>
      </p:sp>
      <p:sp>
        <p:nvSpPr>
          <p:cNvPr id="14" name="Text Placeholder 4"/>
          <p:cNvSpPr>
            <a:spLocks noGrp="1"/>
          </p:cNvSpPr>
          <p:nvPr>
            <p:ph type="body" sz="quarter" idx="11" hasCustomPrompt="1"/>
          </p:nvPr>
        </p:nvSpPr>
        <p:spPr>
          <a:xfrm>
            <a:off x="347587"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spTree>
    <p:extLst>
      <p:ext uri="{BB962C8B-B14F-4D97-AF65-F5344CB8AC3E}">
        <p14:creationId xmlns:p14="http://schemas.microsoft.com/office/powerpoint/2010/main" val="2020594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8" name="Picture 7"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3" name="Picture Placeholder 2"/>
          <p:cNvSpPr>
            <a:spLocks noGrp="1"/>
          </p:cNvSpPr>
          <p:nvPr>
            <p:ph type="pic" idx="1" hasCustomPrompt="1"/>
          </p:nvPr>
        </p:nvSpPr>
        <p:spPr>
          <a:xfrm>
            <a:off x="443402" y="374493"/>
            <a:ext cx="6878044" cy="541526"/>
          </a:xfrm>
          <a:prstGeom prst="rect">
            <a:avLst/>
          </a:prstGeom>
        </p:spPr>
        <p:txBody>
          <a:bodyPr/>
          <a:lstStyle>
            <a:lvl1pPr marL="0" indent="0">
              <a:buNone/>
              <a:defRPr sz="36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Product </a:t>
            </a:r>
            <a:r>
              <a:rPr lang="en-US" dirty="0" err="1" smtClean="0"/>
              <a:t>Wordmark</a:t>
            </a:r>
            <a:r>
              <a:rPr lang="en-US" dirty="0" smtClean="0"/>
              <a:t> here</a:t>
            </a:r>
            <a:endParaRPr lang="en-US" dirty="0"/>
          </a:p>
        </p:txBody>
      </p:sp>
      <p:sp>
        <p:nvSpPr>
          <p:cNvPr id="9" name="Text Placeholder 6"/>
          <p:cNvSpPr>
            <a:spLocks noGrp="1"/>
          </p:cNvSpPr>
          <p:nvPr>
            <p:ph type="body" sz="quarter" idx="10" hasCustomPrompt="1"/>
          </p:nvPr>
        </p:nvSpPr>
        <p:spPr>
          <a:xfrm>
            <a:off x="347587" y="6096001"/>
            <a:ext cx="3913188" cy="278190"/>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11" name="Text Placeholder 10"/>
          <p:cNvSpPr>
            <a:spLocks noGrp="1"/>
          </p:cNvSpPr>
          <p:nvPr>
            <p:ph type="body" sz="quarter" idx="12" hasCustomPrompt="1"/>
          </p:nvPr>
        </p:nvSpPr>
        <p:spPr>
          <a:xfrm>
            <a:off x="443402" y="1039813"/>
            <a:ext cx="6329930" cy="701901"/>
          </a:xfrm>
          <a:prstGeom prst="rect">
            <a:avLst/>
          </a:prstGeom>
        </p:spPr>
        <p:txBody>
          <a:bodyPr vert="horz"/>
          <a:lstStyle>
            <a:lvl1pPr marL="0" indent="0">
              <a:buNone/>
              <a:defRPr sz="1400">
                <a:solidFill>
                  <a:srgbClr val="53565A"/>
                </a:solidFill>
              </a:defRPr>
            </a:lvl1pPr>
          </a:lstStyle>
          <a:p>
            <a:pPr>
              <a:lnSpc>
                <a:spcPct val="100000"/>
              </a:lnSpc>
            </a:pPr>
            <a:r>
              <a:rPr lang="en-US" sz="1600" dirty="0" smtClean="0">
                <a:solidFill>
                  <a:schemeClr val="tx2"/>
                </a:solidFill>
              </a:rPr>
              <a:t>Subtitle of slide and or description of presentation</a:t>
            </a:r>
            <a:br>
              <a:rPr lang="en-US" sz="1600" dirty="0" smtClean="0">
                <a:solidFill>
                  <a:schemeClr val="tx2"/>
                </a:solidFill>
              </a:rPr>
            </a:br>
            <a:r>
              <a:rPr lang="en-US" sz="1600" baseline="0" dirty="0" smtClean="0">
                <a:solidFill>
                  <a:schemeClr val="tx2"/>
                </a:solidFill>
              </a:rPr>
              <a:t>Second line if Necessary</a:t>
            </a:r>
          </a:p>
        </p:txBody>
      </p:sp>
      <p:sp>
        <p:nvSpPr>
          <p:cNvPr id="14" name="Text Placeholder 4"/>
          <p:cNvSpPr>
            <a:spLocks noGrp="1"/>
          </p:cNvSpPr>
          <p:nvPr>
            <p:ph type="body" sz="quarter" idx="11" hasCustomPrompt="1"/>
          </p:nvPr>
        </p:nvSpPr>
        <p:spPr>
          <a:xfrm>
            <a:off x="347587"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pic>
        <p:nvPicPr>
          <p:cNvPr id="10" name="Picture 9" descr="placeholder-horizontal.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8" y="1828387"/>
            <a:ext cx="9144000" cy="4044432"/>
          </a:xfrm>
          <a:prstGeom prst="rect">
            <a:avLst/>
          </a:prstGeom>
        </p:spPr>
      </p:pic>
    </p:spTree>
    <p:extLst>
      <p:ext uri="{BB962C8B-B14F-4D97-AF65-F5344CB8AC3E}">
        <p14:creationId xmlns:p14="http://schemas.microsoft.com/office/powerpoint/2010/main" val="241614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9" y="1500110"/>
            <a:ext cx="4012006"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
        <p:nvSpPr>
          <p:cNvPr id="8" name="Content Placeholder 4"/>
          <p:cNvSpPr>
            <a:spLocks noGrp="1"/>
          </p:cNvSpPr>
          <p:nvPr>
            <p:ph idx="11"/>
          </p:nvPr>
        </p:nvSpPr>
        <p:spPr>
          <a:xfrm>
            <a:off x="4698217" y="1500110"/>
            <a:ext cx="4028595"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
        <p:nvSpPr>
          <p:cNvPr id="12"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69613"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30711370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Illust_Section_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4754822" cy="6886211"/>
          </a:xfrm>
          <a:prstGeom prst="rect">
            <a:avLst/>
          </a:prstGeom>
        </p:spPr>
      </p:pic>
      <p:pic>
        <p:nvPicPr>
          <p:cNvPr id="6" name="Picture 5"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3" name="Text Placeholder 2"/>
          <p:cNvSpPr>
            <a:spLocks noGrp="1"/>
          </p:cNvSpPr>
          <p:nvPr>
            <p:ph type="body" sz="quarter" idx="10" hasCustomPrompt="1"/>
          </p:nvPr>
        </p:nvSpPr>
        <p:spPr>
          <a:xfrm>
            <a:off x="5105400" y="2600326"/>
            <a:ext cx="3687763" cy="1929954"/>
          </a:xfrm>
          <a:prstGeom prst="rect">
            <a:avLst/>
          </a:prstGeom>
        </p:spPr>
        <p:txBody>
          <a:bodyPr vert="horz" anchor="ctr"/>
          <a:lstStyle>
            <a:lvl1pPr marL="0" indent="0">
              <a:buNone/>
              <a:defRPr sz="3200" baseline="0"/>
            </a:lvl1pPr>
          </a:lstStyle>
          <a:p>
            <a:r>
              <a:rPr lang="en-US" sz="3600" dirty="0" smtClean="0">
                <a:solidFill>
                  <a:schemeClr val="tx1"/>
                </a:solidFill>
              </a:rPr>
              <a:t>Section Title And Multiple Lines If</a:t>
            </a:r>
            <a:r>
              <a:rPr lang="en-US" sz="3600" baseline="0" dirty="0" smtClean="0">
                <a:solidFill>
                  <a:schemeClr val="tx1"/>
                </a:solidFill>
              </a:rPr>
              <a:t> Necessary</a:t>
            </a:r>
            <a:endParaRPr lang="en-US" sz="3600" dirty="0">
              <a:solidFill>
                <a:schemeClr val="tx1"/>
              </a:solidFill>
            </a:endParaRPr>
          </a:p>
        </p:txBody>
      </p:sp>
    </p:spTree>
    <p:extLst>
      <p:ext uri="{BB962C8B-B14F-4D97-AF65-F5344CB8AC3E}">
        <p14:creationId xmlns:p14="http://schemas.microsoft.com/office/powerpoint/2010/main" val="3659873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6" name="Picture 5"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3" name="Text Placeholder 2"/>
          <p:cNvSpPr>
            <a:spLocks noGrp="1"/>
          </p:cNvSpPr>
          <p:nvPr>
            <p:ph type="body" sz="quarter" idx="10" hasCustomPrompt="1"/>
          </p:nvPr>
        </p:nvSpPr>
        <p:spPr>
          <a:xfrm>
            <a:off x="5105400" y="2600326"/>
            <a:ext cx="3687763" cy="1929954"/>
          </a:xfrm>
          <a:prstGeom prst="rect">
            <a:avLst/>
          </a:prstGeom>
        </p:spPr>
        <p:txBody>
          <a:bodyPr vert="horz" anchor="ctr"/>
          <a:lstStyle>
            <a:lvl1pPr marL="0" indent="0">
              <a:buNone/>
              <a:defRPr sz="3200" baseline="0"/>
            </a:lvl1pPr>
          </a:lstStyle>
          <a:p>
            <a:r>
              <a:rPr lang="en-US" sz="3600" dirty="0" smtClean="0">
                <a:solidFill>
                  <a:schemeClr val="tx1"/>
                </a:solidFill>
              </a:rPr>
              <a:t>Section Title And Multiple Lines If</a:t>
            </a:r>
            <a:r>
              <a:rPr lang="en-US" sz="3600" baseline="0" dirty="0" smtClean="0">
                <a:solidFill>
                  <a:schemeClr val="tx1"/>
                </a:solidFill>
              </a:rPr>
              <a:t> Necessary</a:t>
            </a:r>
            <a:endParaRPr lang="en-US" sz="3600" dirty="0">
              <a:solidFill>
                <a:schemeClr val="tx1"/>
              </a:solidFill>
            </a:endParaRPr>
          </a:p>
        </p:txBody>
      </p:sp>
      <p:pic>
        <p:nvPicPr>
          <p:cNvPr id="5" name="Picture 4" descr="placeholder-vector.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spTree>
    <p:extLst>
      <p:ext uri="{BB962C8B-B14F-4D97-AF65-F5344CB8AC3E}">
        <p14:creationId xmlns:p14="http://schemas.microsoft.com/office/powerpoint/2010/main" val="25934657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7" descr="Illust_Appendix_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685018" cy="6858000"/>
          </a:xfrm>
          <a:prstGeom prst="rect">
            <a:avLst/>
          </a:prstGeom>
        </p:spPr>
      </p:pic>
      <p:pic>
        <p:nvPicPr>
          <p:cNvPr id="5" name="Picture 4"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1" name="Text Placeholder 10"/>
          <p:cNvSpPr>
            <a:spLocks noGrp="1"/>
          </p:cNvSpPr>
          <p:nvPr>
            <p:ph type="body" sz="quarter" idx="12"/>
          </p:nvPr>
        </p:nvSpPr>
        <p:spPr>
          <a:xfrm>
            <a:off x="5068888" y="3494882"/>
            <a:ext cx="3724275" cy="1718018"/>
          </a:xfrm>
          <a:prstGeom prst="rect">
            <a:avLst/>
          </a:prstGeom>
        </p:spPr>
        <p:txBody>
          <a:bodyPr vert="horz"/>
          <a:lstStyle>
            <a:lvl1pPr>
              <a:buNone/>
              <a:defRPr sz="1600">
                <a:solidFill>
                  <a:srgbClr val="53565A"/>
                </a:solidFill>
              </a:defRPr>
            </a:lvl1pPr>
            <a:lvl2pPr>
              <a:buNone/>
              <a:defRPr sz="1600"/>
            </a:lvl2pPr>
            <a:lvl3pPr>
              <a:buNone/>
              <a:defRPr sz="1600"/>
            </a:lvl3pPr>
            <a:lvl4pPr>
              <a:buNone/>
              <a:defRPr sz="1600"/>
            </a:lvl4pPr>
            <a:lvl5pPr>
              <a:buNone/>
              <a:defRPr sz="1600"/>
            </a:lvl5pPr>
          </a:lstStyle>
          <a:p>
            <a:pPr lvl="0"/>
            <a:r>
              <a:rPr lang="en-US" dirty="0" smtClean="0"/>
              <a:t>Click to edit Master text styles</a:t>
            </a:r>
          </a:p>
        </p:txBody>
      </p:sp>
      <p:sp>
        <p:nvSpPr>
          <p:cNvPr id="13" name="Text Placeholder 12"/>
          <p:cNvSpPr>
            <a:spLocks noGrp="1"/>
          </p:cNvSpPr>
          <p:nvPr>
            <p:ph type="body" sz="quarter" idx="13" hasCustomPrompt="1"/>
          </p:nvPr>
        </p:nvSpPr>
        <p:spPr>
          <a:xfrm>
            <a:off x="5068127" y="2747964"/>
            <a:ext cx="3700462" cy="638704"/>
          </a:xfrm>
          <a:prstGeom prst="rect">
            <a:avLst/>
          </a:prstGeom>
        </p:spPr>
        <p:txBody>
          <a:bodyPr vert="horz"/>
          <a:lstStyle>
            <a:lvl1pPr>
              <a:buNone/>
              <a:defRPr sz="3600"/>
            </a:lvl1pPr>
            <a:lvl2pPr>
              <a:buNone/>
              <a:defRPr sz="3600"/>
            </a:lvl2pPr>
            <a:lvl3pPr>
              <a:buNone/>
              <a:defRPr sz="3600"/>
            </a:lvl3pPr>
            <a:lvl4pPr>
              <a:buNone/>
              <a:defRPr sz="3600"/>
            </a:lvl4pPr>
            <a:lvl5pPr>
              <a:buNone/>
              <a:defRPr sz="3600"/>
            </a:lvl5pPr>
          </a:lstStyle>
          <a:p>
            <a:pPr lvl="0"/>
            <a:r>
              <a:rPr lang="en-US" dirty="0" smtClean="0"/>
              <a:t>Appendix</a:t>
            </a:r>
            <a:endParaRPr lang="en-US" dirty="0"/>
          </a:p>
        </p:txBody>
      </p:sp>
    </p:spTree>
    <p:extLst>
      <p:ext uri="{BB962C8B-B14F-4D97-AF65-F5344CB8AC3E}">
        <p14:creationId xmlns:p14="http://schemas.microsoft.com/office/powerpoint/2010/main" val="4013675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5" name="Picture 4"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1" name="Text Placeholder 10"/>
          <p:cNvSpPr>
            <a:spLocks noGrp="1"/>
          </p:cNvSpPr>
          <p:nvPr>
            <p:ph type="body" sz="quarter" idx="12"/>
          </p:nvPr>
        </p:nvSpPr>
        <p:spPr>
          <a:xfrm>
            <a:off x="5068888" y="3494882"/>
            <a:ext cx="3724275" cy="1718018"/>
          </a:xfrm>
          <a:prstGeom prst="rect">
            <a:avLst/>
          </a:prstGeom>
        </p:spPr>
        <p:txBody>
          <a:bodyPr vert="horz"/>
          <a:lstStyle>
            <a:lvl1pPr>
              <a:buNone/>
              <a:defRPr sz="1600">
                <a:solidFill>
                  <a:srgbClr val="53565A"/>
                </a:solidFill>
              </a:defRPr>
            </a:lvl1pPr>
            <a:lvl2pPr>
              <a:buNone/>
              <a:defRPr sz="1600"/>
            </a:lvl2pPr>
            <a:lvl3pPr>
              <a:buNone/>
              <a:defRPr sz="1600"/>
            </a:lvl3pPr>
            <a:lvl4pPr>
              <a:buNone/>
              <a:defRPr sz="1600"/>
            </a:lvl4pPr>
            <a:lvl5pPr>
              <a:buNone/>
              <a:defRPr sz="1600"/>
            </a:lvl5pPr>
          </a:lstStyle>
          <a:p>
            <a:pPr lvl="0"/>
            <a:r>
              <a:rPr lang="en-US" dirty="0" smtClean="0"/>
              <a:t>Click to edit Master text styles</a:t>
            </a:r>
          </a:p>
        </p:txBody>
      </p:sp>
      <p:sp>
        <p:nvSpPr>
          <p:cNvPr id="13" name="Text Placeholder 12"/>
          <p:cNvSpPr>
            <a:spLocks noGrp="1"/>
          </p:cNvSpPr>
          <p:nvPr>
            <p:ph type="body" sz="quarter" idx="13" hasCustomPrompt="1"/>
          </p:nvPr>
        </p:nvSpPr>
        <p:spPr>
          <a:xfrm>
            <a:off x="5068127" y="2747964"/>
            <a:ext cx="3700462" cy="638704"/>
          </a:xfrm>
          <a:prstGeom prst="rect">
            <a:avLst/>
          </a:prstGeom>
        </p:spPr>
        <p:txBody>
          <a:bodyPr vert="horz"/>
          <a:lstStyle>
            <a:lvl1pPr>
              <a:buNone/>
              <a:defRPr sz="3600"/>
            </a:lvl1pPr>
            <a:lvl2pPr>
              <a:buNone/>
              <a:defRPr sz="3600"/>
            </a:lvl2pPr>
            <a:lvl3pPr>
              <a:buNone/>
              <a:defRPr sz="3600"/>
            </a:lvl3pPr>
            <a:lvl4pPr>
              <a:buNone/>
              <a:defRPr sz="3600"/>
            </a:lvl4pPr>
            <a:lvl5pPr>
              <a:buNone/>
              <a:defRPr sz="3600"/>
            </a:lvl5pPr>
          </a:lstStyle>
          <a:p>
            <a:pPr lvl="0"/>
            <a:r>
              <a:rPr lang="en-US" dirty="0" smtClean="0"/>
              <a:t>Appendix</a:t>
            </a:r>
            <a:endParaRPr lang="en-US" dirty="0"/>
          </a:p>
        </p:txBody>
      </p:sp>
      <p:pic>
        <p:nvPicPr>
          <p:cNvPr id="9" name="Picture 8" descr="placeholder-vector.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spTree>
    <p:extLst>
      <p:ext uri="{BB962C8B-B14F-4D97-AF65-F5344CB8AC3E}">
        <p14:creationId xmlns:p14="http://schemas.microsoft.com/office/powerpoint/2010/main" val="37676301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Content Placeholder 1"/>
          <p:cNvSpPr>
            <a:spLocks noGrp="1"/>
          </p:cNvSpPr>
          <p:nvPr>
            <p:ph idx="1"/>
          </p:nvPr>
        </p:nvSpPr>
        <p:spPr>
          <a:xfrm>
            <a:off x="458851" y="3688074"/>
            <a:ext cx="2570262" cy="2381549"/>
          </a:xfrm>
        </p:spPr>
        <p:txBody>
          <a:bodyPr/>
          <a:lstStyle/>
          <a:p>
            <a:endParaRPr lang="en-US" dirty="0"/>
          </a:p>
        </p:txBody>
      </p:sp>
      <p:sp>
        <p:nvSpPr>
          <p:cNvPr id="17" name="Picture Placeholder 4"/>
          <p:cNvSpPr>
            <a:spLocks noGrp="1"/>
          </p:cNvSpPr>
          <p:nvPr>
            <p:ph type="pic" sz="quarter" idx="11"/>
          </p:nvPr>
        </p:nvSpPr>
        <p:spPr>
          <a:xfrm>
            <a:off x="458851" y="1500110"/>
            <a:ext cx="2570260" cy="2041724"/>
          </a:xfrm>
        </p:spPr>
      </p:sp>
      <p:sp>
        <p:nvSpPr>
          <p:cNvPr id="18" name="Picture Placeholder 5"/>
          <p:cNvSpPr>
            <a:spLocks noGrp="1"/>
          </p:cNvSpPr>
          <p:nvPr>
            <p:ph type="pic" sz="quarter" idx="12"/>
          </p:nvPr>
        </p:nvSpPr>
        <p:spPr>
          <a:xfrm>
            <a:off x="3248072" y="1500110"/>
            <a:ext cx="2645627" cy="2041724"/>
          </a:xfrm>
        </p:spPr>
      </p:sp>
      <p:sp>
        <p:nvSpPr>
          <p:cNvPr id="19" name="Picture Placeholder 6"/>
          <p:cNvSpPr>
            <a:spLocks noGrp="1"/>
          </p:cNvSpPr>
          <p:nvPr>
            <p:ph type="pic" sz="quarter" idx="13"/>
          </p:nvPr>
        </p:nvSpPr>
        <p:spPr>
          <a:xfrm>
            <a:off x="6128074" y="1500109"/>
            <a:ext cx="2570260" cy="2041724"/>
          </a:xfrm>
        </p:spPr>
      </p:sp>
      <p:sp>
        <p:nvSpPr>
          <p:cNvPr id="20" name="Content Placeholder 7"/>
          <p:cNvSpPr>
            <a:spLocks noGrp="1"/>
          </p:cNvSpPr>
          <p:nvPr>
            <p:ph idx="14"/>
          </p:nvPr>
        </p:nvSpPr>
        <p:spPr>
          <a:xfrm>
            <a:off x="3265312" y="3688074"/>
            <a:ext cx="2628388" cy="2381549"/>
          </a:xfrm>
        </p:spPr>
        <p:txBody>
          <a:bodyPr/>
          <a:lstStyle/>
          <a:p>
            <a:endParaRPr lang="en-US" dirty="0"/>
          </a:p>
        </p:txBody>
      </p:sp>
      <p:sp>
        <p:nvSpPr>
          <p:cNvPr id="21" name="Content Placeholder 8"/>
          <p:cNvSpPr>
            <a:spLocks noGrp="1"/>
          </p:cNvSpPr>
          <p:nvPr>
            <p:ph idx="15"/>
          </p:nvPr>
        </p:nvSpPr>
        <p:spPr>
          <a:xfrm>
            <a:off x="6128074" y="3688074"/>
            <a:ext cx="2570262" cy="2381549"/>
          </a:xfrm>
        </p:spPr>
        <p:txBody>
          <a:bodyPr/>
          <a:lstStyle/>
          <a:p>
            <a:endParaRPr lang="en-US" dirty="0"/>
          </a:p>
        </p:txBody>
      </p:sp>
      <p:sp>
        <p:nvSpPr>
          <p:cNvPr id="12"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41135"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19398681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9" y="1500110"/>
            <a:ext cx="4012006"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
        <p:nvSpPr>
          <p:cNvPr id="8" name="Content Placeholder 4"/>
          <p:cNvSpPr>
            <a:spLocks noGrp="1"/>
          </p:cNvSpPr>
          <p:nvPr>
            <p:ph idx="11"/>
          </p:nvPr>
        </p:nvSpPr>
        <p:spPr>
          <a:xfrm>
            <a:off x="4698217" y="1500110"/>
            <a:ext cx="4028595"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
        <p:nvSpPr>
          <p:cNvPr id="12"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69613"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29650629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457198" y="5794654"/>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
        <p:nvSpPr>
          <p:cNvPr id="18" name="Text Placeholder 17"/>
          <p:cNvSpPr>
            <a:spLocks noGrp="1"/>
          </p:cNvSpPr>
          <p:nvPr>
            <p:ph type="body" sz="quarter" idx="12" hasCustomPrompt="1"/>
          </p:nvPr>
        </p:nvSpPr>
        <p:spPr>
          <a:xfrm>
            <a:off x="457198" y="6165090"/>
            <a:ext cx="8238318" cy="357432"/>
          </a:xfrm>
        </p:spPr>
        <p:txBody>
          <a:bodyPr>
            <a:normAutofit/>
          </a:bodyPr>
          <a:lstStyle>
            <a:lvl1pPr marL="0" indent="0">
              <a:buNone/>
              <a:defRPr sz="1300">
                <a:solidFill>
                  <a:srgbClr val="A7A8AA"/>
                </a:solidFill>
              </a:defRPr>
            </a:lvl1pPr>
          </a:lstStyle>
          <a:p>
            <a:pPr lvl="0"/>
            <a:r>
              <a:rPr lang="en-US" dirty="0" smtClean="0"/>
              <a:t>©</a:t>
            </a:r>
            <a:endParaRPr lang="en-US" dirty="0"/>
          </a:p>
        </p:txBody>
      </p:sp>
    </p:spTree>
    <p:extLst>
      <p:ext uri="{BB962C8B-B14F-4D97-AF65-F5344CB8AC3E}">
        <p14:creationId xmlns:p14="http://schemas.microsoft.com/office/powerpoint/2010/main" val="39821971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a:cs typeface="Arial"/>
              </a:defRPr>
            </a:lvl1pPr>
            <a:lvl2pPr>
              <a:defRPr sz="1800">
                <a:solidFill>
                  <a:srgbClr val="53565A"/>
                </a:solidFill>
                <a:latin typeface="Arial"/>
                <a:cs typeface="Arial"/>
              </a:defRPr>
            </a:lvl2pPr>
            <a:lvl3pPr>
              <a:defRPr sz="16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875791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57198" y="5683662"/>
            <a:ext cx="8238320" cy="714593"/>
          </a:xfrm>
          <a:prstGeom prst="rect">
            <a:avLst/>
          </a:prstGeom>
        </p:spPr>
        <p:txBody>
          <a:bodyPr/>
          <a:lstStyle>
            <a:lvl1pPr>
              <a:defRPr sz="1600">
                <a:solidFill>
                  <a:srgbClr val="53565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p:txBody>
      </p:sp>
      <p:sp>
        <p:nvSpPr>
          <p:cNvPr id="12" name="Picture Placeholder 2"/>
          <p:cNvSpPr>
            <a:spLocks noGrp="1"/>
          </p:cNvSpPr>
          <p:nvPr>
            <p:ph type="pic" idx="1" hasCustomPrompt="1"/>
          </p:nvPr>
        </p:nvSpPr>
        <p:spPr>
          <a:xfrm>
            <a:off x="457198" y="1500110"/>
            <a:ext cx="8238320" cy="3878033"/>
          </a:xfrm>
          <a:prstGeom prst="rect">
            <a:avLst/>
          </a:prstGeom>
        </p:spPr>
        <p:txBody>
          <a:bodyPr>
            <a:normAutofit/>
          </a:bodyPr>
          <a:lstStyle>
            <a:lvl1pPr marL="0" indent="0" algn="ctr">
              <a:buNone/>
              <a:defRPr sz="2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Picture here</a:t>
            </a:r>
            <a:endParaRPr lang="en-US" dirty="0"/>
          </a:p>
        </p:txBody>
      </p:sp>
      <p:sp>
        <p:nvSpPr>
          <p:cNvPr id="7" name="Slide Number Placeholder 7"/>
          <p:cNvSpPr>
            <a:spLocks noGrp="1"/>
          </p:cNvSpPr>
          <p:nvPr>
            <p:ph type="sldNum" sz="quarter" idx="10"/>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8"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35435970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Content Placeholder 1"/>
          <p:cNvSpPr>
            <a:spLocks noGrp="1"/>
          </p:cNvSpPr>
          <p:nvPr>
            <p:ph idx="1"/>
          </p:nvPr>
        </p:nvSpPr>
        <p:spPr>
          <a:xfrm>
            <a:off x="458851" y="3688074"/>
            <a:ext cx="2570262" cy="2381549"/>
          </a:xfrm>
        </p:spPr>
        <p:txBody>
          <a:bodyPr/>
          <a:lstStyle/>
          <a:p>
            <a:endParaRPr lang="en-US" dirty="0"/>
          </a:p>
        </p:txBody>
      </p:sp>
      <p:sp>
        <p:nvSpPr>
          <p:cNvPr id="17" name="Picture Placeholder 4"/>
          <p:cNvSpPr>
            <a:spLocks noGrp="1"/>
          </p:cNvSpPr>
          <p:nvPr>
            <p:ph type="pic" sz="quarter" idx="11"/>
          </p:nvPr>
        </p:nvSpPr>
        <p:spPr>
          <a:xfrm>
            <a:off x="458851" y="1500110"/>
            <a:ext cx="2570260" cy="2041724"/>
          </a:xfrm>
        </p:spPr>
      </p:sp>
      <p:sp>
        <p:nvSpPr>
          <p:cNvPr id="18" name="Picture Placeholder 5"/>
          <p:cNvSpPr>
            <a:spLocks noGrp="1"/>
          </p:cNvSpPr>
          <p:nvPr>
            <p:ph type="pic" sz="quarter" idx="12"/>
          </p:nvPr>
        </p:nvSpPr>
        <p:spPr>
          <a:xfrm>
            <a:off x="3248072" y="1500110"/>
            <a:ext cx="2645627" cy="2041724"/>
          </a:xfrm>
        </p:spPr>
      </p:sp>
      <p:sp>
        <p:nvSpPr>
          <p:cNvPr id="19" name="Picture Placeholder 6"/>
          <p:cNvSpPr>
            <a:spLocks noGrp="1"/>
          </p:cNvSpPr>
          <p:nvPr>
            <p:ph type="pic" sz="quarter" idx="13"/>
          </p:nvPr>
        </p:nvSpPr>
        <p:spPr>
          <a:xfrm>
            <a:off x="6128074" y="1500109"/>
            <a:ext cx="2570260" cy="2041724"/>
          </a:xfrm>
        </p:spPr>
      </p:sp>
      <p:sp>
        <p:nvSpPr>
          <p:cNvPr id="20" name="Content Placeholder 7"/>
          <p:cNvSpPr>
            <a:spLocks noGrp="1"/>
          </p:cNvSpPr>
          <p:nvPr>
            <p:ph idx="14"/>
          </p:nvPr>
        </p:nvSpPr>
        <p:spPr>
          <a:xfrm>
            <a:off x="3265312" y="3688074"/>
            <a:ext cx="2628388" cy="2381549"/>
          </a:xfrm>
        </p:spPr>
        <p:txBody>
          <a:bodyPr/>
          <a:lstStyle/>
          <a:p>
            <a:endParaRPr lang="en-US" dirty="0"/>
          </a:p>
        </p:txBody>
      </p:sp>
      <p:sp>
        <p:nvSpPr>
          <p:cNvPr id="21" name="Content Placeholder 8"/>
          <p:cNvSpPr>
            <a:spLocks noGrp="1"/>
          </p:cNvSpPr>
          <p:nvPr>
            <p:ph idx="15"/>
          </p:nvPr>
        </p:nvSpPr>
        <p:spPr>
          <a:xfrm>
            <a:off x="6128074" y="3688074"/>
            <a:ext cx="2570262" cy="2381549"/>
          </a:xfrm>
        </p:spPr>
        <p:txBody>
          <a:bodyPr/>
          <a:lstStyle/>
          <a:p>
            <a:endParaRPr lang="en-US" dirty="0"/>
          </a:p>
        </p:txBody>
      </p:sp>
      <p:sp>
        <p:nvSpPr>
          <p:cNvPr id="12"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41135"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1926145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457198" y="5794654"/>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
        <p:nvSpPr>
          <p:cNvPr id="18" name="Text Placeholder 17"/>
          <p:cNvSpPr>
            <a:spLocks noGrp="1"/>
          </p:cNvSpPr>
          <p:nvPr>
            <p:ph type="body" sz="quarter" idx="12" hasCustomPrompt="1"/>
          </p:nvPr>
        </p:nvSpPr>
        <p:spPr>
          <a:xfrm>
            <a:off x="457198" y="6165090"/>
            <a:ext cx="8238318" cy="357432"/>
          </a:xfrm>
        </p:spPr>
        <p:txBody>
          <a:bodyPr>
            <a:normAutofit/>
          </a:bodyPr>
          <a:lstStyle>
            <a:lvl1pPr marL="0" indent="0">
              <a:buNone/>
              <a:defRPr sz="1300">
                <a:solidFill>
                  <a:srgbClr val="A7A8AA"/>
                </a:solidFill>
              </a:defRPr>
            </a:lvl1pPr>
          </a:lstStyle>
          <a:p>
            <a:pPr lvl="0"/>
            <a:r>
              <a:rPr lang="en-US" dirty="0" smtClean="0"/>
              <a:t>Click to edit text</a:t>
            </a:r>
            <a:endParaRPr lang="en-US" dirty="0"/>
          </a:p>
        </p:txBody>
      </p:sp>
    </p:spTree>
    <p:extLst>
      <p:ext uri="{BB962C8B-B14F-4D97-AF65-F5344CB8AC3E}">
        <p14:creationId xmlns:p14="http://schemas.microsoft.com/office/powerpoint/2010/main" val="6446839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9" y="1500110"/>
            <a:ext cx="4012006"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
        <p:nvSpPr>
          <p:cNvPr id="8" name="Content Placeholder 4"/>
          <p:cNvSpPr>
            <a:spLocks noGrp="1"/>
          </p:cNvSpPr>
          <p:nvPr>
            <p:ph idx="11"/>
          </p:nvPr>
        </p:nvSpPr>
        <p:spPr>
          <a:xfrm>
            <a:off x="4698217" y="1500110"/>
            <a:ext cx="4028595"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
        <p:nvSpPr>
          <p:cNvPr id="12"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69613"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22506322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457198" y="5794654"/>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
        <p:nvSpPr>
          <p:cNvPr id="18" name="Text Placeholder 17"/>
          <p:cNvSpPr>
            <a:spLocks noGrp="1"/>
          </p:cNvSpPr>
          <p:nvPr>
            <p:ph type="body" sz="quarter" idx="12" hasCustomPrompt="1"/>
          </p:nvPr>
        </p:nvSpPr>
        <p:spPr>
          <a:xfrm>
            <a:off x="457198" y="6165090"/>
            <a:ext cx="8238318" cy="357432"/>
          </a:xfrm>
        </p:spPr>
        <p:txBody>
          <a:bodyPr>
            <a:normAutofit/>
          </a:bodyPr>
          <a:lstStyle>
            <a:lvl1pPr marL="0" indent="0">
              <a:buNone/>
              <a:defRPr sz="1300">
                <a:solidFill>
                  <a:srgbClr val="A7A8AA"/>
                </a:solidFill>
              </a:defRPr>
            </a:lvl1pPr>
          </a:lstStyle>
          <a:p>
            <a:pPr lvl="0"/>
            <a:r>
              <a:rPr lang="en-US" dirty="0" smtClean="0"/>
              <a:t>©</a:t>
            </a:r>
            <a:endParaRPr lang="en-US" dirty="0"/>
          </a:p>
        </p:txBody>
      </p:sp>
    </p:spTree>
    <p:extLst>
      <p:ext uri="{BB962C8B-B14F-4D97-AF65-F5344CB8AC3E}">
        <p14:creationId xmlns:p14="http://schemas.microsoft.com/office/powerpoint/2010/main" val="2039427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a:cs typeface="Arial"/>
              </a:defRPr>
            </a:lvl1pPr>
            <a:lvl2pPr>
              <a:defRPr sz="1800">
                <a:solidFill>
                  <a:srgbClr val="53565A"/>
                </a:solidFill>
                <a:latin typeface="Arial"/>
                <a:cs typeface="Arial"/>
              </a:defRPr>
            </a:lvl2pPr>
            <a:lvl3pPr>
              <a:defRPr sz="16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33377972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57198" y="5683662"/>
            <a:ext cx="8238320" cy="714593"/>
          </a:xfrm>
          <a:prstGeom prst="rect">
            <a:avLst/>
          </a:prstGeom>
        </p:spPr>
        <p:txBody>
          <a:bodyPr/>
          <a:lstStyle>
            <a:lvl1pPr>
              <a:defRPr sz="1600">
                <a:solidFill>
                  <a:srgbClr val="53565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p:txBody>
      </p:sp>
      <p:sp>
        <p:nvSpPr>
          <p:cNvPr id="12" name="Picture Placeholder 2"/>
          <p:cNvSpPr>
            <a:spLocks noGrp="1"/>
          </p:cNvSpPr>
          <p:nvPr>
            <p:ph type="pic" idx="1" hasCustomPrompt="1"/>
          </p:nvPr>
        </p:nvSpPr>
        <p:spPr>
          <a:xfrm>
            <a:off x="457198" y="1500110"/>
            <a:ext cx="8238320" cy="3878033"/>
          </a:xfrm>
          <a:prstGeom prst="rect">
            <a:avLst/>
          </a:prstGeom>
        </p:spPr>
        <p:txBody>
          <a:bodyPr>
            <a:normAutofit/>
          </a:bodyPr>
          <a:lstStyle>
            <a:lvl1pPr marL="0" indent="0" algn="ctr">
              <a:buNone/>
              <a:defRPr sz="2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Picture here</a:t>
            </a:r>
            <a:endParaRPr lang="en-US" dirty="0"/>
          </a:p>
        </p:txBody>
      </p:sp>
      <p:sp>
        <p:nvSpPr>
          <p:cNvPr id="7" name="Slide Number Placeholder 7"/>
          <p:cNvSpPr>
            <a:spLocks noGrp="1"/>
          </p:cNvSpPr>
          <p:nvPr>
            <p:ph type="sldNum" sz="quarter" idx="10"/>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8"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28199654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Title Slide 6">
    <p:spTree>
      <p:nvGrpSpPr>
        <p:cNvPr id="1" name=""/>
        <p:cNvGrpSpPr/>
        <p:nvPr/>
      </p:nvGrpSpPr>
      <p:grpSpPr>
        <a:xfrm>
          <a:off x="0" y="0"/>
          <a:ext cx="0" cy="0"/>
          <a:chOff x="0" y="0"/>
          <a:chExt cx="0" cy="0"/>
        </a:xfrm>
      </p:grpSpPr>
      <p:pic>
        <p:nvPicPr>
          <p:cNvPr id="12" name="Picture 11" descr="Illust_Cover_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939" y="0"/>
            <a:ext cx="9156940" cy="6885638"/>
          </a:xfrm>
          <a:prstGeom prst="rect">
            <a:avLst/>
          </a:prstGeom>
        </p:spPr>
      </p:pic>
      <p:pic>
        <p:nvPicPr>
          <p:cNvPr id="16" name="Picture 15"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3" name="Subtitle 2"/>
          <p:cNvSpPr>
            <a:spLocks noGrp="1"/>
          </p:cNvSpPr>
          <p:nvPr>
            <p:ph type="subTitle" idx="1" hasCustomPrompt="1"/>
          </p:nvPr>
        </p:nvSpPr>
        <p:spPr>
          <a:xfrm>
            <a:off x="3144069" y="2971286"/>
            <a:ext cx="5596363" cy="971627"/>
          </a:xfrm>
          <a:prstGeom prst="rect">
            <a:avLst/>
          </a:prstGeom>
          <a:ln>
            <a:noFill/>
          </a:ln>
        </p:spPr>
        <p:txBody>
          <a:bodyPr anchor="ctr"/>
          <a:lstStyle>
            <a:lvl1pPr marL="0" indent="0" algn="l">
              <a:lnSpc>
                <a:spcPct val="70000"/>
              </a:lnSpc>
              <a:buNone/>
              <a:defRPr sz="3600"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Cover Slide Title</a:t>
            </a:r>
          </a:p>
          <a:p>
            <a:r>
              <a:rPr lang="en-US" dirty="0" smtClean="0"/>
              <a:t>Second Line If Necessary</a:t>
            </a:r>
          </a:p>
        </p:txBody>
      </p:sp>
      <p:sp>
        <p:nvSpPr>
          <p:cNvPr id="13" name="Title 1"/>
          <p:cNvSpPr txBox="1">
            <a:spLocks/>
          </p:cNvSpPr>
          <p:nvPr userDrawn="1"/>
        </p:nvSpPr>
        <p:spPr>
          <a:xfrm>
            <a:off x="3545967" y="2275315"/>
            <a:ext cx="3912176" cy="443844"/>
          </a:xfrm>
          <a:prstGeom prst="rect">
            <a:avLst/>
          </a:prstGeom>
        </p:spPr>
        <p:txBody>
          <a:bodyPr/>
          <a:lstStyle>
            <a:lvl1pPr algn="l" defTabSz="457200" rtl="0" eaLnBrk="1" latinLnBrk="0" hangingPunct="1">
              <a:lnSpc>
                <a:spcPct val="90000"/>
              </a:lnSpc>
              <a:spcBef>
                <a:spcPct val="0"/>
              </a:spcBef>
              <a:buNone/>
              <a:defRPr sz="2000" kern="1200" baseline="0">
                <a:solidFill>
                  <a:srgbClr val="FF6600"/>
                </a:solidFill>
                <a:latin typeface="Arial"/>
                <a:ea typeface="+mj-ea"/>
                <a:cs typeface="Arial"/>
              </a:defRPr>
            </a:lvl1pPr>
          </a:lstStyle>
          <a:p>
            <a:endParaRPr lang="en-US" dirty="0"/>
          </a:p>
        </p:txBody>
      </p:sp>
      <p:sp>
        <p:nvSpPr>
          <p:cNvPr id="14" name="Picture Placeholder 2"/>
          <p:cNvSpPr>
            <a:spLocks noGrp="1"/>
          </p:cNvSpPr>
          <p:nvPr>
            <p:ph type="pic" idx="10" hasCustomPrompt="1"/>
          </p:nvPr>
        </p:nvSpPr>
        <p:spPr>
          <a:xfrm>
            <a:off x="3439981" y="2044095"/>
            <a:ext cx="5300451" cy="530474"/>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Solution Suite </a:t>
            </a:r>
            <a:r>
              <a:rPr lang="en-US" dirty="0" err="1" smtClean="0"/>
              <a:t>Wordmark</a:t>
            </a:r>
            <a:r>
              <a:rPr lang="en-US" dirty="0" smtClean="0"/>
              <a:t> here</a:t>
            </a:r>
            <a:endParaRPr lang="en-US" dirty="0"/>
          </a:p>
        </p:txBody>
      </p:sp>
      <p:sp>
        <p:nvSpPr>
          <p:cNvPr id="15" name="Picture Placeholder 2"/>
          <p:cNvSpPr>
            <a:spLocks noGrp="1"/>
          </p:cNvSpPr>
          <p:nvPr>
            <p:ph type="pic" idx="11" hasCustomPrompt="1"/>
          </p:nvPr>
        </p:nvSpPr>
        <p:spPr>
          <a:xfrm>
            <a:off x="3526645" y="5539619"/>
            <a:ext cx="5201811" cy="527520"/>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Product </a:t>
            </a:r>
            <a:r>
              <a:rPr lang="en-US" dirty="0" err="1" smtClean="0"/>
              <a:t>Wordmark</a:t>
            </a:r>
            <a:r>
              <a:rPr lang="en-US" dirty="0" smtClean="0"/>
              <a:t> here</a:t>
            </a:r>
            <a:endParaRPr lang="en-US" dirty="0"/>
          </a:p>
        </p:txBody>
      </p:sp>
      <p:sp>
        <p:nvSpPr>
          <p:cNvPr id="17" name="Text Placeholder 6"/>
          <p:cNvSpPr>
            <a:spLocks noGrp="1"/>
          </p:cNvSpPr>
          <p:nvPr>
            <p:ph type="body" sz="quarter" idx="12" hasCustomPrompt="1"/>
          </p:nvPr>
        </p:nvSpPr>
        <p:spPr>
          <a:xfrm>
            <a:off x="3526645" y="6096001"/>
            <a:ext cx="3913188" cy="278190"/>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18" name="Text Placeholder 4"/>
          <p:cNvSpPr>
            <a:spLocks noGrp="1"/>
          </p:cNvSpPr>
          <p:nvPr>
            <p:ph type="body" sz="quarter" idx="13" hasCustomPrompt="1"/>
          </p:nvPr>
        </p:nvSpPr>
        <p:spPr>
          <a:xfrm>
            <a:off x="3526645" y="6397624"/>
            <a:ext cx="4202212" cy="363613"/>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spTree>
    <p:extLst>
      <p:ext uri="{BB962C8B-B14F-4D97-AF65-F5344CB8AC3E}">
        <p14:creationId xmlns:p14="http://schemas.microsoft.com/office/powerpoint/2010/main" val="33599622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18EFA71-2B35-48C1-8037-85146E2B056A}" type="datetime1">
              <a:rPr lang="en-US" smtClean="0"/>
              <a:pPr/>
              <a:t>2/18/2016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smtClean="0"/>
              <a:t>February 2012</a:t>
            </a:r>
            <a:endParaRPr lang="en-US"/>
          </a:p>
        </p:txBody>
      </p:sp>
      <p:sp>
        <p:nvSpPr>
          <p:cNvPr id="6" name="Slide Number Placeholder 5"/>
          <p:cNvSpPr>
            <a:spLocks noGrp="1"/>
          </p:cNvSpPr>
          <p:nvPr>
            <p:ph type="sldNum" sz="quarter" idx="12"/>
          </p:nvPr>
        </p:nvSpPr>
        <p:spPr/>
        <p:txBody>
          <a:bodyPr/>
          <a:lstStyle/>
          <a:p>
            <a:fld id="{072FBDA8-566E-447D-B17F-93F2027EE837}" type="slidenum">
              <a:rPr lang="en-US" smtClean="0"/>
              <a:pPr/>
              <a:t>‹#›</a:t>
            </a:fld>
            <a:endParaRPr lang="en-US"/>
          </a:p>
        </p:txBody>
      </p:sp>
    </p:spTree>
    <p:extLst>
      <p:ext uri="{BB962C8B-B14F-4D97-AF65-F5344CB8AC3E}">
        <p14:creationId xmlns:p14="http://schemas.microsoft.com/office/powerpoint/2010/main" val="19962612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Content Placeholder 1"/>
          <p:cNvSpPr>
            <a:spLocks noGrp="1"/>
          </p:cNvSpPr>
          <p:nvPr>
            <p:ph idx="1"/>
          </p:nvPr>
        </p:nvSpPr>
        <p:spPr>
          <a:xfrm>
            <a:off x="458851" y="3688074"/>
            <a:ext cx="2570262" cy="2381549"/>
          </a:xfrm>
        </p:spPr>
        <p:txBody>
          <a:bodyPr/>
          <a:lstStyle/>
          <a:p>
            <a:endParaRPr lang="en-US" dirty="0"/>
          </a:p>
        </p:txBody>
      </p:sp>
      <p:sp>
        <p:nvSpPr>
          <p:cNvPr id="17" name="Picture Placeholder 4"/>
          <p:cNvSpPr>
            <a:spLocks noGrp="1"/>
          </p:cNvSpPr>
          <p:nvPr>
            <p:ph type="pic" sz="quarter" idx="11"/>
          </p:nvPr>
        </p:nvSpPr>
        <p:spPr>
          <a:xfrm>
            <a:off x="458851" y="1500110"/>
            <a:ext cx="2570260" cy="2041724"/>
          </a:xfrm>
        </p:spPr>
      </p:sp>
      <p:sp>
        <p:nvSpPr>
          <p:cNvPr id="18" name="Picture Placeholder 5"/>
          <p:cNvSpPr>
            <a:spLocks noGrp="1"/>
          </p:cNvSpPr>
          <p:nvPr>
            <p:ph type="pic" sz="quarter" idx="12"/>
          </p:nvPr>
        </p:nvSpPr>
        <p:spPr>
          <a:xfrm>
            <a:off x="3248072" y="1500110"/>
            <a:ext cx="2645627" cy="2041724"/>
          </a:xfrm>
        </p:spPr>
      </p:sp>
      <p:sp>
        <p:nvSpPr>
          <p:cNvPr id="19" name="Picture Placeholder 6"/>
          <p:cNvSpPr>
            <a:spLocks noGrp="1"/>
          </p:cNvSpPr>
          <p:nvPr>
            <p:ph type="pic" sz="quarter" idx="13"/>
          </p:nvPr>
        </p:nvSpPr>
        <p:spPr>
          <a:xfrm>
            <a:off x="6128074" y="1500109"/>
            <a:ext cx="2570260" cy="2041724"/>
          </a:xfrm>
        </p:spPr>
      </p:sp>
      <p:sp>
        <p:nvSpPr>
          <p:cNvPr id="20" name="Content Placeholder 7"/>
          <p:cNvSpPr>
            <a:spLocks noGrp="1"/>
          </p:cNvSpPr>
          <p:nvPr>
            <p:ph idx="14"/>
          </p:nvPr>
        </p:nvSpPr>
        <p:spPr>
          <a:xfrm>
            <a:off x="3265312" y="3688074"/>
            <a:ext cx="2628388" cy="2381549"/>
          </a:xfrm>
        </p:spPr>
        <p:txBody>
          <a:bodyPr/>
          <a:lstStyle/>
          <a:p>
            <a:endParaRPr lang="en-US" dirty="0"/>
          </a:p>
        </p:txBody>
      </p:sp>
      <p:sp>
        <p:nvSpPr>
          <p:cNvPr id="21" name="Content Placeholder 8"/>
          <p:cNvSpPr>
            <a:spLocks noGrp="1"/>
          </p:cNvSpPr>
          <p:nvPr>
            <p:ph idx="15"/>
          </p:nvPr>
        </p:nvSpPr>
        <p:spPr>
          <a:xfrm>
            <a:off x="6128074" y="3688074"/>
            <a:ext cx="2570262" cy="2381549"/>
          </a:xfrm>
        </p:spPr>
        <p:txBody>
          <a:bodyPr/>
          <a:lstStyle/>
          <a:p>
            <a:endParaRPr lang="en-US" dirty="0"/>
          </a:p>
        </p:txBody>
      </p:sp>
      <p:sp>
        <p:nvSpPr>
          <p:cNvPr id="12"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41135"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38604500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9" y="1500110"/>
            <a:ext cx="4012006"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
        <p:nvSpPr>
          <p:cNvPr id="8" name="Content Placeholder 4"/>
          <p:cNvSpPr>
            <a:spLocks noGrp="1"/>
          </p:cNvSpPr>
          <p:nvPr>
            <p:ph idx="11"/>
          </p:nvPr>
        </p:nvSpPr>
        <p:spPr>
          <a:xfrm>
            <a:off x="4698217" y="1500110"/>
            <a:ext cx="4028595"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
        <p:nvSpPr>
          <p:cNvPr id="12"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3" name="Title Placeholder 1"/>
          <p:cNvSpPr>
            <a:spLocks noGrp="1"/>
          </p:cNvSpPr>
          <p:nvPr>
            <p:ph type="title"/>
          </p:nvPr>
        </p:nvSpPr>
        <p:spPr>
          <a:xfrm>
            <a:off x="457199" y="705204"/>
            <a:ext cx="8269613"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12982666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198" y="1943072"/>
            <a:ext cx="8238320" cy="3765589"/>
          </a:xfrm>
        </p:spPr>
        <p:txBody>
          <a:bodyPr/>
          <a:lstStyle>
            <a:lvl1pPr marL="0" indent="0">
              <a:buNone/>
              <a:defRPr>
                <a:solidFill>
                  <a:srgbClr val="53565A"/>
                </a:solidFill>
              </a:defRPr>
            </a:lvl1pPr>
          </a:lstStyle>
          <a:p>
            <a:pPr lvl="0"/>
            <a:r>
              <a:rPr lang="en-US" dirty="0" smtClean="0"/>
              <a:t>Click to edit Master text styles</a:t>
            </a:r>
          </a:p>
          <a:p>
            <a:endParaRPr lang="en-US" dirty="0"/>
          </a:p>
        </p:txBody>
      </p:sp>
      <p:sp>
        <p:nvSpPr>
          <p:cNvPr id="8"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457198" y="5794654"/>
            <a:ext cx="8238320" cy="370435"/>
          </a:xfrm>
        </p:spPr>
        <p:txBody>
          <a:bodyPr>
            <a:normAutofit/>
          </a:bodyPr>
          <a:lstStyle>
            <a:lvl1pPr marL="0" indent="0">
              <a:buNone/>
              <a:defRPr sz="1300">
                <a:solidFill>
                  <a:srgbClr val="A7A8AA"/>
                </a:solidFill>
              </a:defRPr>
            </a:lvl1pPr>
            <a:lvl2pPr marL="457200" indent="0">
              <a:buNone/>
              <a:defRPr sz="1600">
                <a:latin typeface="Arial"/>
                <a:cs typeface="Arial"/>
              </a:defRPr>
            </a:lvl2pPr>
          </a:lstStyle>
          <a:p>
            <a:pPr lvl="0"/>
            <a:r>
              <a:rPr lang="en-US" dirty="0" smtClean="0"/>
              <a:t>Author Name</a:t>
            </a:r>
            <a:endParaRPr lang="en-US" dirty="0"/>
          </a:p>
        </p:txBody>
      </p:sp>
      <p:sp>
        <p:nvSpPr>
          <p:cNvPr id="18" name="Text Placeholder 17"/>
          <p:cNvSpPr>
            <a:spLocks noGrp="1"/>
          </p:cNvSpPr>
          <p:nvPr>
            <p:ph type="body" sz="quarter" idx="12" hasCustomPrompt="1"/>
          </p:nvPr>
        </p:nvSpPr>
        <p:spPr>
          <a:xfrm>
            <a:off x="457198" y="6165090"/>
            <a:ext cx="8238318" cy="357432"/>
          </a:xfrm>
        </p:spPr>
        <p:txBody>
          <a:bodyPr>
            <a:normAutofit/>
          </a:bodyPr>
          <a:lstStyle>
            <a:lvl1pPr marL="0" indent="0">
              <a:buNone/>
              <a:defRPr sz="1300">
                <a:solidFill>
                  <a:srgbClr val="A7A8AA"/>
                </a:solidFill>
              </a:defRPr>
            </a:lvl1pPr>
          </a:lstStyle>
          <a:p>
            <a:pPr lvl="0"/>
            <a:r>
              <a:rPr lang="en-US" dirty="0" smtClean="0"/>
              <a:t>©</a:t>
            </a:r>
            <a:endParaRPr lang="en-US" dirty="0"/>
          </a:p>
        </p:txBody>
      </p:sp>
    </p:spTree>
    <p:extLst>
      <p:ext uri="{BB962C8B-B14F-4D97-AF65-F5344CB8AC3E}">
        <p14:creationId xmlns:p14="http://schemas.microsoft.com/office/powerpoint/2010/main" val="22722445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a:cs typeface="Arial"/>
              </a:defRPr>
            </a:lvl1pPr>
            <a:lvl2pPr>
              <a:defRPr sz="1800">
                <a:solidFill>
                  <a:srgbClr val="53565A"/>
                </a:solidFill>
                <a:latin typeface="Arial"/>
                <a:cs typeface="Arial"/>
              </a:defRPr>
            </a:lvl2pPr>
            <a:lvl3pPr>
              <a:defRPr sz="16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3328354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00110"/>
            <a:ext cx="8238318" cy="4898146"/>
          </a:xfrm>
          <a:prstGeom prst="rect">
            <a:avLst/>
          </a:prstGeom>
        </p:spPr>
        <p:txBody>
          <a:bodyPr/>
          <a:lstStyle>
            <a:lvl1pPr>
              <a:defRPr sz="2000">
                <a:solidFill>
                  <a:srgbClr val="53565A"/>
                </a:solidFill>
                <a:latin typeface="Arial"/>
                <a:cs typeface="Arial"/>
              </a:defRPr>
            </a:lvl1pPr>
            <a:lvl2pPr>
              <a:defRPr sz="1800">
                <a:solidFill>
                  <a:srgbClr val="53565A"/>
                </a:solidFill>
                <a:latin typeface="Arial"/>
                <a:cs typeface="Arial"/>
              </a:defRPr>
            </a:lvl2pPr>
            <a:lvl3pPr>
              <a:defRPr sz="1600">
                <a:solidFill>
                  <a:srgbClr val="53565A"/>
                </a:solidFill>
                <a:latin typeface="Arial"/>
                <a:cs typeface="Arial"/>
              </a:defRPr>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Slide Number Placeholder 7"/>
          <p:cNvSpPr txBox="1">
            <a:spLocks/>
          </p:cNvSpPr>
          <p:nvPr userDrawn="1"/>
        </p:nvSpPr>
        <p:spPr>
          <a:xfrm>
            <a:off x="8474338" y="-7655"/>
            <a:ext cx="587784" cy="354522"/>
          </a:xfrm>
          <a:prstGeom prst="rect">
            <a:avLst/>
          </a:prstGeom>
        </p:spPr>
        <p:txBody>
          <a:bodyPr vert="horz" lIns="91440" tIns="45720" rIns="91440" bIns="45720" rtlCol="0" anchor="ctr"/>
          <a:lstStyle>
            <a:defPPr>
              <a:defRPr lang="en-US"/>
            </a:defPPr>
            <a:lvl1pPr marL="0" algn="r" defTabSz="457200" rtl="0" eaLnBrk="1" latinLnBrk="0" hangingPunct="1">
              <a:defRPr sz="7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28469902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57198" y="5683662"/>
            <a:ext cx="8238320" cy="714593"/>
          </a:xfrm>
          <a:prstGeom prst="rect">
            <a:avLst/>
          </a:prstGeom>
        </p:spPr>
        <p:txBody>
          <a:bodyPr/>
          <a:lstStyle>
            <a:lvl1pPr>
              <a:defRPr sz="1600">
                <a:solidFill>
                  <a:srgbClr val="53565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p:txBody>
      </p:sp>
      <p:sp>
        <p:nvSpPr>
          <p:cNvPr id="12" name="Picture Placeholder 2"/>
          <p:cNvSpPr>
            <a:spLocks noGrp="1"/>
          </p:cNvSpPr>
          <p:nvPr>
            <p:ph type="pic" idx="1" hasCustomPrompt="1"/>
          </p:nvPr>
        </p:nvSpPr>
        <p:spPr>
          <a:xfrm>
            <a:off x="457198" y="1500110"/>
            <a:ext cx="8238320" cy="3878033"/>
          </a:xfrm>
          <a:prstGeom prst="rect">
            <a:avLst/>
          </a:prstGeom>
        </p:spPr>
        <p:txBody>
          <a:bodyPr>
            <a:normAutofit/>
          </a:bodyPr>
          <a:lstStyle>
            <a:lvl1pPr marL="0" indent="0" algn="ctr">
              <a:buNone/>
              <a:defRPr sz="2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Picture here</a:t>
            </a:r>
            <a:endParaRPr lang="en-US" dirty="0"/>
          </a:p>
        </p:txBody>
      </p:sp>
      <p:sp>
        <p:nvSpPr>
          <p:cNvPr id="7" name="Slide Number Placeholder 7"/>
          <p:cNvSpPr>
            <a:spLocks noGrp="1"/>
          </p:cNvSpPr>
          <p:nvPr>
            <p:ph type="sldNum" sz="quarter" idx="10"/>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8"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7368603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Slide 6">
    <p:spTree>
      <p:nvGrpSpPr>
        <p:cNvPr id="1" name=""/>
        <p:cNvGrpSpPr/>
        <p:nvPr/>
      </p:nvGrpSpPr>
      <p:grpSpPr>
        <a:xfrm>
          <a:off x="0" y="0"/>
          <a:ext cx="0" cy="0"/>
          <a:chOff x="0" y="0"/>
          <a:chExt cx="0" cy="0"/>
        </a:xfrm>
      </p:grpSpPr>
      <p:pic>
        <p:nvPicPr>
          <p:cNvPr id="12" name="Picture 11" descr="Illust_Cover_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939" y="0"/>
            <a:ext cx="9156940" cy="6885638"/>
          </a:xfrm>
          <a:prstGeom prst="rect">
            <a:avLst/>
          </a:prstGeom>
        </p:spPr>
      </p:pic>
      <p:pic>
        <p:nvPicPr>
          <p:cNvPr id="16" name="Picture 15"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3" name="Subtitle 2"/>
          <p:cNvSpPr>
            <a:spLocks noGrp="1"/>
          </p:cNvSpPr>
          <p:nvPr>
            <p:ph type="subTitle" idx="1" hasCustomPrompt="1"/>
          </p:nvPr>
        </p:nvSpPr>
        <p:spPr>
          <a:xfrm>
            <a:off x="3144069" y="2971286"/>
            <a:ext cx="5596363" cy="971627"/>
          </a:xfrm>
          <a:prstGeom prst="rect">
            <a:avLst/>
          </a:prstGeom>
          <a:ln>
            <a:noFill/>
          </a:ln>
        </p:spPr>
        <p:txBody>
          <a:bodyPr anchor="ctr"/>
          <a:lstStyle>
            <a:lvl1pPr marL="0" indent="0" algn="l">
              <a:lnSpc>
                <a:spcPct val="70000"/>
              </a:lnSpc>
              <a:buNone/>
              <a:defRPr sz="3600" baseline="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Cover Slide Title</a:t>
            </a:r>
          </a:p>
          <a:p>
            <a:r>
              <a:rPr lang="en-US" dirty="0" smtClean="0"/>
              <a:t>Second Line If Necessary</a:t>
            </a:r>
          </a:p>
        </p:txBody>
      </p:sp>
      <p:sp>
        <p:nvSpPr>
          <p:cNvPr id="13" name="Title 1"/>
          <p:cNvSpPr txBox="1">
            <a:spLocks/>
          </p:cNvSpPr>
          <p:nvPr userDrawn="1"/>
        </p:nvSpPr>
        <p:spPr>
          <a:xfrm>
            <a:off x="3545967" y="2275315"/>
            <a:ext cx="3912176" cy="443844"/>
          </a:xfrm>
          <a:prstGeom prst="rect">
            <a:avLst/>
          </a:prstGeom>
        </p:spPr>
        <p:txBody>
          <a:bodyPr/>
          <a:lstStyle>
            <a:lvl1pPr algn="l" defTabSz="457200" rtl="0" eaLnBrk="1" latinLnBrk="0" hangingPunct="1">
              <a:lnSpc>
                <a:spcPct val="90000"/>
              </a:lnSpc>
              <a:spcBef>
                <a:spcPct val="0"/>
              </a:spcBef>
              <a:buNone/>
              <a:defRPr sz="2000" kern="1200" baseline="0">
                <a:solidFill>
                  <a:srgbClr val="FF6600"/>
                </a:solidFill>
                <a:latin typeface="Arial"/>
                <a:ea typeface="+mj-ea"/>
                <a:cs typeface="Arial"/>
              </a:defRPr>
            </a:lvl1pPr>
          </a:lstStyle>
          <a:p>
            <a:endParaRPr lang="en-US" dirty="0"/>
          </a:p>
        </p:txBody>
      </p:sp>
      <p:sp>
        <p:nvSpPr>
          <p:cNvPr id="14" name="Picture Placeholder 2"/>
          <p:cNvSpPr>
            <a:spLocks noGrp="1"/>
          </p:cNvSpPr>
          <p:nvPr>
            <p:ph type="pic" idx="10" hasCustomPrompt="1"/>
          </p:nvPr>
        </p:nvSpPr>
        <p:spPr>
          <a:xfrm>
            <a:off x="3439981" y="2044095"/>
            <a:ext cx="5300451" cy="530474"/>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Solution Suite </a:t>
            </a:r>
            <a:r>
              <a:rPr lang="en-US" dirty="0" err="1" smtClean="0"/>
              <a:t>Wordmark</a:t>
            </a:r>
            <a:r>
              <a:rPr lang="en-US" dirty="0" smtClean="0"/>
              <a:t> here</a:t>
            </a:r>
            <a:endParaRPr lang="en-US" dirty="0"/>
          </a:p>
        </p:txBody>
      </p:sp>
      <p:sp>
        <p:nvSpPr>
          <p:cNvPr id="15" name="Picture Placeholder 2"/>
          <p:cNvSpPr>
            <a:spLocks noGrp="1"/>
          </p:cNvSpPr>
          <p:nvPr>
            <p:ph type="pic" idx="11" hasCustomPrompt="1"/>
          </p:nvPr>
        </p:nvSpPr>
        <p:spPr>
          <a:xfrm>
            <a:off x="3526645" y="5539619"/>
            <a:ext cx="5201811" cy="527520"/>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Product </a:t>
            </a:r>
            <a:r>
              <a:rPr lang="en-US" dirty="0" err="1" smtClean="0"/>
              <a:t>Wordmark</a:t>
            </a:r>
            <a:r>
              <a:rPr lang="en-US" dirty="0" smtClean="0"/>
              <a:t> here</a:t>
            </a:r>
            <a:endParaRPr lang="en-US" dirty="0"/>
          </a:p>
        </p:txBody>
      </p:sp>
      <p:sp>
        <p:nvSpPr>
          <p:cNvPr id="17" name="Text Placeholder 6"/>
          <p:cNvSpPr>
            <a:spLocks noGrp="1"/>
          </p:cNvSpPr>
          <p:nvPr>
            <p:ph type="body" sz="quarter" idx="12" hasCustomPrompt="1"/>
          </p:nvPr>
        </p:nvSpPr>
        <p:spPr>
          <a:xfrm>
            <a:off x="3526645" y="6096001"/>
            <a:ext cx="3913188" cy="278190"/>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18" name="Text Placeholder 4"/>
          <p:cNvSpPr>
            <a:spLocks noGrp="1"/>
          </p:cNvSpPr>
          <p:nvPr>
            <p:ph type="body" sz="quarter" idx="13" hasCustomPrompt="1"/>
          </p:nvPr>
        </p:nvSpPr>
        <p:spPr>
          <a:xfrm>
            <a:off x="3526645" y="6397624"/>
            <a:ext cx="4202212" cy="363613"/>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spTree>
    <p:extLst>
      <p:ext uri="{BB962C8B-B14F-4D97-AF65-F5344CB8AC3E}">
        <p14:creationId xmlns:p14="http://schemas.microsoft.com/office/powerpoint/2010/main" val="5272394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8" name="Picture 7" descr="Illust_Appendix_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685018" cy="6858000"/>
          </a:xfrm>
          <a:prstGeom prst="rect">
            <a:avLst/>
          </a:prstGeom>
        </p:spPr>
      </p:pic>
      <p:pic>
        <p:nvPicPr>
          <p:cNvPr id="5" name="Picture 4"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1" name="Text Placeholder 10"/>
          <p:cNvSpPr>
            <a:spLocks noGrp="1"/>
          </p:cNvSpPr>
          <p:nvPr>
            <p:ph type="body" sz="quarter" idx="12"/>
          </p:nvPr>
        </p:nvSpPr>
        <p:spPr>
          <a:xfrm>
            <a:off x="5068888" y="3494882"/>
            <a:ext cx="3724275" cy="1718018"/>
          </a:xfrm>
          <a:prstGeom prst="rect">
            <a:avLst/>
          </a:prstGeom>
        </p:spPr>
        <p:txBody>
          <a:bodyPr vert="horz"/>
          <a:lstStyle>
            <a:lvl1pPr>
              <a:buNone/>
              <a:defRPr sz="1600">
                <a:solidFill>
                  <a:srgbClr val="53565A"/>
                </a:solidFill>
              </a:defRPr>
            </a:lvl1pPr>
            <a:lvl2pPr>
              <a:buNone/>
              <a:defRPr sz="1600"/>
            </a:lvl2pPr>
            <a:lvl3pPr>
              <a:buNone/>
              <a:defRPr sz="1600"/>
            </a:lvl3pPr>
            <a:lvl4pPr>
              <a:buNone/>
              <a:defRPr sz="1600"/>
            </a:lvl4pPr>
            <a:lvl5pPr>
              <a:buNone/>
              <a:defRPr sz="1600"/>
            </a:lvl5pPr>
          </a:lstStyle>
          <a:p>
            <a:pPr lvl="0"/>
            <a:r>
              <a:rPr lang="en-US" dirty="0" smtClean="0"/>
              <a:t>Click to edit Master text styles</a:t>
            </a:r>
          </a:p>
        </p:txBody>
      </p:sp>
      <p:sp>
        <p:nvSpPr>
          <p:cNvPr id="13" name="Text Placeholder 12"/>
          <p:cNvSpPr>
            <a:spLocks noGrp="1"/>
          </p:cNvSpPr>
          <p:nvPr>
            <p:ph type="body" sz="quarter" idx="13" hasCustomPrompt="1"/>
          </p:nvPr>
        </p:nvSpPr>
        <p:spPr>
          <a:xfrm>
            <a:off x="5068127" y="2747964"/>
            <a:ext cx="3700462" cy="638704"/>
          </a:xfrm>
          <a:prstGeom prst="rect">
            <a:avLst/>
          </a:prstGeom>
        </p:spPr>
        <p:txBody>
          <a:bodyPr vert="horz"/>
          <a:lstStyle>
            <a:lvl1pPr>
              <a:buNone/>
              <a:defRPr sz="3600"/>
            </a:lvl1pPr>
            <a:lvl2pPr>
              <a:buNone/>
              <a:defRPr sz="3600"/>
            </a:lvl2pPr>
            <a:lvl3pPr>
              <a:buNone/>
              <a:defRPr sz="3600"/>
            </a:lvl3pPr>
            <a:lvl4pPr>
              <a:buNone/>
              <a:defRPr sz="3600"/>
            </a:lvl4pPr>
            <a:lvl5pPr>
              <a:buNone/>
              <a:defRPr sz="3600"/>
            </a:lvl5pPr>
          </a:lstStyle>
          <a:p>
            <a:pPr lvl="0"/>
            <a:r>
              <a:rPr lang="en-US" dirty="0" smtClean="0"/>
              <a:t>Appendix</a:t>
            </a:r>
            <a:endParaRPr lang="en-US" dirty="0"/>
          </a:p>
        </p:txBody>
      </p:sp>
    </p:spTree>
    <p:extLst>
      <p:ext uri="{BB962C8B-B14F-4D97-AF65-F5344CB8AC3E}">
        <p14:creationId xmlns:p14="http://schemas.microsoft.com/office/powerpoint/2010/main" val="28387267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18EFA71-2B35-48C1-8037-85146E2B056A}" type="datetime1">
              <a:rPr lang="en-US" smtClean="0">
                <a:solidFill>
                  <a:srgbClr val="53565A"/>
                </a:solidFill>
              </a:rPr>
              <a:pPr/>
              <a:t>2/18/2016</a:t>
            </a:fld>
            <a:endParaRPr lang="en-US">
              <a:solidFill>
                <a:srgbClr val="53565A"/>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smtClean="0">
                <a:solidFill>
                  <a:srgbClr val="53565A"/>
                </a:solidFill>
              </a:rPr>
              <a:t>February 2012</a:t>
            </a:r>
            <a:endParaRPr lang="en-US">
              <a:solidFill>
                <a:srgbClr val="53565A"/>
              </a:solidFill>
            </a:endParaRPr>
          </a:p>
        </p:txBody>
      </p:sp>
      <p:sp>
        <p:nvSpPr>
          <p:cNvPr id="6" name="Slide Number Placeholder 5"/>
          <p:cNvSpPr>
            <a:spLocks noGrp="1"/>
          </p:cNvSpPr>
          <p:nvPr>
            <p:ph type="sldNum" sz="quarter" idx="12"/>
          </p:nvPr>
        </p:nvSpPr>
        <p:spPr/>
        <p:txBody>
          <a:bodyPr/>
          <a:lstStyle/>
          <a:p>
            <a:fld id="{072FBDA8-566E-447D-B17F-93F2027EE837}"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129345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57198" y="5683662"/>
            <a:ext cx="8238320" cy="714593"/>
          </a:xfrm>
          <a:prstGeom prst="rect">
            <a:avLst/>
          </a:prstGeom>
        </p:spPr>
        <p:txBody>
          <a:bodyPr/>
          <a:lstStyle>
            <a:lvl1pPr>
              <a:defRPr sz="1600">
                <a:solidFill>
                  <a:srgbClr val="53565A"/>
                </a:solidFill>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p:txBody>
      </p:sp>
      <p:sp>
        <p:nvSpPr>
          <p:cNvPr id="12" name="Picture Placeholder 2"/>
          <p:cNvSpPr>
            <a:spLocks noGrp="1"/>
          </p:cNvSpPr>
          <p:nvPr>
            <p:ph type="pic" idx="1" hasCustomPrompt="1"/>
          </p:nvPr>
        </p:nvSpPr>
        <p:spPr>
          <a:xfrm>
            <a:off x="457198" y="1500110"/>
            <a:ext cx="8238320" cy="3878033"/>
          </a:xfrm>
          <a:prstGeom prst="rect">
            <a:avLst/>
          </a:prstGeom>
        </p:spPr>
        <p:txBody>
          <a:bodyPr>
            <a:normAutofit/>
          </a:bodyPr>
          <a:lstStyle>
            <a:lvl1pPr marL="0" indent="0" algn="ctr">
              <a:buNone/>
              <a:defRPr sz="24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Picture here</a:t>
            </a:r>
            <a:endParaRPr lang="en-US" dirty="0"/>
          </a:p>
        </p:txBody>
      </p:sp>
      <p:sp>
        <p:nvSpPr>
          <p:cNvPr id="7" name="Slide Number Placeholder 7"/>
          <p:cNvSpPr>
            <a:spLocks noGrp="1"/>
          </p:cNvSpPr>
          <p:nvPr>
            <p:ph type="sldNum" sz="quarter" idx="10"/>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r>
              <a:rPr lang="en-US" dirty="0" smtClean="0">
                <a:solidFill>
                  <a:prstClr val="white"/>
                </a:solidFill>
              </a:rPr>
              <a:t>   |   </a:t>
            </a:r>
            <a:fld id="{DA15E891-66B8-4B28-AB8F-05A4B1DE573C}" type="slidenum">
              <a:rPr lang="en-US" smtClean="0">
                <a:solidFill>
                  <a:prstClr val="white"/>
                </a:solidFill>
              </a:rPr>
              <a:pPr/>
              <a:t>‹#›</a:t>
            </a:fld>
            <a:endParaRPr lang="en-US" dirty="0">
              <a:solidFill>
                <a:prstClr val="white"/>
              </a:solidFill>
            </a:endParaRPr>
          </a:p>
        </p:txBody>
      </p:sp>
      <p:sp>
        <p:nvSpPr>
          <p:cNvPr id="8"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0"/>
            </a:lvl1pPr>
          </a:lstStyle>
          <a:p>
            <a:r>
              <a:rPr lang="en-US" dirty="0" smtClean="0"/>
              <a:t>Title of Slide</a:t>
            </a:r>
            <a:endParaRPr lang="en-US" dirty="0"/>
          </a:p>
        </p:txBody>
      </p:sp>
    </p:spTree>
    <p:extLst>
      <p:ext uri="{BB962C8B-B14F-4D97-AF65-F5344CB8AC3E}">
        <p14:creationId xmlns:p14="http://schemas.microsoft.com/office/powerpoint/2010/main" val="1694401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7" name="Picture 6" descr="140324_el_ppt_layout_illust.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0616" cy="6870462"/>
          </a:xfrm>
          <a:prstGeom prst="rect">
            <a:avLst/>
          </a:prstGeom>
        </p:spPr>
      </p:pic>
      <p:sp>
        <p:nvSpPr>
          <p:cNvPr id="2" name="Title 1"/>
          <p:cNvSpPr>
            <a:spLocks noGrp="1"/>
          </p:cNvSpPr>
          <p:nvPr>
            <p:ph type="ctrTitle" hasCustomPrompt="1"/>
          </p:nvPr>
        </p:nvSpPr>
        <p:spPr>
          <a:xfrm>
            <a:off x="4823118" y="2046612"/>
            <a:ext cx="3912176" cy="1664799"/>
          </a:xfrm>
          <a:prstGeom prst="rect">
            <a:avLst/>
          </a:prstGeom>
        </p:spPr>
        <p:txBody>
          <a:bodyPr/>
          <a:lstStyle>
            <a:lvl1pPr algn="l">
              <a:lnSpc>
                <a:spcPct val="90000"/>
              </a:lnSpc>
              <a:defRPr sz="3600" baseline="0">
                <a:solidFill>
                  <a:schemeClr val="tx1"/>
                </a:solidFill>
              </a:defRPr>
            </a:lvl1pPr>
          </a:lstStyle>
          <a:p>
            <a:r>
              <a:rPr lang="en-US" dirty="0" smtClean="0"/>
              <a:t>Cover Slide Title and Multiple Lines If Necessary</a:t>
            </a:r>
            <a:endParaRPr lang="en-US" dirty="0"/>
          </a:p>
        </p:txBody>
      </p:sp>
      <p:sp>
        <p:nvSpPr>
          <p:cNvPr id="3" name="Subtitle 2"/>
          <p:cNvSpPr>
            <a:spLocks noGrp="1"/>
          </p:cNvSpPr>
          <p:nvPr>
            <p:ph type="subTitle" idx="1" hasCustomPrompt="1"/>
          </p:nvPr>
        </p:nvSpPr>
        <p:spPr>
          <a:xfrm>
            <a:off x="4823116" y="3835859"/>
            <a:ext cx="3912177" cy="1284154"/>
          </a:xfrm>
          <a:prstGeom prst="rect">
            <a:avLst/>
          </a:prstGeom>
        </p:spPr>
        <p:txBody>
          <a:bodyPr/>
          <a:lstStyle>
            <a:lvl1pPr marL="0" indent="0" algn="l">
              <a:buNone/>
              <a:defRPr sz="1600">
                <a:solidFill>
                  <a:srgbClr val="53565A"/>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 of Presentation</a:t>
            </a:r>
            <a:endParaRPr lang="en-US" dirty="0"/>
          </a:p>
        </p:txBody>
      </p:sp>
      <p:pic>
        <p:nvPicPr>
          <p:cNvPr id="10" name="Picture 9"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9" name="Text Placeholder 6"/>
          <p:cNvSpPr>
            <a:spLocks noGrp="1"/>
          </p:cNvSpPr>
          <p:nvPr>
            <p:ph type="body" sz="quarter" idx="10" hasCustomPrompt="1"/>
          </p:nvPr>
        </p:nvSpPr>
        <p:spPr>
          <a:xfrm>
            <a:off x="4822825" y="6096000"/>
            <a:ext cx="3913188" cy="302381"/>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5" name="Text Placeholder 4"/>
          <p:cNvSpPr>
            <a:spLocks noGrp="1"/>
          </p:cNvSpPr>
          <p:nvPr>
            <p:ph type="body" sz="quarter" idx="11" hasCustomPrompt="1"/>
          </p:nvPr>
        </p:nvSpPr>
        <p:spPr>
          <a:xfrm>
            <a:off x="4822825"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spTree>
    <p:extLst>
      <p:ext uri="{BB962C8B-B14F-4D97-AF65-F5344CB8AC3E}">
        <p14:creationId xmlns:p14="http://schemas.microsoft.com/office/powerpoint/2010/main" val="990211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12" name="Picture 11" descr="140324_el_ppt_layout_illust.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59"/>
            <a:ext cx="9144000" cy="6870462"/>
          </a:xfrm>
          <a:prstGeom prst="rect">
            <a:avLst/>
          </a:prstGeom>
        </p:spPr>
      </p:pic>
      <p:sp>
        <p:nvSpPr>
          <p:cNvPr id="14" name="Picture Placeholder 2"/>
          <p:cNvSpPr>
            <a:spLocks noGrp="1"/>
          </p:cNvSpPr>
          <p:nvPr>
            <p:ph type="pic" idx="12" hasCustomPrompt="1"/>
          </p:nvPr>
        </p:nvSpPr>
        <p:spPr>
          <a:xfrm>
            <a:off x="4822825" y="5551714"/>
            <a:ext cx="3912178" cy="494473"/>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Product </a:t>
            </a:r>
            <a:r>
              <a:rPr lang="en-US" dirty="0" err="1" smtClean="0"/>
              <a:t>Wordmark</a:t>
            </a:r>
            <a:r>
              <a:rPr lang="en-US" dirty="0" smtClean="0"/>
              <a:t> here</a:t>
            </a:r>
            <a:endParaRPr lang="en-US" dirty="0"/>
          </a:p>
        </p:txBody>
      </p:sp>
      <p:sp>
        <p:nvSpPr>
          <p:cNvPr id="13" name="Picture Placeholder 2"/>
          <p:cNvSpPr>
            <a:spLocks noGrp="1"/>
          </p:cNvSpPr>
          <p:nvPr>
            <p:ph type="pic" idx="11" hasCustomPrompt="1"/>
          </p:nvPr>
        </p:nvSpPr>
        <p:spPr>
          <a:xfrm>
            <a:off x="4891024" y="2007810"/>
            <a:ext cx="3912176" cy="504303"/>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Solution Suite </a:t>
            </a:r>
            <a:r>
              <a:rPr lang="en-US" dirty="0" err="1" smtClean="0"/>
              <a:t>Wordmark</a:t>
            </a:r>
            <a:r>
              <a:rPr lang="en-US" dirty="0" smtClean="0"/>
              <a:t> here</a:t>
            </a:r>
            <a:endParaRPr lang="en-US" dirty="0"/>
          </a:p>
        </p:txBody>
      </p:sp>
      <p:sp>
        <p:nvSpPr>
          <p:cNvPr id="3" name="Subtitle 2"/>
          <p:cNvSpPr>
            <a:spLocks noGrp="1"/>
          </p:cNvSpPr>
          <p:nvPr>
            <p:ph type="subTitle" idx="1" hasCustomPrompt="1"/>
          </p:nvPr>
        </p:nvSpPr>
        <p:spPr>
          <a:xfrm>
            <a:off x="4891022" y="2626076"/>
            <a:ext cx="3912177" cy="1849348"/>
          </a:xfrm>
          <a:prstGeom prst="rect">
            <a:avLst/>
          </a:prstGeom>
        </p:spPr>
        <p:txBody>
          <a:bodyPr/>
          <a:lstStyle>
            <a:lvl1pPr marL="0" indent="0" algn="l">
              <a:buNone/>
              <a:defRPr sz="3600" baseline="0">
                <a:solidFill>
                  <a:srgbClr val="53565A"/>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Cover Slide Title and Multiple Lines If Necessary</a:t>
            </a:r>
            <a:endParaRPr lang="en-US" dirty="0"/>
          </a:p>
        </p:txBody>
      </p:sp>
      <p:pic>
        <p:nvPicPr>
          <p:cNvPr id="10" name="Picture 9" descr="Elsevier_Tree_Logo_2C.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15" name="Text Placeholder 6"/>
          <p:cNvSpPr>
            <a:spLocks noGrp="1"/>
          </p:cNvSpPr>
          <p:nvPr>
            <p:ph type="body" sz="quarter" idx="10" hasCustomPrompt="1"/>
          </p:nvPr>
        </p:nvSpPr>
        <p:spPr>
          <a:xfrm>
            <a:off x="4822825" y="6096000"/>
            <a:ext cx="3913188" cy="302381"/>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16" name="Text Placeholder 4"/>
          <p:cNvSpPr>
            <a:spLocks noGrp="1"/>
          </p:cNvSpPr>
          <p:nvPr>
            <p:ph type="body" sz="quarter" idx="13" hasCustomPrompt="1"/>
          </p:nvPr>
        </p:nvSpPr>
        <p:spPr>
          <a:xfrm>
            <a:off x="4822825"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spTree>
    <p:extLst>
      <p:ext uri="{BB962C8B-B14F-4D97-AF65-F5344CB8AC3E}">
        <p14:creationId xmlns:p14="http://schemas.microsoft.com/office/powerpoint/2010/main" val="2714699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23118" y="2046612"/>
            <a:ext cx="3912176" cy="1664799"/>
          </a:xfrm>
          <a:prstGeom prst="rect">
            <a:avLst/>
          </a:prstGeom>
        </p:spPr>
        <p:txBody>
          <a:bodyPr/>
          <a:lstStyle>
            <a:lvl1pPr algn="l">
              <a:lnSpc>
                <a:spcPct val="90000"/>
              </a:lnSpc>
              <a:defRPr sz="3600" baseline="0">
                <a:solidFill>
                  <a:schemeClr val="tx1"/>
                </a:solidFill>
              </a:defRPr>
            </a:lvl1pPr>
          </a:lstStyle>
          <a:p>
            <a:r>
              <a:rPr lang="en-US" dirty="0" smtClean="0"/>
              <a:t>Cover Slide Title and Multiple Lines If Necessary</a:t>
            </a:r>
            <a:endParaRPr lang="en-US" dirty="0"/>
          </a:p>
        </p:txBody>
      </p:sp>
      <p:sp>
        <p:nvSpPr>
          <p:cNvPr id="3" name="Subtitle 2"/>
          <p:cNvSpPr>
            <a:spLocks noGrp="1"/>
          </p:cNvSpPr>
          <p:nvPr>
            <p:ph type="subTitle" idx="1" hasCustomPrompt="1"/>
          </p:nvPr>
        </p:nvSpPr>
        <p:spPr>
          <a:xfrm>
            <a:off x="4823116" y="3835859"/>
            <a:ext cx="3912177" cy="1284154"/>
          </a:xfrm>
          <a:prstGeom prst="rect">
            <a:avLst/>
          </a:prstGeom>
        </p:spPr>
        <p:txBody>
          <a:bodyPr/>
          <a:lstStyle>
            <a:lvl1pPr marL="0" indent="0" algn="l">
              <a:buNone/>
              <a:defRPr sz="1600">
                <a:solidFill>
                  <a:srgbClr val="53565A"/>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 of Presentation</a:t>
            </a:r>
            <a:endParaRPr lang="en-US" dirty="0"/>
          </a:p>
        </p:txBody>
      </p:sp>
      <p:pic>
        <p:nvPicPr>
          <p:cNvPr id="10" name="Picture 9"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6" name="Text Placeholder 6"/>
          <p:cNvSpPr>
            <a:spLocks noGrp="1"/>
          </p:cNvSpPr>
          <p:nvPr>
            <p:ph type="body" sz="quarter" idx="10" hasCustomPrompt="1"/>
          </p:nvPr>
        </p:nvSpPr>
        <p:spPr>
          <a:xfrm>
            <a:off x="4822825" y="6096000"/>
            <a:ext cx="3913188" cy="302381"/>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7" name="Text Placeholder 4"/>
          <p:cNvSpPr>
            <a:spLocks noGrp="1"/>
          </p:cNvSpPr>
          <p:nvPr>
            <p:ph type="body" sz="quarter" idx="11" hasCustomPrompt="1"/>
          </p:nvPr>
        </p:nvSpPr>
        <p:spPr>
          <a:xfrm>
            <a:off x="4822825"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pic>
        <p:nvPicPr>
          <p:cNvPr id="11" name="Picture 10" descr="placeholder-vector.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spTree>
    <p:extLst>
      <p:ext uri="{BB962C8B-B14F-4D97-AF65-F5344CB8AC3E}">
        <p14:creationId xmlns:p14="http://schemas.microsoft.com/office/powerpoint/2010/main" val="337136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sp>
        <p:nvSpPr>
          <p:cNvPr id="14" name="Picture Placeholder 2"/>
          <p:cNvSpPr>
            <a:spLocks noGrp="1"/>
          </p:cNvSpPr>
          <p:nvPr>
            <p:ph type="pic" idx="12" hasCustomPrompt="1"/>
          </p:nvPr>
        </p:nvSpPr>
        <p:spPr>
          <a:xfrm>
            <a:off x="4822825" y="5527524"/>
            <a:ext cx="3912178" cy="518663"/>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Place Product </a:t>
            </a:r>
            <a:r>
              <a:rPr lang="en-US" dirty="0" err="1" smtClean="0"/>
              <a:t>Wordmark</a:t>
            </a:r>
            <a:r>
              <a:rPr lang="en-US" dirty="0" smtClean="0"/>
              <a:t> here</a:t>
            </a:r>
            <a:endParaRPr lang="en-US" dirty="0"/>
          </a:p>
        </p:txBody>
      </p:sp>
      <p:sp>
        <p:nvSpPr>
          <p:cNvPr id="13" name="Picture Placeholder 2"/>
          <p:cNvSpPr>
            <a:spLocks noGrp="1"/>
          </p:cNvSpPr>
          <p:nvPr>
            <p:ph type="pic" idx="11" hasCustomPrompt="1"/>
          </p:nvPr>
        </p:nvSpPr>
        <p:spPr>
          <a:xfrm>
            <a:off x="4891024" y="2007810"/>
            <a:ext cx="3912176" cy="504303"/>
          </a:xfrm>
          <a:prstGeom prst="rect">
            <a:avLst/>
          </a:prstGeom>
        </p:spPr>
        <p:txBody>
          <a:bodyPr/>
          <a:lstStyle>
            <a:lvl1pPr marL="0" indent="0">
              <a:buNone/>
              <a:defRPr sz="20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Solution Suite </a:t>
            </a:r>
            <a:r>
              <a:rPr lang="en-US" dirty="0" err="1" smtClean="0"/>
              <a:t>Wordmark</a:t>
            </a:r>
            <a:r>
              <a:rPr lang="en-US" dirty="0" smtClean="0"/>
              <a:t> here</a:t>
            </a:r>
            <a:endParaRPr lang="en-US" dirty="0"/>
          </a:p>
        </p:txBody>
      </p:sp>
      <p:sp>
        <p:nvSpPr>
          <p:cNvPr id="3" name="Subtitle 2"/>
          <p:cNvSpPr>
            <a:spLocks noGrp="1"/>
          </p:cNvSpPr>
          <p:nvPr>
            <p:ph type="subTitle" idx="1" hasCustomPrompt="1"/>
          </p:nvPr>
        </p:nvSpPr>
        <p:spPr>
          <a:xfrm>
            <a:off x="4891022" y="2626076"/>
            <a:ext cx="3912177" cy="1849348"/>
          </a:xfrm>
          <a:prstGeom prst="rect">
            <a:avLst/>
          </a:prstGeom>
        </p:spPr>
        <p:txBody>
          <a:bodyPr/>
          <a:lstStyle>
            <a:lvl1pPr marL="0" indent="0" algn="l">
              <a:buNone/>
              <a:defRPr sz="3600" baseline="0">
                <a:solidFill>
                  <a:srgbClr val="53565A"/>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Cover Slide Title and Multiple Lines If Necessary</a:t>
            </a:r>
            <a:endParaRPr lang="en-US" dirty="0"/>
          </a:p>
        </p:txBody>
      </p:sp>
      <p:pic>
        <p:nvPicPr>
          <p:cNvPr id="10" name="Picture 9" descr="Elsevier_Tree_Logo_2C.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04655" y="359801"/>
            <a:ext cx="688802" cy="798523"/>
          </a:xfrm>
          <a:prstGeom prst="rect">
            <a:avLst/>
          </a:prstGeom>
        </p:spPr>
      </p:pic>
      <p:sp>
        <p:nvSpPr>
          <p:cNvPr id="7" name="Text Placeholder 6"/>
          <p:cNvSpPr>
            <a:spLocks noGrp="1"/>
          </p:cNvSpPr>
          <p:nvPr>
            <p:ph type="body" sz="quarter" idx="10" hasCustomPrompt="1"/>
          </p:nvPr>
        </p:nvSpPr>
        <p:spPr>
          <a:xfrm>
            <a:off x="4822825" y="6096000"/>
            <a:ext cx="3913188" cy="302381"/>
          </a:xfrm>
          <a:prstGeom prst="rect">
            <a:avLst/>
          </a:prstGeom>
        </p:spPr>
        <p:txBody>
          <a:bodyPr/>
          <a:lstStyle>
            <a:lvl1pPr marL="0" indent="0">
              <a:buNone/>
              <a:defRPr sz="1100">
                <a:solidFill>
                  <a:schemeClr val="tx2"/>
                </a:solidFill>
                <a:latin typeface="Arial"/>
                <a:cs typeface="Aria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Presented by </a:t>
            </a:r>
            <a:r>
              <a:rPr lang="en-US" dirty="0" err="1" smtClean="0"/>
              <a:t>Firstname</a:t>
            </a:r>
            <a:r>
              <a:rPr lang="en-US" dirty="0" smtClean="0"/>
              <a:t> </a:t>
            </a:r>
            <a:r>
              <a:rPr lang="en-US" dirty="0" err="1" smtClean="0"/>
              <a:t>Lastname</a:t>
            </a:r>
            <a:endParaRPr lang="en-US" dirty="0" smtClean="0"/>
          </a:p>
        </p:txBody>
      </p:sp>
      <p:sp>
        <p:nvSpPr>
          <p:cNvPr id="8" name="Text Placeholder 4"/>
          <p:cNvSpPr>
            <a:spLocks noGrp="1"/>
          </p:cNvSpPr>
          <p:nvPr>
            <p:ph type="body" sz="quarter" idx="13" hasCustomPrompt="1"/>
          </p:nvPr>
        </p:nvSpPr>
        <p:spPr>
          <a:xfrm>
            <a:off x="4822825" y="6397625"/>
            <a:ext cx="3913188" cy="266700"/>
          </a:xfrm>
          <a:prstGeom prst="rect">
            <a:avLst/>
          </a:prstGeom>
        </p:spPr>
        <p:txBody>
          <a:bodyPr vert="horz"/>
          <a:lstStyle>
            <a:lvl1pPr marL="0" indent="0">
              <a:buNone/>
              <a:defRPr sz="1100">
                <a:solidFill>
                  <a:srgbClr val="53565A"/>
                </a:solidFill>
                <a:latin typeface="Arial"/>
                <a:cs typeface="Arial"/>
              </a:defRPr>
            </a:lvl1pPr>
          </a:lstStyle>
          <a:p>
            <a:pPr lvl="0"/>
            <a:r>
              <a:rPr lang="en-US" dirty="0" smtClean="0"/>
              <a:t>Date XX_XX_XX</a:t>
            </a:r>
          </a:p>
        </p:txBody>
      </p:sp>
      <p:pic>
        <p:nvPicPr>
          <p:cNvPr id="15" name="Picture 14" descr="placeholder-vector.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spTree>
    <p:extLst>
      <p:ext uri="{BB962C8B-B14F-4D97-AF65-F5344CB8AC3E}">
        <p14:creationId xmlns:p14="http://schemas.microsoft.com/office/powerpoint/2010/main" val="1749238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slideLayout" Target="../slideLayouts/slideLayout2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19" Type="http://schemas.openxmlformats.org/officeDocument/2006/relationships/theme" Target="../theme/theme2.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11.jpe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3.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9" Type="http://schemas.openxmlformats.org/officeDocument/2006/relationships/image" Target="../media/image11.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10" Type="http://schemas.openxmlformats.org/officeDocument/2006/relationships/image" Target="../media/image11.jpeg"/><Relationship Id="rId4" Type="http://schemas.openxmlformats.org/officeDocument/2006/relationships/slideLayout" Target="../slideLayouts/slideLayout39.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jpg"/>
          <p:cNvPicPr>
            <a:picLocks noChangeAspect="1"/>
          </p:cNvPicPr>
          <p:nvPr userDrawn="1"/>
        </p:nvPicPr>
        <p:blipFill>
          <a:blip r:embed="rId7"/>
          <a:stretch>
            <a:fillRect/>
          </a:stretch>
        </p:blipFill>
        <p:spPr>
          <a:xfrm>
            <a:off x="0" y="0"/>
            <a:ext cx="9144000" cy="375646"/>
          </a:xfrm>
          <a:prstGeom prst="rect">
            <a:avLst/>
          </a:prstGeom>
        </p:spPr>
      </p:pic>
      <p:sp>
        <p:nvSpPr>
          <p:cNvPr id="9"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pPr defTabSz="457200"/>
            <a:r>
              <a:rPr lang="en-US" dirty="0" smtClean="0">
                <a:solidFill>
                  <a:prstClr val="white"/>
                </a:solidFill>
              </a:rPr>
              <a:t>   |   </a:t>
            </a:r>
            <a:fld id="{DA15E891-66B8-4B28-AB8F-05A4B1DE573C}" type="slidenum">
              <a:rPr lang="en-US" smtClean="0">
                <a:solidFill>
                  <a:prstClr val="white"/>
                </a:solidFill>
              </a:rPr>
              <a:pPr defTabSz="457200"/>
              <a:t>‹#›</a:t>
            </a:fld>
            <a:endParaRPr lang="en-US" dirty="0">
              <a:solidFill>
                <a:prstClr val="white"/>
              </a:solidFill>
            </a:endParaRPr>
          </a:p>
        </p:txBody>
      </p:sp>
      <p:sp>
        <p:nvSpPr>
          <p:cNvPr id="13"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dirty="0" smtClean="0"/>
              <a:t>Title of Slide</a:t>
            </a:r>
            <a:endParaRPr lang="en-US" dirty="0"/>
          </a:p>
        </p:txBody>
      </p:sp>
      <p:sp>
        <p:nvSpPr>
          <p:cNvPr id="14" name="Text Placeholder 8"/>
          <p:cNvSpPr>
            <a:spLocks noGrp="1"/>
          </p:cNvSpPr>
          <p:nvPr>
            <p:ph type="body" idx="1"/>
          </p:nvPr>
        </p:nvSpPr>
        <p:spPr>
          <a:xfrm>
            <a:off x="457200" y="1500110"/>
            <a:ext cx="8238318" cy="489814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a:p>
            <a:pPr lvl="8"/>
            <a:endParaRPr lang="en-US" dirty="0" smtClean="0"/>
          </a:p>
        </p:txBody>
      </p:sp>
      <p:pic>
        <p:nvPicPr>
          <p:cNvPr id="6" name="Picture 3" descr="X:\elsevier\rachel\campus\WORDMARK\PublishingConnect_WMK_151_RGB.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457200" y="6406795"/>
            <a:ext cx="2096979" cy="246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182497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Lst>
  <p:txStyles>
    <p:titleStyle>
      <a:lvl1pPr algn="l" defTabSz="457200" rtl="0" eaLnBrk="1" latinLnBrk="0" hangingPunct="1">
        <a:spcBef>
          <a:spcPct val="0"/>
        </a:spcBef>
        <a:buNone/>
        <a:defRPr sz="2400" b="1" i="0" kern="1200">
          <a:solidFill>
            <a:schemeClr val="accent1"/>
          </a:solidFill>
          <a:latin typeface="Arial Bold"/>
          <a:ea typeface="+mj-ea"/>
          <a:cs typeface="Arial Bold"/>
        </a:defRPr>
      </a:lvl1pPr>
    </p:titleStyle>
    <p:body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14779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Lst>
  <p:hf sldNum="0" hdr="0" dt="0"/>
  <p:txStyles>
    <p:titleStyle>
      <a:lvl1pPr algn="ctr" defTabSz="457200" rtl="0" eaLnBrk="1" latinLnBrk="0" hangingPunct="1">
        <a:spcBef>
          <a:spcPct val="0"/>
        </a:spcBef>
        <a:buNone/>
        <a:defRPr sz="4400" kern="1200">
          <a:solidFill>
            <a:schemeClr val="accent6"/>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jp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9144000" cy="375646"/>
          </a:xfrm>
          <a:prstGeom prst="rect">
            <a:avLst/>
          </a:prstGeom>
        </p:spPr>
      </p:pic>
      <p:sp>
        <p:nvSpPr>
          <p:cNvPr id="9"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pPr defTabSz="457200"/>
            <a:r>
              <a:rPr lang="en-US" dirty="0" smtClean="0">
                <a:solidFill>
                  <a:prstClr val="white"/>
                </a:solidFill>
              </a:rPr>
              <a:t>   |   </a:t>
            </a:r>
            <a:fld id="{DA15E891-66B8-4B28-AB8F-05A4B1DE573C}" type="slidenum">
              <a:rPr lang="en-US" smtClean="0">
                <a:solidFill>
                  <a:prstClr val="white"/>
                </a:solidFill>
              </a:rPr>
              <a:pPr defTabSz="457200"/>
              <a:t>‹#›</a:t>
            </a:fld>
            <a:endParaRPr lang="en-US" dirty="0">
              <a:solidFill>
                <a:prstClr val="white"/>
              </a:solidFill>
            </a:endParaRPr>
          </a:p>
        </p:txBody>
      </p:sp>
      <p:sp>
        <p:nvSpPr>
          <p:cNvPr id="13"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dirty="0" smtClean="0"/>
              <a:t>Title of Slide</a:t>
            </a:r>
            <a:endParaRPr lang="en-US" dirty="0"/>
          </a:p>
        </p:txBody>
      </p:sp>
      <p:sp>
        <p:nvSpPr>
          <p:cNvPr id="14" name="Text Placeholder 8"/>
          <p:cNvSpPr>
            <a:spLocks noGrp="1"/>
          </p:cNvSpPr>
          <p:nvPr>
            <p:ph type="body" idx="1"/>
          </p:nvPr>
        </p:nvSpPr>
        <p:spPr>
          <a:xfrm>
            <a:off x="457200" y="1500110"/>
            <a:ext cx="8238318" cy="489814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a:p>
            <a:pPr lvl="8"/>
            <a:endParaRPr lang="en-US" dirty="0" smtClean="0"/>
          </a:p>
        </p:txBody>
      </p:sp>
    </p:spTree>
    <p:extLst>
      <p:ext uri="{BB962C8B-B14F-4D97-AF65-F5344CB8AC3E}">
        <p14:creationId xmlns:p14="http://schemas.microsoft.com/office/powerpoint/2010/main" val="149564499"/>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Lst>
  <p:hf sldNum="0" hdr="0" dt="0"/>
  <p:txStyles>
    <p:titleStyle>
      <a:lvl1pPr algn="l" defTabSz="457200" rtl="0" eaLnBrk="1" latinLnBrk="0" hangingPunct="1">
        <a:spcBef>
          <a:spcPct val="0"/>
        </a:spcBef>
        <a:buNone/>
        <a:defRPr sz="2400" b="1" i="0" kern="1200">
          <a:solidFill>
            <a:schemeClr val="accent1"/>
          </a:solidFill>
          <a:latin typeface="Arial Bold"/>
          <a:ea typeface="+mj-ea"/>
          <a:cs typeface="Arial Bold"/>
        </a:defRPr>
      </a:lvl1pPr>
    </p:titleStyle>
    <p:body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jp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0" y="0"/>
            <a:ext cx="9144000" cy="375646"/>
          </a:xfrm>
          <a:prstGeom prst="rect">
            <a:avLst/>
          </a:prstGeom>
        </p:spPr>
      </p:pic>
      <p:sp>
        <p:nvSpPr>
          <p:cNvPr id="9"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pPr defTabSz="457200"/>
            <a:r>
              <a:rPr lang="en-US" dirty="0" smtClean="0">
                <a:solidFill>
                  <a:prstClr val="white"/>
                </a:solidFill>
              </a:rPr>
              <a:t>   |   </a:t>
            </a:r>
            <a:fld id="{DA15E891-66B8-4B28-AB8F-05A4B1DE573C}" type="slidenum">
              <a:rPr lang="en-US" smtClean="0">
                <a:solidFill>
                  <a:prstClr val="white"/>
                </a:solidFill>
              </a:rPr>
              <a:pPr defTabSz="457200"/>
              <a:t>‹#›</a:t>
            </a:fld>
            <a:endParaRPr lang="en-US" dirty="0">
              <a:solidFill>
                <a:prstClr val="white"/>
              </a:solidFill>
            </a:endParaRPr>
          </a:p>
        </p:txBody>
      </p:sp>
      <p:sp>
        <p:nvSpPr>
          <p:cNvPr id="13"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dirty="0" smtClean="0"/>
              <a:t>Title of Slide</a:t>
            </a:r>
            <a:endParaRPr lang="en-US" dirty="0"/>
          </a:p>
        </p:txBody>
      </p:sp>
      <p:sp>
        <p:nvSpPr>
          <p:cNvPr id="14" name="Text Placeholder 8"/>
          <p:cNvSpPr>
            <a:spLocks noGrp="1"/>
          </p:cNvSpPr>
          <p:nvPr>
            <p:ph type="body" idx="1"/>
          </p:nvPr>
        </p:nvSpPr>
        <p:spPr>
          <a:xfrm>
            <a:off x="457200" y="1500110"/>
            <a:ext cx="8238318" cy="489814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a:p>
            <a:pPr lvl="8"/>
            <a:endParaRPr lang="en-US" dirty="0" smtClean="0"/>
          </a:p>
        </p:txBody>
      </p:sp>
    </p:spTree>
    <p:extLst>
      <p:ext uri="{BB962C8B-B14F-4D97-AF65-F5344CB8AC3E}">
        <p14:creationId xmlns:p14="http://schemas.microsoft.com/office/powerpoint/2010/main" val="11167817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4" r:id="rId7"/>
  </p:sldLayoutIdLst>
  <p:hf sldNum="0" hdr="0" dt="0"/>
  <p:txStyles>
    <p:titleStyle>
      <a:lvl1pPr algn="l" defTabSz="457200" rtl="0" eaLnBrk="1" latinLnBrk="0" hangingPunct="1">
        <a:spcBef>
          <a:spcPct val="0"/>
        </a:spcBef>
        <a:buNone/>
        <a:defRPr sz="2400" b="1" i="0" kern="1200">
          <a:solidFill>
            <a:schemeClr val="accent1"/>
          </a:solidFill>
          <a:latin typeface="Arial Bold"/>
          <a:ea typeface="+mj-ea"/>
          <a:cs typeface="Arial Bold"/>
        </a:defRPr>
      </a:lvl1pPr>
    </p:titleStyle>
    <p:body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jp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0" y="0"/>
            <a:ext cx="9144000" cy="375646"/>
          </a:xfrm>
          <a:prstGeom prst="rect">
            <a:avLst/>
          </a:prstGeom>
        </p:spPr>
      </p:pic>
      <p:sp>
        <p:nvSpPr>
          <p:cNvPr id="9" name="Slide Number Placeholder 7"/>
          <p:cNvSpPr>
            <a:spLocks noGrp="1"/>
          </p:cNvSpPr>
          <p:nvPr>
            <p:ph type="sldNum" sz="quarter" idx="4"/>
          </p:nvPr>
        </p:nvSpPr>
        <p:spPr>
          <a:xfrm>
            <a:off x="8474338" y="-7655"/>
            <a:ext cx="587784" cy="354522"/>
          </a:xfrm>
          <a:prstGeom prst="rect">
            <a:avLst/>
          </a:prstGeom>
        </p:spPr>
        <p:txBody>
          <a:bodyPr vert="horz" lIns="91440" tIns="45720" rIns="91440" bIns="45720" rtlCol="0" anchor="ctr"/>
          <a:lstStyle>
            <a:lvl1pPr algn="r">
              <a:defRPr sz="700">
                <a:solidFill>
                  <a:schemeClr val="bg1"/>
                </a:solidFill>
                <a:latin typeface="Arial" panose="020B0604020202020204" pitchFamily="34" charset="0"/>
                <a:cs typeface="Arial" panose="020B0604020202020204" pitchFamily="34" charset="0"/>
              </a:defRPr>
            </a:lvl1pPr>
          </a:lstStyle>
          <a:p>
            <a:pPr defTabSz="457200"/>
            <a:r>
              <a:rPr lang="en-US" dirty="0" smtClean="0">
                <a:solidFill>
                  <a:prstClr val="white"/>
                </a:solidFill>
              </a:rPr>
              <a:t>   |   </a:t>
            </a:r>
            <a:fld id="{DA15E891-66B8-4B28-AB8F-05A4B1DE573C}" type="slidenum">
              <a:rPr lang="en-US" smtClean="0">
                <a:solidFill>
                  <a:prstClr val="white"/>
                </a:solidFill>
              </a:rPr>
              <a:pPr defTabSz="457200"/>
              <a:t>‹#›</a:t>
            </a:fld>
            <a:endParaRPr lang="en-US" dirty="0">
              <a:solidFill>
                <a:prstClr val="white"/>
              </a:solidFill>
            </a:endParaRPr>
          </a:p>
        </p:txBody>
      </p:sp>
      <p:sp>
        <p:nvSpPr>
          <p:cNvPr id="13"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dirty="0" smtClean="0"/>
              <a:t>Title of Slide</a:t>
            </a:r>
            <a:endParaRPr lang="en-US" dirty="0"/>
          </a:p>
        </p:txBody>
      </p:sp>
      <p:sp>
        <p:nvSpPr>
          <p:cNvPr id="14" name="Text Placeholder 8"/>
          <p:cNvSpPr>
            <a:spLocks noGrp="1"/>
          </p:cNvSpPr>
          <p:nvPr>
            <p:ph type="body" idx="1"/>
          </p:nvPr>
        </p:nvSpPr>
        <p:spPr>
          <a:xfrm>
            <a:off x="457200" y="1500110"/>
            <a:ext cx="8238318" cy="489814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a:p>
            <a:pPr lvl="8"/>
            <a:endParaRPr lang="en-US" dirty="0" smtClean="0"/>
          </a:p>
        </p:txBody>
      </p:sp>
    </p:spTree>
    <p:extLst>
      <p:ext uri="{BB962C8B-B14F-4D97-AF65-F5344CB8AC3E}">
        <p14:creationId xmlns:p14="http://schemas.microsoft.com/office/powerpoint/2010/main" val="354935101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Lst>
  <p:hf sldNum="0" hdr="0" dt="0"/>
  <p:txStyles>
    <p:titleStyle>
      <a:lvl1pPr algn="l" defTabSz="457200" rtl="0" eaLnBrk="1" latinLnBrk="0" hangingPunct="1">
        <a:spcBef>
          <a:spcPct val="0"/>
        </a:spcBef>
        <a:buNone/>
        <a:defRPr sz="2400" b="1" i="0" kern="1200">
          <a:solidFill>
            <a:schemeClr val="accent1"/>
          </a:solidFill>
          <a:latin typeface="Arial Bold"/>
          <a:ea typeface="+mj-ea"/>
          <a:cs typeface="Arial Bold"/>
        </a:defRPr>
      </a:lvl1pPr>
    </p:titleStyle>
    <p:bodyStyle>
      <a:lvl1pPr marL="342900" indent="-256032" algn="l" defTabSz="457200" rtl="0" eaLnBrk="1" latinLnBrk="0" hangingPunct="1">
        <a:spcBef>
          <a:spcPct val="20000"/>
        </a:spcBef>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31.xml"/><Relationship Id="rId6" Type="http://schemas.openxmlformats.org/officeDocument/2006/relationships/image" Target="../media/image2.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31.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31.xml"/><Relationship Id="rId5" Type="http://schemas.openxmlformats.org/officeDocument/2006/relationships/image" Target="../media/image32.png"/><Relationship Id="rId4" Type="http://schemas.openxmlformats.org/officeDocument/2006/relationships/hyperlink" Target="https://www.google.com/url?sa=t&amp;rct=j&amp;q=&amp;esrc=s&amp;source=web&amp;cd=1&amp;cad=rja&amp;uact=8&amp;ved=0CB4QFjAAahUKEwjwrbCU-ODIAhUTzWMKHe4qAzA&amp;url=http://journalfinder.elsevier.com/&amp;usg=AFQjCNF3I-FULuUewIgr_SGtBBtFjT7R8w&amp;sig2=Saot0qkGisoPm7ERmtmVDQ"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png"/><Relationship Id="rId7"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3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notesSlide" Target="../notesSlides/notesSlide19.xml"/><Relationship Id="rId1" Type="http://schemas.openxmlformats.org/officeDocument/2006/relationships/slideLayout" Target="../slideLayouts/slideLayout31.xml"/><Relationship Id="rId6" Type="http://schemas.openxmlformats.org/officeDocument/2006/relationships/image" Target="../media/image39.png"/><Relationship Id="rId5" Type="http://schemas.microsoft.com/office/2007/relationships/hdphoto" Target="../media/hdphoto1.wdp"/><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3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31.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31.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31.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31.xml"/><Relationship Id="rId5" Type="http://schemas.openxmlformats.org/officeDocument/2006/relationships/image" Target="../media/image2.png"/><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31.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31.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3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2.png"/><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31.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31.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31.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31.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hyperlink" Target="http://www.elsevier.com/graphicalabstracts" TargetMode="External"/><Relationship Id="rId7"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31.xml"/><Relationship Id="rId6" Type="http://schemas.openxmlformats.org/officeDocument/2006/relationships/image" Target="../media/image53.png"/><Relationship Id="rId5" Type="http://schemas.openxmlformats.org/officeDocument/2006/relationships/image" Target="../media/image2.png"/><Relationship Id="rId4" Type="http://schemas.openxmlformats.org/officeDocument/2006/relationships/hyperlink" Target="http://www.elsevier.com/highlights"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png"/><Relationship Id="rId7" Type="http://schemas.openxmlformats.org/officeDocument/2006/relationships/diagramColors" Target="../diagrams/colors3.xml"/><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31.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31.xml"/><Relationship Id="rId5" Type="http://schemas.microsoft.com/office/2007/relationships/hdphoto" Target="../media/hdphoto4.wdp"/><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2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31.xml"/><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31.xml"/><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31.xml"/><Relationship Id="rId5" Type="http://schemas.openxmlformats.org/officeDocument/2006/relationships/image" Target="../media/image2.png"/><Relationship Id="rId4" Type="http://schemas.microsoft.com/office/2007/relationships/hdphoto" Target="../media/hdphoto5.wdp"/></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31.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9.xml"/><Relationship Id="rId1" Type="http://schemas.openxmlformats.org/officeDocument/2006/relationships/slideLayout" Target="../slideLayouts/slideLayout3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31.xml"/><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31.xml"/><Relationship Id="rId4" Type="http://schemas.openxmlformats.org/officeDocument/2006/relationships/image" Target="../media/image64.png"/></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31.xm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3.xml"/><Relationship Id="rId1" Type="http://schemas.openxmlformats.org/officeDocument/2006/relationships/slideLayout" Target="../slideLayouts/slideLayout26.xml"/><Relationship Id="rId5" Type="http://schemas.openxmlformats.org/officeDocument/2006/relationships/image" Target="../media/image2.png"/><Relationship Id="rId4" Type="http://schemas.microsoft.com/office/2007/relationships/hdphoto" Target="../media/hdphoto3.wdp"/></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4.xml"/><Relationship Id="rId1" Type="http://schemas.openxmlformats.org/officeDocument/2006/relationships/slideLayout" Target="../slideLayouts/slideLayout31.xml"/><Relationship Id="rId5" Type="http://schemas.openxmlformats.org/officeDocument/2006/relationships/image" Target="../media/image2.png"/><Relationship Id="rId4" Type="http://schemas.microsoft.com/office/2007/relationships/hdphoto" Target="../media/hdphoto3.wdp"/></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5.xml"/><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3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31.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0.xml"/><Relationship Id="rId1" Type="http://schemas.openxmlformats.org/officeDocument/2006/relationships/slideLayout" Target="../slideLayouts/slideLayout26.xml"/><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26.xml"/><Relationship Id="rId4" Type="http://schemas.openxmlformats.org/officeDocument/2006/relationships/image" Target="../media/image68.pn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31.xml"/><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31.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4823118" y="2046612"/>
            <a:ext cx="3912176" cy="2534516"/>
          </a:xfrm>
        </p:spPr>
        <p:txBody>
          <a:bodyPr/>
          <a:lstStyle/>
          <a:p>
            <a:r>
              <a:rPr lang="en-US" b="1" dirty="0" smtClean="0"/>
              <a:t>A Publisher’s Guide to Writing and Publishing Scientific Manuscripts</a:t>
            </a:r>
            <a:endParaRPr lang="en-US" b="1" dirty="0"/>
          </a:p>
        </p:txBody>
      </p:sp>
      <p:sp>
        <p:nvSpPr>
          <p:cNvPr id="11" name="Subtitle 10"/>
          <p:cNvSpPr>
            <a:spLocks noGrp="1"/>
          </p:cNvSpPr>
          <p:nvPr>
            <p:ph type="subTitle" idx="1"/>
          </p:nvPr>
        </p:nvSpPr>
        <p:spPr>
          <a:xfrm>
            <a:off x="4788024" y="4725144"/>
            <a:ext cx="3912177" cy="1694049"/>
          </a:xfrm>
        </p:spPr>
        <p:txBody>
          <a:bodyPr/>
          <a:lstStyle/>
          <a:p>
            <a:endParaRPr lang="en-US" sz="1200" dirty="0" smtClean="0"/>
          </a:p>
          <a:p>
            <a:endParaRPr lang="en-US" sz="1200" dirty="0"/>
          </a:p>
          <a:p>
            <a:r>
              <a:rPr lang="en-US" sz="1200" dirty="0" smtClean="0"/>
              <a:t>Presenters:</a:t>
            </a:r>
          </a:p>
          <a:p>
            <a:r>
              <a:rPr lang="en-US" sz="1200" dirty="0" err="1" smtClean="0"/>
              <a:t>Mr</a:t>
            </a:r>
            <a:r>
              <a:rPr lang="en-US" sz="1200" dirty="0" smtClean="0"/>
              <a:t> Dean </a:t>
            </a:r>
            <a:r>
              <a:rPr lang="en-US" sz="1200" dirty="0"/>
              <a:t>Eastbury, Executive Publisher, Elsevier, UK </a:t>
            </a:r>
            <a:endParaRPr lang="en-US" sz="1200" dirty="0" smtClean="0"/>
          </a:p>
          <a:p>
            <a:r>
              <a:rPr lang="en-GB" sz="1200" dirty="0" smtClean="0"/>
              <a:t>Professor Ahmad </a:t>
            </a:r>
            <a:r>
              <a:rPr lang="en-GB" sz="1200" dirty="0" err="1" smtClean="0"/>
              <a:t>Fauzi</a:t>
            </a:r>
            <a:r>
              <a:rPr lang="en-GB" sz="1200" smtClean="0"/>
              <a:t> Ismail, UTM</a:t>
            </a:r>
            <a:endParaRPr lang="en-US" sz="1200" dirty="0"/>
          </a:p>
        </p:txBody>
      </p:sp>
      <p:sp>
        <p:nvSpPr>
          <p:cNvPr id="10" name="Text Placeholder 9"/>
          <p:cNvSpPr>
            <a:spLocks noGrp="1"/>
          </p:cNvSpPr>
          <p:nvPr>
            <p:ph type="body" sz="quarter" idx="11"/>
          </p:nvPr>
        </p:nvSpPr>
        <p:spPr>
          <a:xfrm>
            <a:off x="4860032" y="6021288"/>
            <a:ext cx="3913188" cy="504056"/>
          </a:xfrm>
        </p:spPr>
        <p:txBody>
          <a:bodyPr/>
          <a:lstStyle/>
          <a:p>
            <a:endParaRPr lang="en-US" dirty="0" smtClean="0"/>
          </a:p>
          <a:p>
            <a:r>
              <a:rPr lang="en-US" dirty="0" smtClean="0"/>
              <a:t>18 February 2016</a:t>
            </a:r>
            <a:endParaRPr lang="en-US" dirty="0"/>
          </a:p>
        </p:txBody>
      </p:sp>
    </p:spTree>
    <p:extLst>
      <p:ext uri="{BB962C8B-B14F-4D97-AF65-F5344CB8AC3E}">
        <p14:creationId xmlns:p14="http://schemas.microsoft.com/office/powerpoint/2010/main" val="14949364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5"/>
          <p:cNvSpPr>
            <a:spLocks noGrp="1"/>
          </p:cNvSpPr>
          <p:nvPr>
            <p:ph idx="1"/>
          </p:nvPr>
        </p:nvSpPr>
        <p:spPr>
          <a:xfrm>
            <a:off x="1082040" y="1721223"/>
            <a:ext cx="7083014" cy="4073429"/>
          </a:xfrm>
        </p:spPr>
        <p:txBody>
          <a:bodyPr>
            <a:normAutofit/>
          </a:bodyPr>
          <a:lstStyle/>
          <a:p>
            <a:pPr>
              <a:buClr>
                <a:schemeClr val="tx2"/>
              </a:buClr>
              <a:buSzPct val="130000"/>
            </a:pPr>
            <a:r>
              <a:rPr lang="en-GB" dirty="0"/>
              <a:t>Full </a:t>
            </a:r>
            <a:r>
              <a:rPr lang="en-GB" dirty="0" smtClean="0"/>
              <a:t>articles</a:t>
            </a:r>
          </a:p>
          <a:p>
            <a:pPr marL="285750" indent="-285750">
              <a:buClr>
                <a:schemeClr val="tx2"/>
              </a:buClr>
              <a:buSzPct val="130000"/>
              <a:buFont typeface="Arial" panose="020B0604020202020204" pitchFamily="34" charset="0"/>
              <a:buChar char="•"/>
            </a:pPr>
            <a:r>
              <a:rPr lang="en-GB" sz="1600" dirty="0" smtClean="0"/>
              <a:t>Substantial, complete and comprehensive pieces of research</a:t>
            </a:r>
            <a:endParaRPr lang="en-GB" sz="1600" dirty="0"/>
          </a:p>
          <a:p>
            <a:pPr>
              <a:buClr>
                <a:schemeClr val="tx2"/>
              </a:buClr>
              <a:buSzPct val="130000"/>
            </a:pPr>
            <a:endParaRPr lang="en-GB" sz="1600" dirty="0" smtClean="0"/>
          </a:p>
          <a:p>
            <a:pPr>
              <a:buClr>
                <a:schemeClr val="tx2"/>
              </a:buClr>
              <a:buSzPct val="130000"/>
            </a:pPr>
            <a:r>
              <a:rPr lang="en-GB" dirty="0" smtClean="0"/>
              <a:t>Letters </a:t>
            </a:r>
            <a:r>
              <a:rPr lang="en-GB" dirty="0"/>
              <a:t>or short </a:t>
            </a:r>
            <a:r>
              <a:rPr lang="en-GB" dirty="0" smtClean="0"/>
              <a:t>communications</a:t>
            </a:r>
          </a:p>
          <a:p>
            <a:pPr marL="285750" indent="-285750">
              <a:buClr>
                <a:schemeClr val="tx2"/>
              </a:buClr>
              <a:buSzPct val="130000"/>
              <a:buFont typeface="Arial" panose="020B0604020202020204" pitchFamily="34" charset="0"/>
              <a:buChar char="•"/>
            </a:pPr>
            <a:r>
              <a:rPr lang="en-GB" sz="1600" dirty="0" smtClean="0"/>
              <a:t>Quick and early communications </a:t>
            </a:r>
            <a:br>
              <a:rPr lang="en-GB" sz="1600" dirty="0" smtClean="0"/>
            </a:br>
            <a:endParaRPr lang="en-GB" sz="1600" dirty="0" smtClean="0"/>
          </a:p>
          <a:p>
            <a:pPr>
              <a:buClr>
                <a:schemeClr val="tx2"/>
              </a:buClr>
              <a:buSzPct val="130000"/>
            </a:pPr>
            <a:r>
              <a:rPr lang="en-GB" dirty="0" smtClean="0"/>
              <a:t>Review papers and Current Opinions</a:t>
            </a:r>
          </a:p>
          <a:p>
            <a:pPr marL="285750" indent="-285750">
              <a:buClr>
                <a:schemeClr val="tx2"/>
              </a:buClr>
              <a:buSzPct val="130000"/>
              <a:buFont typeface="Arial" panose="020B0604020202020204" pitchFamily="34" charset="0"/>
              <a:buChar char="•"/>
            </a:pPr>
            <a:r>
              <a:rPr lang="en-GB" sz="1600" dirty="0" smtClean="0"/>
              <a:t>Often submitted by invitation</a:t>
            </a:r>
          </a:p>
          <a:p>
            <a:pPr marL="285750" indent="-285750">
              <a:buClr>
                <a:schemeClr val="tx2"/>
              </a:buClr>
              <a:buSzPct val="130000"/>
              <a:buFont typeface="Arial" panose="020B0604020202020204" pitchFamily="34" charset="0"/>
              <a:buChar char="•"/>
            </a:pPr>
            <a:endParaRPr lang="en-GB" sz="1600" dirty="0"/>
          </a:p>
          <a:p>
            <a:pPr>
              <a:buClr>
                <a:schemeClr val="tx2"/>
              </a:buClr>
              <a:buSzPct val="130000"/>
            </a:pPr>
            <a:r>
              <a:rPr lang="en-GB" dirty="0" smtClean="0"/>
              <a:t>Micro Articles- NEW!</a:t>
            </a:r>
          </a:p>
          <a:p>
            <a:pPr marL="342900" indent="-342900">
              <a:buClr>
                <a:schemeClr val="tx2"/>
              </a:buClr>
              <a:buSzPct val="130000"/>
              <a:buFont typeface="Arial" panose="020B0604020202020204" pitchFamily="34" charset="0"/>
              <a:buChar char="•"/>
            </a:pPr>
            <a:r>
              <a:rPr lang="en-GB" sz="1600" dirty="0" err="1" smtClean="0"/>
              <a:t>SoftwareX</a:t>
            </a:r>
            <a:r>
              <a:rPr lang="en-GB" sz="1600" dirty="0" smtClean="0"/>
              <a:t>, </a:t>
            </a:r>
            <a:r>
              <a:rPr lang="en-GB" sz="1600" dirty="0" err="1" smtClean="0"/>
              <a:t>MethodsX</a:t>
            </a:r>
            <a:r>
              <a:rPr lang="en-GB" sz="1600" dirty="0" smtClean="0"/>
              <a:t>, Data in Brief</a:t>
            </a:r>
          </a:p>
        </p:txBody>
      </p:sp>
      <p:sp>
        <p:nvSpPr>
          <p:cNvPr id="24" name="Title 4"/>
          <p:cNvSpPr>
            <a:spLocks noGrp="1"/>
          </p:cNvSpPr>
          <p:nvPr>
            <p:ph type="title"/>
          </p:nvPr>
        </p:nvSpPr>
        <p:spPr>
          <a:xfrm>
            <a:off x="337466" y="705204"/>
            <a:ext cx="8358052" cy="418645"/>
          </a:xfrm>
        </p:spPr>
        <p:txBody>
          <a:bodyPr/>
          <a:lstStyle/>
          <a:p>
            <a:r>
              <a:rPr lang="en-GB" dirty="0"/>
              <a:t>Types of manuscripts</a:t>
            </a:r>
            <a:endParaRPr lang="en-US" dirty="0"/>
          </a:p>
        </p:txBody>
      </p:sp>
      <p:sp>
        <p:nvSpPr>
          <p:cNvPr id="25" name="Text Placeholder 7"/>
          <p:cNvSpPr>
            <a:spLocks noGrp="1"/>
          </p:cNvSpPr>
          <p:nvPr>
            <p:ph type="body" sz="quarter" idx="11"/>
          </p:nvPr>
        </p:nvSpPr>
        <p:spPr>
          <a:xfrm>
            <a:off x="2939142" y="5794654"/>
            <a:ext cx="5756375" cy="370435"/>
          </a:xfrm>
        </p:spPr>
        <p:txBody>
          <a:bodyPr/>
          <a:lstStyle/>
          <a:p>
            <a:r>
              <a:rPr lang="en-US" dirty="0" smtClean="0"/>
              <a:t> </a:t>
            </a:r>
            <a:endParaRPr lang="en-US" dirty="0"/>
          </a:p>
        </p:txBody>
      </p:sp>
      <p:sp>
        <p:nvSpPr>
          <p:cNvPr id="26" name="Text Placeholder 8"/>
          <p:cNvSpPr>
            <a:spLocks noGrp="1"/>
          </p:cNvSpPr>
          <p:nvPr>
            <p:ph type="body" sz="quarter" idx="12"/>
          </p:nvPr>
        </p:nvSpPr>
        <p:spPr>
          <a:xfrm>
            <a:off x="2939142" y="6165090"/>
            <a:ext cx="5756374" cy="357432"/>
          </a:xfrm>
        </p:spPr>
        <p:txBody>
          <a:bodyPr/>
          <a:lstStyle/>
          <a:p>
            <a:r>
              <a:rPr lang="en-US" dirty="0" smtClean="0"/>
              <a:t> </a:t>
            </a:r>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49261" y="2708374"/>
            <a:ext cx="557476" cy="557476"/>
          </a:xfrm>
          <a:prstGeom prst="rect">
            <a:avLst/>
          </a:prstGeom>
        </p:spPr>
      </p:pic>
      <p:pic>
        <p:nvPicPr>
          <p:cNvPr id="12" name="Picture 11"/>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92329" y="1624405"/>
            <a:ext cx="689711" cy="689711"/>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383" y="3635238"/>
            <a:ext cx="657996" cy="657996"/>
          </a:xfrm>
          <a:prstGeom prst="rect">
            <a:avLst/>
          </a:prstGeom>
        </p:spPr>
      </p:pic>
      <p:sp>
        <p:nvSpPr>
          <p:cNvPr id="13" name="TextBox 12"/>
          <p:cNvSpPr txBox="1"/>
          <p:nvPr/>
        </p:nvSpPr>
        <p:spPr>
          <a:xfrm>
            <a:off x="1484555" y="5547419"/>
            <a:ext cx="6174891" cy="715089"/>
          </a:xfrm>
          <a:prstGeom prst="roundRect">
            <a:avLst/>
          </a:prstGeom>
          <a:noFill/>
          <a:ln>
            <a:solidFill>
              <a:schemeClr val="tx2">
                <a:lumMod val="40000"/>
                <a:lumOff val="60000"/>
              </a:schemeClr>
            </a:solidFill>
          </a:ln>
        </p:spPr>
        <p:txBody>
          <a:bodyPr wrap="square" rtlCol="0">
            <a:spAutoFit/>
          </a:bodyPr>
          <a:lstStyle/>
          <a:p>
            <a:pPr algn="ctr" defTabSz="457200"/>
            <a:r>
              <a:rPr lang="en-GB" dirty="0">
                <a:solidFill>
                  <a:srgbClr val="53565A"/>
                </a:solidFill>
              </a:rPr>
              <a:t>Your supervisor or colleagues are also good sources for advice on manuscript </a:t>
            </a:r>
            <a:r>
              <a:rPr lang="en-GB" dirty="0" smtClean="0">
                <a:solidFill>
                  <a:srgbClr val="53565A"/>
                </a:solidFill>
              </a:rPr>
              <a:t>types. </a:t>
            </a:r>
            <a:endParaRPr lang="en-GB" dirty="0">
              <a:solidFill>
                <a:srgbClr val="53565A"/>
              </a:solidFill>
            </a:endParaRPr>
          </a:p>
        </p:txBody>
      </p:sp>
      <p:pic>
        <p:nvPicPr>
          <p:cNvPr id="14" name="Picture 3" descr="X:\elsevier\rachel\campus\WORDMARK\PublishingConnect_WMK_151_RGB.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98539" y="6406795"/>
            <a:ext cx="2096979" cy="24683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13393" y="6530210"/>
            <a:ext cx="1782860" cy="246221"/>
          </a:xfrm>
          <a:prstGeom prst="rect">
            <a:avLst/>
          </a:prstGeom>
          <a:noFill/>
        </p:spPr>
        <p:txBody>
          <a:bodyPr wrap="none" rtlCol="0">
            <a:spAutoFit/>
          </a:bodyPr>
          <a:lstStyle/>
          <a:p>
            <a:pPr defTabSz="457200"/>
            <a:r>
              <a:rPr lang="en-US" sz="1000" dirty="0" smtClean="0">
                <a:solidFill>
                  <a:prstClr val="white">
                    <a:lumMod val="50000"/>
                  </a:prstClr>
                </a:solidFill>
              </a:rPr>
              <a:t>© Reed Elsevier Group PLC</a:t>
            </a:r>
            <a:endParaRPr lang="en-US" sz="1000" dirty="0">
              <a:solidFill>
                <a:prstClr val="white">
                  <a:lumMod val="50000"/>
                </a:prstClr>
              </a:solidFill>
            </a:endParaRPr>
          </a:p>
        </p:txBody>
      </p:sp>
      <p:pic>
        <p:nvPicPr>
          <p:cNvPr id="1027" name="Picture 3"/>
          <p:cNvPicPr>
            <a:picLocks noChangeAspect="1" noChangeArrowheads="1"/>
          </p:cNvPicPr>
          <p:nvPr/>
        </p:nvPicPr>
        <p:blipFill>
          <a:blip r:embed="rId7">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6653" y="4485595"/>
            <a:ext cx="675456" cy="681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7739805" y="59768"/>
            <a:ext cx="857927" cy="246221"/>
          </a:xfrm>
          <a:prstGeom prst="rect">
            <a:avLst/>
          </a:prstGeom>
          <a:noFill/>
        </p:spPr>
        <p:txBody>
          <a:bodyPr wrap="none" rtlCol="0">
            <a:spAutoFit/>
          </a:bodyPr>
          <a:lstStyle/>
          <a:p>
            <a:pPr defTabSz="457200"/>
            <a:r>
              <a:rPr lang="nl-NL" sz="1000" dirty="0" smtClean="0">
                <a:solidFill>
                  <a:prstClr val="white"/>
                </a:solidFill>
              </a:rPr>
              <a:t>March 2015</a:t>
            </a:r>
            <a:endParaRPr lang="en-US" sz="1000" dirty="0">
              <a:solidFill>
                <a:prstClr val="white"/>
              </a:solidFill>
            </a:endParaRPr>
          </a:p>
        </p:txBody>
      </p:sp>
    </p:spTree>
    <p:extLst>
      <p:ext uri="{BB962C8B-B14F-4D97-AF65-F5344CB8AC3E}">
        <p14:creationId xmlns:p14="http://schemas.microsoft.com/office/powerpoint/2010/main" val="179659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0" dirty="0"/>
              <a:t>Original Research Articles</a:t>
            </a:r>
            <a:endParaRPr lang="en-US" dirty="0"/>
          </a:p>
        </p:txBody>
      </p:sp>
      <p:sp>
        <p:nvSpPr>
          <p:cNvPr id="10" name="Content Placeholder 9"/>
          <p:cNvSpPr>
            <a:spLocks noGrp="1"/>
          </p:cNvSpPr>
          <p:nvPr>
            <p:ph idx="1"/>
          </p:nvPr>
        </p:nvSpPr>
        <p:spPr/>
        <p:txBody>
          <a:bodyPr>
            <a:normAutofit/>
          </a:bodyPr>
          <a:lstStyle/>
          <a:p>
            <a:pPr>
              <a:buClr>
                <a:schemeClr val="tx2"/>
              </a:buClr>
              <a:buFont typeface="Wingdings" panose="05000000000000000000" pitchFamily="2" charset="2"/>
              <a:buChar char="§"/>
            </a:pPr>
            <a:r>
              <a:rPr lang="en-GB" altLang="zh-CN" dirty="0">
                <a:solidFill>
                  <a:srgbClr val="53565A"/>
                </a:solidFill>
              </a:rPr>
              <a:t>Standard for disseminating completed research </a:t>
            </a:r>
            <a:r>
              <a:rPr lang="en-GB" altLang="zh-CN" dirty="0" smtClean="0">
                <a:solidFill>
                  <a:srgbClr val="53565A"/>
                </a:solidFill>
              </a:rPr>
              <a:t>findings</a:t>
            </a:r>
          </a:p>
          <a:p>
            <a:pPr>
              <a:buClr>
                <a:schemeClr val="tx2"/>
              </a:buClr>
              <a:buFont typeface="Wingdings" panose="05000000000000000000" pitchFamily="2" charset="2"/>
              <a:buChar char="§"/>
            </a:pPr>
            <a:r>
              <a:rPr lang="en-GB" altLang="zh-CN" dirty="0" smtClean="0">
                <a:solidFill>
                  <a:srgbClr val="53565A"/>
                </a:solidFill>
              </a:rPr>
              <a:t>Typically </a:t>
            </a:r>
            <a:r>
              <a:rPr lang="en-GB" altLang="zh-CN" dirty="0">
                <a:solidFill>
                  <a:srgbClr val="53565A"/>
                </a:solidFill>
              </a:rPr>
              <a:t>8-10 pages, 5 figures, 25 </a:t>
            </a:r>
            <a:r>
              <a:rPr lang="en-GB" altLang="zh-CN" dirty="0" smtClean="0">
                <a:solidFill>
                  <a:srgbClr val="53565A"/>
                </a:solidFill>
              </a:rPr>
              <a:t>references</a:t>
            </a:r>
          </a:p>
          <a:p>
            <a:pPr>
              <a:buClr>
                <a:schemeClr val="tx2"/>
              </a:buClr>
              <a:buFont typeface="Wingdings" panose="05000000000000000000" pitchFamily="2" charset="2"/>
              <a:buChar char="§"/>
            </a:pPr>
            <a:r>
              <a:rPr lang="en-GB" altLang="zh-CN" dirty="0" smtClean="0">
                <a:solidFill>
                  <a:srgbClr val="53565A"/>
                </a:solidFill>
              </a:rPr>
              <a:t>Draft </a:t>
            </a:r>
            <a:r>
              <a:rPr lang="en-GB" altLang="zh-CN" dirty="0">
                <a:solidFill>
                  <a:srgbClr val="53565A"/>
                </a:solidFill>
              </a:rPr>
              <a:t>and submit the paper to appropriate </a:t>
            </a:r>
            <a:r>
              <a:rPr lang="en-GB" altLang="zh-CN" dirty="0" smtClean="0">
                <a:solidFill>
                  <a:srgbClr val="53565A"/>
                </a:solidFill>
              </a:rPr>
              <a:t>journal</a:t>
            </a:r>
          </a:p>
          <a:p>
            <a:pPr>
              <a:buClr>
                <a:schemeClr val="tx2"/>
              </a:buClr>
              <a:buFont typeface="Wingdings" panose="05000000000000000000" pitchFamily="2" charset="2"/>
              <a:buChar char="§"/>
            </a:pPr>
            <a:r>
              <a:rPr lang="en-GB" altLang="zh-CN" dirty="0" smtClean="0">
                <a:solidFill>
                  <a:srgbClr val="53565A"/>
                </a:solidFill>
              </a:rPr>
              <a:t>Good </a:t>
            </a:r>
            <a:r>
              <a:rPr lang="en-GB" altLang="zh-CN" dirty="0">
                <a:solidFill>
                  <a:srgbClr val="53565A"/>
                </a:solidFill>
              </a:rPr>
              <a:t>way to build a scientific research career</a:t>
            </a:r>
          </a:p>
        </p:txBody>
      </p:sp>
      <p:sp>
        <p:nvSpPr>
          <p:cNvPr id="14" name="Slide Number Placeholder 13"/>
          <p:cNvSpPr>
            <a:spLocks noGrp="1"/>
          </p:cNvSpPr>
          <p:nvPr>
            <p:ph type="sldNum" sz="quarter" idx="12"/>
          </p:nvPr>
        </p:nvSpPr>
        <p:spPr/>
        <p:txBody>
          <a:bodyPr/>
          <a:lstStyle/>
          <a:p>
            <a:fld id="{072FBDA8-566E-447D-B17F-93F2027EE837}" type="slidenum">
              <a:rPr lang="en-US" smtClean="0">
                <a:solidFill>
                  <a:prstClr val="black">
                    <a:tint val="75000"/>
                  </a:prstClr>
                </a:solidFill>
              </a:rPr>
              <a:pPr/>
              <a:t>11</a:t>
            </a:fld>
            <a:endParaRPr lang="en-US">
              <a:solidFill>
                <a:prstClr val="black">
                  <a:tint val="75000"/>
                </a:prstClr>
              </a:solidFill>
            </a:endParaRPr>
          </a:p>
        </p:txBody>
      </p:sp>
      <p:sp>
        <p:nvSpPr>
          <p:cNvPr id="8" name="Rectangle 5"/>
          <p:cNvSpPr>
            <a:spLocks noChangeArrowheads="1"/>
          </p:cNvSpPr>
          <p:nvPr/>
        </p:nvSpPr>
        <p:spPr bwMode="auto">
          <a:xfrm>
            <a:off x="228601" y="3124200"/>
            <a:ext cx="8534400" cy="3352800"/>
          </a:xfrm>
          <a:prstGeom prst="roundRect">
            <a:avLst/>
          </a:prstGeom>
          <a:noFill/>
          <a:ln w="28575">
            <a:solidFill>
              <a:schemeClr val="tx2"/>
            </a:solidFill>
            <a:miter lim="800000"/>
            <a:headEnd/>
            <a:tailEnd/>
          </a:ln>
        </p:spPr>
        <p:txBody>
          <a:bodyPr lIns="0" rIns="0"/>
          <a:lstStyle/>
          <a:p>
            <a:pPr algn="ctr">
              <a:buClr>
                <a:srgbClr val="FF9900"/>
              </a:buClr>
              <a:buSzPct val="130000"/>
            </a:pPr>
            <a:r>
              <a:rPr lang="en-GB" sz="2000" b="1" dirty="0">
                <a:solidFill>
                  <a:srgbClr val="53565A"/>
                </a:solidFill>
                <a:latin typeface="Arial"/>
                <a:cs typeface="Arial"/>
              </a:rPr>
              <a:t>Sample Original Research Article Titles</a:t>
            </a:r>
          </a:p>
          <a:p>
            <a:pPr algn="ctr">
              <a:buClr>
                <a:srgbClr val="FF9900"/>
              </a:buClr>
              <a:buSzPct val="130000"/>
            </a:pPr>
            <a:endParaRPr lang="en-GB" sz="2000" b="1" dirty="0" smtClean="0">
              <a:latin typeface="Arial Narrow" pitchFamily="34" charset="0"/>
            </a:endParaRPr>
          </a:p>
          <a:p>
            <a:pPr algn="ctr">
              <a:buClr>
                <a:srgbClr val="FF9900"/>
              </a:buClr>
              <a:buSzPct val="130000"/>
            </a:pPr>
            <a:r>
              <a:rPr lang="en-GB" sz="2200" i="1" dirty="0" smtClean="0">
                <a:latin typeface="Arial Narrow" pitchFamily="34" charset="0"/>
              </a:rPr>
              <a:t>“Hydrodynamic study of a liquid/solid fluidized bed under transverse electromagnetic field”</a:t>
            </a:r>
          </a:p>
          <a:p>
            <a:pPr algn="ctr">
              <a:buClr>
                <a:srgbClr val="FF9900"/>
              </a:buClr>
              <a:buSzPct val="130000"/>
            </a:pPr>
            <a:endParaRPr lang="en-GB" sz="2200" i="1" dirty="0" smtClean="0">
              <a:latin typeface="Arial Narrow" pitchFamily="34" charset="0"/>
            </a:endParaRPr>
          </a:p>
          <a:p>
            <a:pPr algn="ctr">
              <a:buClr>
                <a:srgbClr val="FF9900"/>
              </a:buClr>
              <a:buSzPct val="130000"/>
            </a:pPr>
            <a:r>
              <a:rPr lang="en-GB" sz="2200" i="1" dirty="0" smtClean="0">
                <a:latin typeface="Arial Narrow" pitchFamily="34" charset="0"/>
              </a:rPr>
              <a:t>“Soluble </a:t>
            </a:r>
            <a:r>
              <a:rPr lang="en-GB" sz="2200" i="1" dirty="0" err="1" smtClean="0">
                <a:latin typeface="Arial Narrow" pitchFamily="34" charset="0"/>
              </a:rPr>
              <a:t>nanoparticles</a:t>
            </a:r>
            <a:r>
              <a:rPr lang="en-GB" sz="2200" i="1" dirty="0" smtClean="0">
                <a:latin typeface="Arial Narrow" pitchFamily="34" charset="0"/>
              </a:rPr>
              <a:t> as removable pore templates for the preparation of polymer </a:t>
            </a:r>
            <a:r>
              <a:rPr lang="en-GB" sz="2200" i="1" dirty="0" err="1" smtClean="0">
                <a:latin typeface="Arial Narrow" pitchFamily="34" charset="0"/>
              </a:rPr>
              <a:t>ultrafiltration</a:t>
            </a:r>
            <a:r>
              <a:rPr lang="en-GB" sz="2200" i="1" dirty="0" smtClean="0">
                <a:latin typeface="Arial Narrow" pitchFamily="34" charset="0"/>
              </a:rPr>
              <a:t> membranes”</a:t>
            </a:r>
          </a:p>
          <a:p>
            <a:pPr algn="ctr">
              <a:buClr>
                <a:srgbClr val="FF9900"/>
              </a:buClr>
              <a:buSzPct val="130000"/>
            </a:pPr>
            <a:endParaRPr lang="en-GB" sz="2200" i="1" dirty="0" smtClean="0">
              <a:latin typeface="Arial Narrow" pitchFamily="34" charset="0"/>
            </a:endParaRPr>
          </a:p>
          <a:p>
            <a:pPr algn="ctr">
              <a:buClr>
                <a:srgbClr val="FF9900"/>
              </a:buClr>
              <a:buSzPct val="130000"/>
            </a:pPr>
            <a:r>
              <a:rPr lang="en-GB" sz="2200" i="1" dirty="0" smtClean="0">
                <a:latin typeface="Arial Narrow" pitchFamily="34" charset="0"/>
              </a:rPr>
              <a:t>“Kinetics of pressure oxidative leaching of </a:t>
            </a:r>
            <a:r>
              <a:rPr lang="en-GB" sz="2200" i="1" dirty="0" err="1" smtClean="0">
                <a:latin typeface="Arial Narrow" pitchFamily="34" charset="0"/>
              </a:rPr>
              <a:t>molybdenite</a:t>
            </a:r>
            <a:r>
              <a:rPr lang="en-GB" sz="2200" i="1" dirty="0" smtClean="0">
                <a:latin typeface="Arial Narrow" pitchFamily="34" charset="0"/>
              </a:rPr>
              <a:t> concentrate by nitric acid”</a:t>
            </a:r>
          </a:p>
        </p:txBody>
      </p:sp>
    </p:spTree>
    <p:extLst>
      <p:ext uri="{BB962C8B-B14F-4D97-AF65-F5344CB8AC3E}">
        <p14:creationId xmlns:p14="http://schemas.microsoft.com/office/powerpoint/2010/main" val="10873822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457200" y="1484784"/>
            <a:ext cx="8229600" cy="1584176"/>
          </a:xfrm>
        </p:spPr>
        <p:txBody>
          <a:bodyPr>
            <a:normAutofit/>
          </a:bodyPr>
          <a:lstStyle/>
          <a:p>
            <a:pPr>
              <a:buClr>
                <a:schemeClr val="tx2"/>
              </a:buClr>
              <a:buFont typeface="Wingdings" panose="05000000000000000000" pitchFamily="2" charset="2"/>
              <a:buChar char="§"/>
            </a:pPr>
            <a:r>
              <a:rPr lang="en-GB" altLang="zh-CN" dirty="0">
                <a:solidFill>
                  <a:srgbClr val="53565A"/>
                </a:solidFill>
              </a:rPr>
              <a:t>Quick and early communications of significant, original advances</a:t>
            </a:r>
          </a:p>
          <a:p>
            <a:pPr>
              <a:buClr>
                <a:schemeClr val="tx2"/>
              </a:buClr>
              <a:buFont typeface="Wingdings" panose="05000000000000000000" pitchFamily="2" charset="2"/>
              <a:buChar char="§"/>
            </a:pPr>
            <a:r>
              <a:rPr lang="en-GB" altLang="zh-CN" dirty="0">
                <a:solidFill>
                  <a:srgbClr val="53565A"/>
                </a:solidFill>
              </a:rPr>
              <a:t>Much shorter than full articles. </a:t>
            </a:r>
          </a:p>
        </p:txBody>
      </p:sp>
      <p:sp>
        <p:nvSpPr>
          <p:cNvPr id="6" name="Rectangle 6"/>
          <p:cNvSpPr>
            <a:spLocks noChangeArrowheads="1"/>
          </p:cNvSpPr>
          <p:nvPr/>
        </p:nvSpPr>
        <p:spPr bwMode="auto">
          <a:xfrm>
            <a:off x="4229462" y="4206280"/>
            <a:ext cx="646331" cy="461665"/>
          </a:xfrm>
          <a:prstGeom prst="rect">
            <a:avLst/>
          </a:prstGeom>
        </p:spPr>
        <p:style>
          <a:lnRef idx="2">
            <a:schemeClr val="accent6"/>
          </a:lnRef>
          <a:fillRef idx="1">
            <a:schemeClr val="lt1"/>
          </a:fillRef>
          <a:effectRef idx="0">
            <a:schemeClr val="accent6"/>
          </a:effectRef>
          <a:fontRef idx="minor">
            <a:schemeClr val="dk1"/>
          </a:fontRef>
        </p:style>
        <p:txBody>
          <a:bodyPr lIns="0" tIns="0" rIns="0" bIns="0" rtlCol="0" anchor="ctr">
            <a:noAutofit/>
          </a:bodyPr>
          <a:lstStyle/>
          <a:p>
            <a:pPr lvl="1" algn="ctr">
              <a:buClr>
                <a:srgbClr val="5D9A3C"/>
              </a:buClr>
            </a:pPr>
            <a:endParaRPr lang="en-US" altLang="zh-CN" sz="2400">
              <a:solidFill>
                <a:srgbClr val="07779D"/>
              </a:solidFill>
              <a:latin typeface="Arial" pitchFamily="34" charset="0"/>
              <a:cs typeface="Arial" pitchFamily="34" charset="0"/>
            </a:endParaRPr>
          </a:p>
        </p:txBody>
      </p:sp>
      <p:sp>
        <p:nvSpPr>
          <p:cNvPr id="8" name="Rectangle 5"/>
          <p:cNvSpPr>
            <a:spLocks noChangeArrowheads="1"/>
          </p:cNvSpPr>
          <p:nvPr/>
        </p:nvSpPr>
        <p:spPr bwMode="auto">
          <a:xfrm>
            <a:off x="304800" y="3337521"/>
            <a:ext cx="8382000" cy="2971799"/>
          </a:xfrm>
          <a:prstGeom prst="roundRect">
            <a:avLst/>
          </a:prstGeom>
          <a:ln>
            <a:solidFill>
              <a:schemeClr val="tx2"/>
            </a:solidFill>
          </a:ln>
        </p:spPr>
        <p:style>
          <a:lnRef idx="2">
            <a:schemeClr val="accent6"/>
          </a:lnRef>
          <a:fillRef idx="1">
            <a:schemeClr val="lt1"/>
          </a:fillRef>
          <a:effectRef idx="0">
            <a:schemeClr val="accent6"/>
          </a:effectRef>
          <a:fontRef idx="minor">
            <a:schemeClr val="dk1"/>
          </a:fontRef>
        </p:style>
        <p:txBody>
          <a:bodyPr lIns="0" tIns="0" rIns="0" bIns="0" rtlCol="0" anchor="ctr">
            <a:noAutofit/>
          </a:bodyPr>
          <a:lstStyle/>
          <a:p>
            <a:pPr marL="0" lvl="1" indent="-342900" algn="ctr">
              <a:buClr>
                <a:srgbClr val="FF9900"/>
              </a:buClr>
              <a:buSzPct val="130000"/>
            </a:pPr>
            <a:r>
              <a:rPr lang="en-GB" altLang="zh-CN" sz="2000" b="1" dirty="0">
                <a:solidFill>
                  <a:srgbClr val="53565A"/>
                </a:solidFill>
                <a:latin typeface="Arial"/>
                <a:cs typeface="Arial"/>
              </a:rPr>
              <a:t>Sample Short Communications Titles</a:t>
            </a:r>
          </a:p>
          <a:p>
            <a:pPr marL="0" lvl="1" indent="-342900" algn="ctr">
              <a:buClr>
                <a:srgbClr val="FF9900"/>
              </a:buClr>
              <a:buSzPct val="130000"/>
            </a:pPr>
            <a:endParaRPr lang="en-GB" altLang="zh-CN" sz="2000" b="1" i="1" dirty="0">
              <a:solidFill>
                <a:srgbClr val="53565A"/>
              </a:solidFill>
              <a:latin typeface="Arial"/>
              <a:cs typeface="Arial"/>
            </a:endParaRPr>
          </a:p>
          <a:p>
            <a:pPr marL="0" lvl="1" algn="ctr">
              <a:buClr>
                <a:srgbClr val="FF9900"/>
              </a:buClr>
              <a:buSzPct val="130000"/>
            </a:pPr>
            <a:r>
              <a:rPr lang="en-GB" altLang="zh-CN" sz="2000" i="1" dirty="0" smtClean="0">
                <a:solidFill>
                  <a:srgbClr val="53565A"/>
                </a:solidFill>
                <a:latin typeface="Arial"/>
                <a:cs typeface="Arial"/>
              </a:rPr>
              <a:t>“A </a:t>
            </a:r>
            <a:r>
              <a:rPr lang="en-GB" altLang="zh-CN" sz="2000" i="1" dirty="0">
                <a:solidFill>
                  <a:srgbClr val="53565A"/>
                </a:solidFill>
                <a:latin typeface="Arial"/>
                <a:cs typeface="Arial"/>
              </a:rPr>
              <a:t>proposed rapid screening technique for new reverse osmosis </a:t>
            </a:r>
            <a:r>
              <a:rPr lang="en-GB" altLang="zh-CN" sz="2000" i="1" dirty="0" smtClean="0">
                <a:solidFill>
                  <a:srgbClr val="53565A"/>
                </a:solidFill>
                <a:latin typeface="Arial"/>
                <a:cs typeface="Arial"/>
              </a:rPr>
              <a:t>membranes”</a:t>
            </a:r>
          </a:p>
          <a:p>
            <a:pPr marL="0" lvl="1" algn="ctr">
              <a:buClr>
                <a:srgbClr val="FF9900"/>
              </a:buClr>
              <a:buSzPct val="130000"/>
            </a:pPr>
            <a:endParaRPr lang="en-GB" altLang="zh-CN" sz="2000" i="1" dirty="0">
              <a:solidFill>
                <a:srgbClr val="53565A"/>
              </a:solidFill>
              <a:latin typeface="Arial"/>
              <a:cs typeface="Arial"/>
            </a:endParaRPr>
          </a:p>
          <a:p>
            <a:pPr marL="0" lvl="1" algn="ctr">
              <a:buClr>
                <a:srgbClr val="FF9900"/>
              </a:buClr>
              <a:buSzPct val="130000"/>
            </a:pPr>
            <a:r>
              <a:rPr lang="en-GB" altLang="zh-CN" sz="2000" i="1" dirty="0" smtClean="0">
                <a:solidFill>
                  <a:srgbClr val="53565A"/>
                </a:solidFill>
                <a:latin typeface="Arial"/>
                <a:cs typeface="Arial"/>
              </a:rPr>
              <a:t>“Dispersion </a:t>
            </a:r>
            <a:r>
              <a:rPr lang="en-GB" altLang="zh-CN" sz="2000" i="1" dirty="0">
                <a:solidFill>
                  <a:srgbClr val="53565A"/>
                </a:solidFill>
                <a:latin typeface="Arial"/>
                <a:cs typeface="Arial"/>
              </a:rPr>
              <a:t>of particulate clusters via the rapid vaporization of interstitial </a:t>
            </a:r>
            <a:r>
              <a:rPr lang="en-GB" altLang="zh-CN" sz="2000" i="1" dirty="0" smtClean="0">
                <a:solidFill>
                  <a:srgbClr val="53565A"/>
                </a:solidFill>
                <a:latin typeface="Arial"/>
                <a:cs typeface="Arial"/>
              </a:rPr>
              <a:t>liquid”</a:t>
            </a:r>
            <a:endParaRPr lang="en-GB" altLang="zh-CN" sz="2000" i="1" dirty="0">
              <a:solidFill>
                <a:srgbClr val="53565A"/>
              </a:solidFill>
              <a:latin typeface="Arial"/>
              <a:cs typeface="Arial"/>
            </a:endParaRPr>
          </a:p>
        </p:txBody>
      </p:sp>
      <p:sp>
        <p:nvSpPr>
          <p:cNvPr id="14" name="Slide Number Placeholder 13"/>
          <p:cNvSpPr>
            <a:spLocks noGrp="1"/>
          </p:cNvSpPr>
          <p:nvPr>
            <p:ph type="sldNum" sz="quarter" idx="12"/>
          </p:nvPr>
        </p:nvSpPr>
        <p:spPr/>
        <p:txBody>
          <a:bodyPr/>
          <a:lstStyle/>
          <a:p>
            <a:fld id="{072FBDA8-566E-447D-B17F-93F2027EE837}" type="slidenum">
              <a:rPr lang="en-US" smtClean="0">
                <a:solidFill>
                  <a:prstClr val="black">
                    <a:tint val="75000"/>
                  </a:prstClr>
                </a:solidFill>
              </a:rPr>
              <a:pPr/>
              <a:t>12</a:t>
            </a:fld>
            <a:endParaRPr lang="en-US">
              <a:solidFill>
                <a:prstClr val="black">
                  <a:tint val="75000"/>
                </a:prstClr>
              </a:solidFill>
            </a:endParaRPr>
          </a:p>
        </p:txBody>
      </p:sp>
      <p:sp>
        <p:nvSpPr>
          <p:cNvPr id="2" name="Title 1"/>
          <p:cNvSpPr>
            <a:spLocks noGrp="1"/>
          </p:cNvSpPr>
          <p:nvPr>
            <p:ph type="title"/>
          </p:nvPr>
        </p:nvSpPr>
        <p:spPr/>
        <p:txBody>
          <a:bodyPr/>
          <a:lstStyle/>
          <a:p>
            <a:r>
              <a:rPr lang="en-GB" b="0" dirty="0" smtClean="0"/>
              <a:t>Short Communications</a:t>
            </a:r>
            <a:endParaRPr lang="en-US" dirty="0"/>
          </a:p>
        </p:txBody>
      </p:sp>
    </p:spTree>
    <p:extLst>
      <p:ext uri="{BB962C8B-B14F-4D97-AF65-F5344CB8AC3E}">
        <p14:creationId xmlns:p14="http://schemas.microsoft.com/office/powerpoint/2010/main" val="12747133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a:xfrm>
            <a:off x="467544" y="1412776"/>
            <a:ext cx="8229600" cy="1674440"/>
          </a:xfrm>
        </p:spPr>
        <p:txBody>
          <a:bodyPr>
            <a:normAutofit/>
          </a:bodyPr>
          <a:lstStyle/>
          <a:p>
            <a:pPr>
              <a:buClr>
                <a:schemeClr val="tx2"/>
              </a:buClr>
              <a:buFont typeface="Wingdings" panose="05000000000000000000" pitchFamily="2" charset="2"/>
              <a:buChar char="§"/>
            </a:pPr>
            <a:r>
              <a:rPr lang="en-GB" altLang="zh-CN" dirty="0">
                <a:solidFill>
                  <a:srgbClr val="53565A"/>
                </a:solidFill>
              </a:rPr>
              <a:t>Critical synthesis of a specific research topic</a:t>
            </a:r>
          </a:p>
          <a:p>
            <a:pPr>
              <a:buClr>
                <a:schemeClr val="tx2"/>
              </a:buClr>
              <a:buFont typeface="Wingdings" panose="05000000000000000000" pitchFamily="2" charset="2"/>
              <a:buChar char="§"/>
            </a:pPr>
            <a:r>
              <a:rPr lang="en-GB" altLang="zh-CN" dirty="0">
                <a:solidFill>
                  <a:srgbClr val="53565A"/>
                </a:solidFill>
              </a:rPr>
              <a:t>Typically 10+ pages, 5+ figures, 80 references</a:t>
            </a:r>
          </a:p>
          <a:p>
            <a:pPr>
              <a:buClr>
                <a:schemeClr val="tx2"/>
              </a:buClr>
              <a:buFont typeface="Wingdings" panose="05000000000000000000" pitchFamily="2" charset="2"/>
              <a:buChar char="§"/>
            </a:pPr>
            <a:r>
              <a:rPr lang="en-GB" altLang="zh-CN" dirty="0">
                <a:solidFill>
                  <a:srgbClr val="53565A"/>
                </a:solidFill>
              </a:rPr>
              <a:t>Typically solicited by journal editors</a:t>
            </a:r>
          </a:p>
          <a:p>
            <a:pPr>
              <a:buClr>
                <a:schemeClr val="tx2"/>
              </a:buClr>
              <a:buFont typeface="Wingdings" panose="05000000000000000000" pitchFamily="2" charset="2"/>
              <a:buChar char="§"/>
            </a:pPr>
            <a:r>
              <a:rPr lang="en-GB" altLang="zh-CN" dirty="0">
                <a:solidFill>
                  <a:srgbClr val="53565A"/>
                </a:solidFill>
              </a:rPr>
              <a:t>Good way to consolidate a scientific research career</a:t>
            </a:r>
          </a:p>
        </p:txBody>
      </p:sp>
      <p:sp>
        <p:nvSpPr>
          <p:cNvPr id="8" name="Rectangle 5"/>
          <p:cNvSpPr>
            <a:spLocks noChangeArrowheads="1"/>
          </p:cNvSpPr>
          <p:nvPr/>
        </p:nvSpPr>
        <p:spPr bwMode="auto">
          <a:xfrm>
            <a:off x="381001" y="3581400"/>
            <a:ext cx="8382000" cy="2743200"/>
          </a:xfrm>
          <a:prstGeom prst="roundRect">
            <a:avLst/>
          </a:prstGeom>
          <a:noFill/>
          <a:ln w="28575">
            <a:solidFill>
              <a:schemeClr val="tx2"/>
            </a:solidFill>
            <a:miter lim="800000"/>
            <a:headEnd/>
            <a:tailEnd/>
          </a:ln>
        </p:spPr>
        <p:txBody>
          <a:bodyPr lIns="0" rIns="0"/>
          <a:lstStyle/>
          <a:p>
            <a:pPr marL="0" lvl="1" indent="-342900" algn="ctr">
              <a:buClr>
                <a:srgbClr val="FF9900"/>
              </a:buClr>
              <a:buSzPct val="130000"/>
            </a:pPr>
            <a:r>
              <a:rPr lang="en-GB" sz="2000" b="1" dirty="0">
                <a:solidFill>
                  <a:srgbClr val="53565A"/>
                </a:solidFill>
                <a:latin typeface="Arial"/>
                <a:cs typeface="Arial"/>
              </a:rPr>
              <a:t>Sample Review Paper Titles</a:t>
            </a:r>
          </a:p>
          <a:p>
            <a:pPr marL="0" lvl="1" indent="-342900" algn="ctr">
              <a:buClr>
                <a:srgbClr val="FF9900"/>
              </a:buClr>
              <a:buSzPct val="130000"/>
            </a:pPr>
            <a:endParaRPr lang="en-GB" sz="2000" b="1" dirty="0">
              <a:solidFill>
                <a:srgbClr val="53565A"/>
              </a:solidFill>
              <a:latin typeface="Arial"/>
              <a:cs typeface="Arial"/>
            </a:endParaRPr>
          </a:p>
          <a:p>
            <a:pPr marL="0" lvl="1" indent="-342900" algn="ctr">
              <a:buClr>
                <a:srgbClr val="FF9900"/>
              </a:buClr>
              <a:buSzPct val="130000"/>
            </a:pPr>
            <a:r>
              <a:rPr lang="en-GB" sz="2000" i="1" dirty="0">
                <a:solidFill>
                  <a:srgbClr val="53565A"/>
                </a:solidFill>
                <a:cs typeface="Arial"/>
              </a:rPr>
              <a:t>“Polymeric membranes incorporated with metal/metal oxide nanoparticles: A comprehensive review </a:t>
            </a:r>
            <a:r>
              <a:rPr lang="en-GB" sz="2000" i="1" dirty="0" smtClean="0">
                <a:solidFill>
                  <a:srgbClr val="53565A"/>
                </a:solidFill>
                <a:latin typeface="Arial"/>
                <a:cs typeface="Arial"/>
              </a:rPr>
              <a:t>”</a:t>
            </a:r>
            <a:endParaRPr lang="en-GB" sz="2000" i="1" dirty="0">
              <a:solidFill>
                <a:srgbClr val="53565A"/>
              </a:solidFill>
              <a:latin typeface="Arial"/>
              <a:cs typeface="Arial"/>
            </a:endParaRPr>
          </a:p>
          <a:p>
            <a:pPr marL="0" lvl="1" indent="-342900" algn="ctr">
              <a:buClr>
                <a:srgbClr val="FF9900"/>
              </a:buClr>
              <a:buSzPct val="130000"/>
            </a:pPr>
            <a:endParaRPr lang="en-GB" sz="2000" i="1" dirty="0">
              <a:solidFill>
                <a:srgbClr val="53565A"/>
              </a:solidFill>
              <a:latin typeface="Arial"/>
              <a:cs typeface="Arial"/>
            </a:endParaRPr>
          </a:p>
          <a:p>
            <a:pPr marL="0" lvl="1" indent="-342900" algn="ctr">
              <a:buClr>
                <a:srgbClr val="FF9900"/>
              </a:buClr>
              <a:buSzPct val="130000"/>
            </a:pPr>
            <a:r>
              <a:rPr lang="en-GB" sz="2000" i="1" dirty="0">
                <a:solidFill>
                  <a:srgbClr val="53565A"/>
                </a:solidFill>
                <a:latin typeface="Arial"/>
                <a:cs typeface="Arial"/>
              </a:rPr>
              <a:t>“Boron removal from saline water: a comprehensive review”</a:t>
            </a:r>
          </a:p>
          <a:p>
            <a:pPr marL="0" lvl="1" indent="-342900" algn="ctr">
              <a:buClr>
                <a:srgbClr val="FF9900"/>
              </a:buClr>
              <a:buSzPct val="130000"/>
            </a:pPr>
            <a:endParaRPr lang="en-GB" sz="2000" i="1" dirty="0">
              <a:solidFill>
                <a:srgbClr val="53565A"/>
              </a:solidFill>
              <a:latin typeface="Arial"/>
              <a:cs typeface="Arial"/>
            </a:endParaRPr>
          </a:p>
          <a:p>
            <a:pPr marL="0" lvl="1" indent="-342900" algn="ctr">
              <a:buClr>
                <a:srgbClr val="FF9900"/>
              </a:buClr>
              <a:buSzPct val="130000"/>
            </a:pPr>
            <a:r>
              <a:rPr lang="en-GB" sz="2000" i="1" dirty="0">
                <a:solidFill>
                  <a:srgbClr val="53565A"/>
                </a:solidFill>
                <a:cs typeface="Arial"/>
              </a:rPr>
              <a:t>“A review of the beneficiation of rare earth element bearing minerals ”</a:t>
            </a:r>
            <a:endParaRPr lang="en-GB" sz="2000" i="1" dirty="0">
              <a:solidFill>
                <a:srgbClr val="53565A"/>
              </a:solidFill>
              <a:latin typeface="Arial"/>
              <a:cs typeface="Arial"/>
            </a:endParaRPr>
          </a:p>
        </p:txBody>
      </p:sp>
      <p:sp>
        <p:nvSpPr>
          <p:cNvPr id="13" name="Slide Number Placeholder 12"/>
          <p:cNvSpPr>
            <a:spLocks noGrp="1"/>
          </p:cNvSpPr>
          <p:nvPr>
            <p:ph type="sldNum" sz="quarter" idx="12"/>
          </p:nvPr>
        </p:nvSpPr>
        <p:spPr/>
        <p:txBody>
          <a:bodyPr/>
          <a:lstStyle/>
          <a:p>
            <a:fld id="{072FBDA8-566E-447D-B17F-93F2027EE837}" type="slidenum">
              <a:rPr lang="en-US" smtClean="0">
                <a:solidFill>
                  <a:prstClr val="black">
                    <a:tint val="75000"/>
                  </a:prstClr>
                </a:solidFill>
              </a:rPr>
              <a:pPr/>
              <a:t>13</a:t>
            </a:fld>
            <a:endParaRPr lang="en-US">
              <a:solidFill>
                <a:prstClr val="black">
                  <a:tint val="75000"/>
                </a:prstClr>
              </a:solidFill>
            </a:endParaRPr>
          </a:p>
        </p:txBody>
      </p:sp>
      <p:sp>
        <p:nvSpPr>
          <p:cNvPr id="2" name="Title 1"/>
          <p:cNvSpPr>
            <a:spLocks noGrp="1"/>
          </p:cNvSpPr>
          <p:nvPr>
            <p:ph type="title"/>
          </p:nvPr>
        </p:nvSpPr>
        <p:spPr/>
        <p:txBody>
          <a:bodyPr/>
          <a:lstStyle/>
          <a:p>
            <a:r>
              <a:rPr lang="en-US" dirty="0" smtClean="0"/>
              <a:t>Review Articles</a:t>
            </a:r>
            <a:endParaRPr lang="en-US" dirty="0"/>
          </a:p>
        </p:txBody>
      </p:sp>
    </p:spTree>
    <p:extLst>
      <p:ext uri="{BB962C8B-B14F-4D97-AF65-F5344CB8AC3E}">
        <p14:creationId xmlns:p14="http://schemas.microsoft.com/office/powerpoint/2010/main" val="26441845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449310" y="1316630"/>
            <a:ext cx="7818390" cy="4748889"/>
          </a:xfrm>
          <a:prstGeom prst="roundRect">
            <a:avLst>
              <a:gd name="adj" fmla="val 1908"/>
            </a:avLst>
          </a:prstGeom>
          <a:solidFill>
            <a:schemeClr val="bg1"/>
          </a:solidFill>
          <a:ln w="3175">
            <a:solidFill>
              <a:schemeClr val="bg1">
                <a:lumMod val="75000"/>
              </a:schemeClr>
            </a:solidFill>
          </a:ln>
          <a:effectLst>
            <a:outerShdw dist="25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endParaRPr>
          </a:p>
        </p:txBody>
      </p:sp>
      <p:sp>
        <p:nvSpPr>
          <p:cNvPr id="24" name="Title 4"/>
          <p:cNvSpPr>
            <a:spLocks noGrp="1"/>
          </p:cNvSpPr>
          <p:nvPr>
            <p:ph type="title"/>
          </p:nvPr>
        </p:nvSpPr>
        <p:spPr>
          <a:xfrm>
            <a:off x="337466" y="705204"/>
            <a:ext cx="7031083" cy="418645"/>
          </a:xfrm>
        </p:spPr>
        <p:txBody>
          <a:bodyPr anchor="t" anchorCtr="0"/>
          <a:lstStyle/>
          <a:p>
            <a:r>
              <a:rPr lang="en-GB" dirty="0"/>
              <a:t>Citations per </a:t>
            </a:r>
            <a:r>
              <a:rPr lang="en-GB" dirty="0" smtClean="0"/>
              <a:t>article </a:t>
            </a:r>
            <a:r>
              <a:rPr lang="en-GB" dirty="0"/>
              <a:t>t</a:t>
            </a:r>
            <a:r>
              <a:rPr lang="en-GB" dirty="0" smtClean="0"/>
              <a:t>ype</a:t>
            </a:r>
            <a:endParaRPr lang="en-US" dirty="0"/>
          </a:p>
        </p:txBody>
      </p:sp>
      <p:sp>
        <p:nvSpPr>
          <p:cNvPr id="25" name="Text Placeholder 7"/>
          <p:cNvSpPr>
            <a:spLocks noGrp="1"/>
          </p:cNvSpPr>
          <p:nvPr>
            <p:ph type="body" sz="quarter" idx="11"/>
          </p:nvPr>
        </p:nvSpPr>
        <p:spPr>
          <a:xfrm>
            <a:off x="2939142" y="5794654"/>
            <a:ext cx="5756375" cy="370435"/>
          </a:xfrm>
        </p:spPr>
        <p:txBody>
          <a:bodyPr/>
          <a:lstStyle/>
          <a:p>
            <a:r>
              <a:rPr lang="en-US" dirty="0" smtClean="0"/>
              <a:t> </a:t>
            </a:r>
            <a:endParaRPr lang="en-US" dirty="0"/>
          </a:p>
        </p:txBody>
      </p:sp>
      <p:sp>
        <p:nvSpPr>
          <p:cNvPr id="26" name="Text Placeholder 8"/>
          <p:cNvSpPr>
            <a:spLocks noGrp="1"/>
          </p:cNvSpPr>
          <p:nvPr>
            <p:ph type="body" sz="quarter" idx="12"/>
          </p:nvPr>
        </p:nvSpPr>
        <p:spPr>
          <a:xfrm>
            <a:off x="2939142" y="6165090"/>
            <a:ext cx="5756374" cy="357432"/>
          </a:xfrm>
        </p:spPr>
        <p:txBody>
          <a:bodyPr/>
          <a:lstStyle/>
          <a:p>
            <a:r>
              <a:rPr lang="en-US" dirty="0" smtClean="0"/>
              <a:t> </a:t>
            </a:r>
            <a:endParaRPr lang="en-US" dirty="0"/>
          </a:p>
        </p:txBody>
      </p:sp>
      <p:pic>
        <p:nvPicPr>
          <p:cNvPr id="13" name="Picture 3" descr="X:\elsevier\rachel\campus\WORDMARK\PublishingConnect_WMK_151_RG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8539" y="6406795"/>
            <a:ext cx="2096979" cy="24683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988" y="1447800"/>
            <a:ext cx="7687825" cy="4511943"/>
          </a:xfrm>
          <a:prstGeom prst="rect">
            <a:avLst/>
          </a:prstGeom>
          <a:noFill/>
          <a:ln w="88900" cap="sq">
            <a:noFill/>
            <a:miter lim="800000"/>
          </a:ln>
          <a:effectLst/>
        </p:spPr>
      </p:pic>
      <p:sp>
        <p:nvSpPr>
          <p:cNvPr id="8" name="TextBox 7"/>
          <p:cNvSpPr txBox="1"/>
          <p:nvPr/>
        </p:nvSpPr>
        <p:spPr>
          <a:xfrm>
            <a:off x="113393" y="6530210"/>
            <a:ext cx="1782860" cy="246221"/>
          </a:xfrm>
          <a:prstGeom prst="rect">
            <a:avLst/>
          </a:prstGeom>
          <a:noFill/>
        </p:spPr>
        <p:txBody>
          <a:bodyPr wrap="none" rtlCol="0">
            <a:spAutoFit/>
          </a:bodyPr>
          <a:lstStyle/>
          <a:p>
            <a:pPr defTabSz="457200"/>
            <a:r>
              <a:rPr lang="en-US" sz="1000" dirty="0" smtClean="0">
                <a:solidFill>
                  <a:prstClr val="white">
                    <a:lumMod val="50000"/>
                  </a:prstClr>
                </a:solidFill>
              </a:rPr>
              <a:t>© Reed Elsevier Group PLC</a:t>
            </a:r>
            <a:endParaRPr lang="en-US" sz="1000" dirty="0">
              <a:solidFill>
                <a:prstClr val="white">
                  <a:lumMod val="50000"/>
                </a:prstClr>
              </a:solidFill>
            </a:endParaRPr>
          </a:p>
        </p:txBody>
      </p:sp>
      <p:sp>
        <p:nvSpPr>
          <p:cNvPr id="10" name="TextBox 9"/>
          <p:cNvSpPr txBox="1"/>
          <p:nvPr/>
        </p:nvSpPr>
        <p:spPr>
          <a:xfrm>
            <a:off x="7739805" y="59768"/>
            <a:ext cx="857927" cy="246221"/>
          </a:xfrm>
          <a:prstGeom prst="rect">
            <a:avLst/>
          </a:prstGeom>
          <a:noFill/>
        </p:spPr>
        <p:txBody>
          <a:bodyPr wrap="none" rtlCol="0">
            <a:spAutoFit/>
          </a:bodyPr>
          <a:lstStyle/>
          <a:p>
            <a:pPr defTabSz="457200"/>
            <a:r>
              <a:rPr lang="nl-NL" sz="1000" dirty="0" smtClean="0">
                <a:solidFill>
                  <a:prstClr val="white"/>
                </a:solidFill>
              </a:rPr>
              <a:t>March 2015</a:t>
            </a:r>
            <a:endParaRPr lang="en-US" sz="1000" dirty="0">
              <a:solidFill>
                <a:prstClr val="white"/>
              </a:solidFill>
            </a:endParaRPr>
          </a:p>
        </p:txBody>
      </p:sp>
      <p:grpSp>
        <p:nvGrpSpPr>
          <p:cNvPr id="6" name="Group 5"/>
          <p:cNvGrpSpPr/>
          <p:nvPr/>
        </p:nvGrpSpPr>
        <p:grpSpPr>
          <a:xfrm>
            <a:off x="5480115" y="881263"/>
            <a:ext cx="3379304" cy="1789044"/>
            <a:chOff x="5420139" y="1020417"/>
            <a:chExt cx="3379304" cy="1789044"/>
          </a:xfrm>
        </p:grpSpPr>
        <p:sp>
          <p:nvSpPr>
            <p:cNvPr id="2" name="Rounded Rectangle 1"/>
            <p:cNvSpPr/>
            <p:nvPr/>
          </p:nvSpPr>
          <p:spPr>
            <a:xfrm>
              <a:off x="5420139" y="1020417"/>
              <a:ext cx="3379304" cy="1789044"/>
            </a:xfrm>
            <a:prstGeom prst="roundRect">
              <a:avLst/>
            </a:prstGeom>
            <a:solidFill>
              <a:schemeClr val="bg1"/>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600" dirty="0" smtClean="0">
                  <a:solidFill>
                    <a:srgbClr val="53565A"/>
                  </a:solidFill>
                </a:rPr>
                <a:t>2014 Impact Factor = </a:t>
              </a:r>
            </a:p>
            <a:p>
              <a:pPr algn="ctr" defTabSz="457200"/>
              <a:endParaRPr lang="en-US" sz="1600" dirty="0" smtClean="0">
                <a:solidFill>
                  <a:srgbClr val="53565A"/>
                </a:solidFill>
              </a:endParaRPr>
            </a:p>
            <a:p>
              <a:pPr algn="ctr" defTabSz="457200"/>
              <a:r>
                <a:rPr lang="en-US" sz="1600" dirty="0" smtClean="0">
                  <a:solidFill>
                    <a:srgbClr val="53565A"/>
                  </a:solidFill>
                </a:rPr>
                <a:t>2014 citations of papers published 2012 and 2013</a:t>
              </a:r>
            </a:p>
            <a:p>
              <a:pPr algn="ctr" defTabSz="457200"/>
              <a:endParaRPr lang="en-US" sz="1600" dirty="0" smtClean="0">
                <a:solidFill>
                  <a:srgbClr val="53565A"/>
                </a:solidFill>
              </a:endParaRPr>
            </a:p>
            <a:p>
              <a:pPr algn="ctr" defTabSz="457200"/>
              <a:r>
                <a:rPr lang="en-US" sz="1600" dirty="0" smtClean="0">
                  <a:solidFill>
                    <a:srgbClr val="53565A"/>
                  </a:solidFill>
                </a:rPr>
                <a:t># papers in 2012 + 2013</a:t>
              </a:r>
              <a:endParaRPr lang="en-US" sz="1600" dirty="0">
                <a:solidFill>
                  <a:srgbClr val="53565A"/>
                </a:solidFill>
              </a:endParaRPr>
            </a:p>
          </p:txBody>
        </p:sp>
        <p:cxnSp>
          <p:nvCxnSpPr>
            <p:cNvPr id="4" name="Straight Connector 3"/>
            <p:cNvCxnSpPr/>
            <p:nvPr/>
          </p:nvCxnSpPr>
          <p:spPr>
            <a:xfrm>
              <a:off x="5871054" y="2292623"/>
              <a:ext cx="2597426" cy="0"/>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11112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8"/>
          <p:cNvSpPr>
            <a:spLocks noGrp="1"/>
          </p:cNvSpPr>
          <p:nvPr>
            <p:ph type="body" sz="quarter" idx="12"/>
          </p:nvPr>
        </p:nvSpPr>
        <p:spPr>
          <a:xfrm>
            <a:off x="2939142" y="6165090"/>
            <a:ext cx="5756374" cy="357432"/>
          </a:xfrm>
        </p:spPr>
        <p:txBody>
          <a:bodyPr/>
          <a:lstStyle/>
          <a:p>
            <a:r>
              <a:rPr lang="en-US" dirty="0" smtClean="0"/>
              <a:t> </a:t>
            </a:r>
            <a:endParaRPr lang="en-US" dirty="0"/>
          </a:p>
        </p:txBody>
      </p:sp>
      <p:pic>
        <p:nvPicPr>
          <p:cNvPr id="10" name="Picture 3" descr="X:\elsevier\rachel\campus\WORDMARK\PublishingConnect_WMK_151_RG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8539" y="6406795"/>
            <a:ext cx="2096979" cy="246831"/>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4"/>
          <p:cNvSpPr>
            <a:spLocks noGrp="1"/>
          </p:cNvSpPr>
          <p:nvPr>
            <p:ph type="title"/>
          </p:nvPr>
        </p:nvSpPr>
        <p:spPr>
          <a:xfrm>
            <a:off x="337466" y="705204"/>
            <a:ext cx="8358052" cy="873225"/>
          </a:xfrm>
        </p:spPr>
        <p:txBody>
          <a:bodyPr/>
          <a:lstStyle/>
          <a:p>
            <a:r>
              <a:rPr lang="en-GB" dirty="0"/>
              <a:t>Choosing the right journal</a:t>
            </a:r>
            <a:r>
              <a:rPr lang="en-GB" dirty="0" smtClean="0"/>
              <a:t/>
            </a:r>
            <a:br>
              <a:rPr lang="en-GB" dirty="0" smtClean="0"/>
            </a:br>
            <a:r>
              <a:rPr lang="en-GB" sz="1800" dirty="0">
                <a:latin typeface="Arial" panose="020B0604020202020204" pitchFamily="34" charset="0"/>
                <a:cs typeface="Arial" panose="020B0604020202020204" pitchFamily="34" charset="0"/>
              </a:rPr>
              <a:t>Journal Finder </a:t>
            </a:r>
            <a:r>
              <a:rPr lang="en-GB" sz="1800" dirty="0" smtClean="0">
                <a:latin typeface="Arial" panose="020B0604020202020204" pitchFamily="34" charset="0"/>
                <a:cs typeface="Arial" panose="020B0604020202020204" pitchFamily="34" charset="0"/>
              </a:rPr>
              <a:t>Tool (</a:t>
            </a:r>
            <a:r>
              <a:rPr lang="en-US" sz="1800" dirty="0" smtClean="0">
                <a:latin typeface="+mn-lt"/>
              </a:rPr>
              <a:t>journalfinder.elsevier.com/)</a:t>
            </a:r>
            <a:endParaRPr lang="en-GB" sz="1800" dirty="0">
              <a:latin typeface="+mn-lt"/>
              <a:cs typeface="Arial" panose="020B0604020202020204" pitchFamily="34" charset="0"/>
            </a:endParaRPr>
          </a:p>
        </p:txBody>
      </p:sp>
      <p:sp>
        <p:nvSpPr>
          <p:cNvPr id="7" name="TextBox 6"/>
          <p:cNvSpPr txBox="1"/>
          <p:nvPr/>
        </p:nvSpPr>
        <p:spPr>
          <a:xfrm>
            <a:off x="113393" y="6530210"/>
            <a:ext cx="1782860" cy="246221"/>
          </a:xfrm>
          <a:prstGeom prst="rect">
            <a:avLst/>
          </a:prstGeom>
          <a:noFill/>
        </p:spPr>
        <p:txBody>
          <a:bodyPr wrap="none" rtlCol="0">
            <a:spAutoFit/>
          </a:bodyPr>
          <a:lstStyle/>
          <a:p>
            <a:pPr defTabSz="457200"/>
            <a:r>
              <a:rPr lang="en-US" sz="1000" dirty="0" smtClean="0">
                <a:solidFill>
                  <a:prstClr val="white">
                    <a:lumMod val="50000"/>
                  </a:prstClr>
                </a:solidFill>
              </a:rPr>
              <a:t>© Reed Elsevier Group PLC</a:t>
            </a:r>
            <a:endParaRPr lang="en-US" sz="1000" dirty="0">
              <a:solidFill>
                <a:prstClr val="white">
                  <a:lumMod val="50000"/>
                </a:prstClr>
              </a:solidFill>
            </a:endParaRPr>
          </a:p>
        </p:txBody>
      </p:sp>
      <p:sp>
        <p:nvSpPr>
          <p:cNvPr id="9" name="TextBox 8"/>
          <p:cNvSpPr txBox="1"/>
          <p:nvPr/>
        </p:nvSpPr>
        <p:spPr>
          <a:xfrm>
            <a:off x="6659685" y="2924944"/>
            <a:ext cx="2160240" cy="1634490"/>
          </a:xfrm>
          <a:prstGeom prst="roundRect">
            <a:avLst/>
          </a:prstGeom>
          <a:noFill/>
          <a:ln>
            <a:solidFill>
              <a:schemeClr val="tx2">
                <a:lumMod val="40000"/>
                <a:lumOff val="60000"/>
              </a:schemeClr>
            </a:solidFill>
          </a:ln>
        </p:spPr>
        <p:txBody>
          <a:bodyPr wrap="square" rtlCol="0">
            <a:spAutoFit/>
          </a:bodyPr>
          <a:lstStyle/>
          <a:p>
            <a:pPr algn="ctr" defTabSz="457200"/>
            <a:r>
              <a:rPr lang="en-GB" dirty="0" smtClean="0">
                <a:solidFill>
                  <a:srgbClr val="53565A"/>
                </a:solidFill>
              </a:rPr>
              <a:t>Articles in </a:t>
            </a:r>
            <a:r>
              <a:rPr lang="en-GB" u="sng" dirty="0" smtClean="0">
                <a:solidFill>
                  <a:srgbClr val="53565A"/>
                </a:solidFill>
              </a:rPr>
              <a:t>your references</a:t>
            </a:r>
            <a:r>
              <a:rPr lang="en-GB" dirty="0" smtClean="0">
                <a:solidFill>
                  <a:srgbClr val="53565A"/>
                </a:solidFill>
              </a:rPr>
              <a:t> will likely lead you to the right journals for consideration. </a:t>
            </a:r>
            <a:endParaRPr lang="en-GB" dirty="0">
              <a:solidFill>
                <a:srgbClr val="53565A"/>
              </a:solidFill>
            </a:endParaRPr>
          </a:p>
        </p:txBody>
      </p:sp>
      <p:sp>
        <p:nvSpPr>
          <p:cNvPr id="11" name="TextBox 10"/>
          <p:cNvSpPr txBox="1"/>
          <p:nvPr/>
        </p:nvSpPr>
        <p:spPr>
          <a:xfrm>
            <a:off x="7739805" y="59768"/>
            <a:ext cx="857927" cy="246221"/>
          </a:xfrm>
          <a:prstGeom prst="rect">
            <a:avLst/>
          </a:prstGeom>
          <a:noFill/>
        </p:spPr>
        <p:txBody>
          <a:bodyPr wrap="none" rtlCol="0">
            <a:spAutoFit/>
          </a:bodyPr>
          <a:lstStyle/>
          <a:p>
            <a:pPr defTabSz="457200"/>
            <a:r>
              <a:rPr lang="nl-NL" sz="1000" dirty="0" smtClean="0">
                <a:solidFill>
                  <a:prstClr val="white"/>
                </a:solidFill>
              </a:rPr>
              <a:t>March 2015</a:t>
            </a:r>
            <a:endParaRPr lang="en-US" sz="1000" dirty="0">
              <a:solidFill>
                <a:prstClr val="white"/>
              </a:solidFill>
            </a:endParaRPr>
          </a:p>
        </p:txBody>
      </p:sp>
      <p:pic>
        <p:nvPicPr>
          <p:cNvPr id="1026" name="Picture 2">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1611562"/>
            <a:ext cx="5807125" cy="437280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3801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8"/>
          <p:cNvSpPr>
            <a:spLocks noGrp="1"/>
          </p:cNvSpPr>
          <p:nvPr>
            <p:ph type="body" sz="quarter" idx="12"/>
          </p:nvPr>
        </p:nvSpPr>
        <p:spPr>
          <a:xfrm>
            <a:off x="2939142" y="6165090"/>
            <a:ext cx="5756374" cy="357432"/>
          </a:xfrm>
        </p:spPr>
        <p:txBody>
          <a:bodyPr/>
          <a:lstStyle/>
          <a:p>
            <a:r>
              <a:rPr lang="en-US" dirty="0" smtClean="0"/>
              <a:t> </a:t>
            </a:r>
            <a:endParaRPr lang="en-US" dirty="0"/>
          </a:p>
        </p:txBody>
      </p:sp>
      <p:pic>
        <p:nvPicPr>
          <p:cNvPr id="10" name="Picture 3" descr="X:\elsevier\rachel\campus\WORDMARK\PublishingConnect_WMK_151_RG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8264" y="6584381"/>
            <a:ext cx="2096979" cy="246831"/>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4"/>
          <p:cNvSpPr>
            <a:spLocks noGrp="1"/>
          </p:cNvSpPr>
          <p:nvPr>
            <p:ph type="title"/>
          </p:nvPr>
        </p:nvSpPr>
        <p:spPr>
          <a:xfrm>
            <a:off x="337466" y="705204"/>
            <a:ext cx="8358052" cy="873225"/>
          </a:xfrm>
        </p:spPr>
        <p:txBody>
          <a:bodyPr/>
          <a:lstStyle/>
          <a:p>
            <a:r>
              <a:rPr lang="en-GB" dirty="0"/>
              <a:t>Choosing the right journal</a:t>
            </a:r>
            <a:r>
              <a:rPr lang="en-GB" dirty="0" smtClean="0"/>
              <a:t/>
            </a:r>
            <a:br>
              <a:rPr lang="en-GB" dirty="0" smtClean="0"/>
            </a:br>
            <a:r>
              <a:rPr lang="en-GB" sz="1800" dirty="0" smtClean="0">
                <a:latin typeface="Arial" panose="020B0604020202020204" pitchFamily="34" charset="0"/>
                <a:cs typeface="Arial" panose="020B0604020202020204" pitchFamily="34" charset="0"/>
              </a:rPr>
              <a:t>Consult the Journal Homepage</a:t>
            </a:r>
            <a:endParaRPr lang="en-GB" sz="1800" dirty="0">
              <a:latin typeface="Arial" panose="020B0604020202020204" pitchFamily="34" charset="0"/>
              <a:cs typeface="Arial" panose="020B0604020202020204" pitchFamily="34" charset="0"/>
            </a:endParaRPr>
          </a:p>
        </p:txBody>
      </p:sp>
      <p:sp>
        <p:nvSpPr>
          <p:cNvPr id="7" name="TextBox 6"/>
          <p:cNvSpPr txBox="1"/>
          <p:nvPr/>
        </p:nvSpPr>
        <p:spPr>
          <a:xfrm>
            <a:off x="113393" y="6530210"/>
            <a:ext cx="1782860" cy="246221"/>
          </a:xfrm>
          <a:prstGeom prst="rect">
            <a:avLst/>
          </a:prstGeom>
          <a:noFill/>
        </p:spPr>
        <p:txBody>
          <a:bodyPr wrap="none" rtlCol="0">
            <a:spAutoFit/>
          </a:bodyPr>
          <a:lstStyle/>
          <a:p>
            <a:pPr defTabSz="457200"/>
            <a:r>
              <a:rPr lang="en-US" sz="1000" dirty="0" smtClean="0">
                <a:solidFill>
                  <a:prstClr val="white">
                    <a:lumMod val="50000"/>
                  </a:prstClr>
                </a:solidFill>
              </a:rPr>
              <a:t>© Reed Elsevier Group PLC</a:t>
            </a:r>
            <a:endParaRPr lang="en-US" sz="1000" dirty="0">
              <a:solidFill>
                <a:prstClr val="white">
                  <a:lumMod val="50000"/>
                </a:prstClr>
              </a:solidFill>
            </a:endParaRPr>
          </a:p>
        </p:txBody>
      </p:sp>
      <p:sp>
        <p:nvSpPr>
          <p:cNvPr id="18" name="TextBox 17"/>
          <p:cNvSpPr txBox="1"/>
          <p:nvPr/>
        </p:nvSpPr>
        <p:spPr>
          <a:xfrm>
            <a:off x="7739805" y="59768"/>
            <a:ext cx="857927" cy="246221"/>
          </a:xfrm>
          <a:prstGeom prst="rect">
            <a:avLst/>
          </a:prstGeom>
          <a:noFill/>
        </p:spPr>
        <p:txBody>
          <a:bodyPr wrap="none" rtlCol="0">
            <a:spAutoFit/>
          </a:bodyPr>
          <a:lstStyle/>
          <a:p>
            <a:pPr defTabSz="457200"/>
            <a:r>
              <a:rPr lang="nl-NL" sz="1000" dirty="0" smtClean="0">
                <a:solidFill>
                  <a:prstClr val="white"/>
                </a:solidFill>
              </a:rPr>
              <a:t>March 2015</a:t>
            </a:r>
            <a:endParaRPr lang="en-US" sz="1000" dirty="0">
              <a:solidFill>
                <a:prstClr val="white"/>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556792"/>
            <a:ext cx="5817723" cy="4770360"/>
          </a:xfrm>
          <a:prstGeom prst="roundRect">
            <a:avLst>
              <a:gd name="adj" fmla="val 3507"/>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
        <p:nvSpPr>
          <p:cNvPr id="9" name="Rounded Rectangle 8"/>
          <p:cNvSpPr/>
          <p:nvPr/>
        </p:nvSpPr>
        <p:spPr>
          <a:xfrm>
            <a:off x="611560" y="2862816"/>
            <a:ext cx="1512168" cy="1368152"/>
          </a:xfrm>
          <a:prstGeom prst="roundRect">
            <a:avLst/>
          </a:prstGeom>
          <a:noFill/>
          <a:ln w="28575">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ounded Rectangle 27"/>
          <p:cNvSpPr/>
          <p:nvPr/>
        </p:nvSpPr>
        <p:spPr>
          <a:xfrm>
            <a:off x="611560" y="4275774"/>
            <a:ext cx="1512168" cy="1169450"/>
          </a:xfrm>
          <a:prstGeom prst="roundRect">
            <a:avLst/>
          </a:prstGeom>
          <a:noFill/>
          <a:ln w="28575">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2178320" y="4797152"/>
            <a:ext cx="2664296" cy="504056"/>
          </a:xfrm>
          <a:prstGeom prst="roundRect">
            <a:avLst/>
          </a:prstGeom>
          <a:noFill/>
          <a:ln w="28575">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p:nvSpPr>
        <p:spPr>
          <a:xfrm>
            <a:off x="611560" y="2060848"/>
            <a:ext cx="1368152" cy="288032"/>
          </a:xfrm>
          <a:prstGeom prst="roundRect">
            <a:avLst/>
          </a:prstGeom>
          <a:noFill/>
          <a:ln w="28575">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611560" y="2348880"/>
            <a:ext cx="936104" cy="288032"/>
          </a:xfrm>
          <a:prstGeom prst="roundRect">
            <a:avLst/>
          </a:prstGeom>
          <a:noFill/>
          <a:ln w="28575">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a:off x="2123728" y="2821872"/>
            <a:ext cx="3041752" cy="1790320"/>
          </a:xfrm>
          <a:prstGeom prst="roundRect">
            <a:avLst>
              <a:gd name="adj" fmla="val 8282"/>
            </a:avLst>
          </a:prstGeom>
          <a:noFill/>
          <a:ln w="28575">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102" y="1918164"/>
            <a:ext cx="5972175" cy="4610100"/>
          </a:xfrm>
          <a:prstGeom prst="roundRect">
            <a:avLst>
              <a:gd name="adj" fmla="val 4530"/>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6" name="Rounded Rectangle 15"/>
          <p:cNvSpPr/>
          <p:nvPr/>
        </p:nvSpPr>
        <p:spPr>
          <a:xfrm>
            <a:off x="2915816" y="2033552"/>
            <a:ext cx="2736304" cy="1486044"/>
          </a:xfrm>
          <a:prstGeom prst="roundRect">
            <a:avLst/>
          </a:prstGeom>
          <a:noFill/>
          <a:ln w="28575">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ounded Rectangle 33"/>
          <p:cNvSpPr/>
          <p:nvPr/>
        </p:nvSpPr>
        <p:spPr>
          <a:xfrm>
            <a:off x="2915816" y="3671996"/>
            <a:ext cx="2736304" cy="2277284"/>
          </a:xfrm>
          <a:prstGeom prst="roundRect">
            <a:avLst/>
          </a:prstGeom>
          <a:noFill/>
          <a:ln w="28575">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ed Rectangle 34"/>
          <p:cNvSpPr/>
          <p:nvPr/>
        </p:nvSpPr>
        <p:spPr>
          <a:xfrm>
            <a:off x="5861428" y="3721856"/>
            <a:ext cx="2736304" cy="2605295"/>
          </a:xfrm>
          <a:prstGeom prst="roundRect">
            <a:avLst/>
          </a:prstGeom>
          <a:noFill/>
          <a:ln w="28575">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19261" y="3717032"/>
            <a:ext cx="2809875" cy="2619375"/>
          </a:xfrm>
          <a:prstGeom prst="roundRect">
            <a:avLst/>
          </a:prstGeom>
          <a:noFill/>
          <a:ln w="2857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70820" y="3544019"/>
            <a:ext cx="2781300" cy="2981325"/>
          </a:xfrm>
          <a:prstGeom prst="roundRect">
            <a:avLst/>
          </a:prstGeom>
          <a:noFill/>
          <a:ln w="2857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pic>
        <p:nvPicPr>
          <p:cNvPr id="2054" name="Picture 6"/>
          <p:cNvPicPr>
            <a:picLocks noChangeAspect="1" noChangeArrowheads="1"/>
          </p:cNvPicPr>
          <p:nvPr/>
        </p:nvPicPr>
        <p:blipFill rotWithShape="1">
          <a:blip r:embed="rId8">
            <a:extLst>
              <a:ext uri="{28A0092B-C50C-407E-A947-70E740481C1C}">
                <a14:useLocalDpi xmlns:a14="http://schemas.microsoft.com/office/drawing/2010/main" val="0"/>
              </a:ext>
            </a:extLst>
          </a:blip>
          <a:srcRect t="3958" b="22862"/>
          <a:stretch/>
        </p:blipFill>
        <p:spPr bwMode="auto">
          <a:xfrm>
            <a:off x="2915816" y="2060848"/>
            <a:ext cx="2800350" cy="1359237"/>
          </a:xfrm>
          <a:prstGeom prst="roundRect">
            <a:avLst/>
          </a:prstGeom>
          <a:noFill/>
          <a:ln w="2857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79389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6"/>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34"/>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35"/>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205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5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8" grpId="0" animBg="1"/>
      <p:bldP spid="11" grpId="0" animBg="1"/>
      <p:bldP spid="12" grpId="0" animBg="1"/>
      <p:bldP spid="13" grpId="0" animBg="1"/>
      <p:bldP spid="14" grpId="0" animBg="1"/>
      <p:bldP spid="16" grpId="0" animBg="1"/>
      <p:bldP spid="16" grpId="1" animBg="1"/>
      <p:bldP spid="34" grpId="0" animBg="1"/>
      <p:bldP spid="34" grpId="1" animBg="1"/>
      <p:bldP spid="35" grpId="0" animBg="1"/>
      <p:bldP spid="35"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7"/>
          <p:cNvSpPr>
            <a:spLocks noGrp="1"/>
          </p:cNvSpPr>
          <p:nvPr>
            <p:ph type="body" sz="quarter" idx="11"/>
          </p:nvPr>
        </p:nvSpPr>
        <p:spPr>
          <a:xfrm>
            <a:off x="2939142" y="5794654"/>
            <a:ext cx="5756375" cy="370435"/>
          </a:xfrm>
        </p:spPr>
        <p:txBody>
          <a:bodyPr/>
          <a:lstStyle/>
          <a:p>
            <a:r>
              <a:rPr lang="en-US" dirty="0" smtClean="0"/>
              <a:t> </a:t>
            </a:r>
            <a:endParaRPr lang="en-US" dirty="0"/>
          </a:p>
        </p:txBody>
      </p:sp>
      <p:sp>
        <p:nvSpPr>
          <p:cNvPr id="26" name="Text Placeholder 8"/>
          <p:cNvSpPr>
            <a:spLocks noGrp="1"/>
          </p:cNvSpPr>
          <p:nvPr>
            <p:ph type="body" sz="quarter" idx="12"/>
          </p:nvPr>
        </p:nvSpPr>
        <p:spPr>
          <a:xfrm>
            <a:off x="2939142" y="6165090"/>
            <a:ext cx="5756374" cy="357432"/>
          </a:xfrm>
        </p:spPr>
        <p:txBody>
          <a:bodyPr/>
          <a:lstStyle/>
          <a:p>
            <a:r>
              <a:rPr lang="en-US" dirty="0" smtClean="0"/>
              <a:t> </a:t>
            </a:r>
            <a:endParaRPr lang="en-US" dirty="0"/>
          </a:p>
        </p:txBody>
      </p:sp>
      <p:pic>
        <p:nvPicPr>
          <p:cNvPr id="16" name="Picture 3" descr="X:\elsevier\rachel\campus\WORDMARK\PublishingConnect_WMK_151_RG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8539" y="6406795"/>
            <a:ext cx="2096979" cy="246831"/>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4"/>
          <p:cNvSpPr txBox="1">
            <a:spLocks/>
          </p:cNvSpPr>
          <p:nvPr/>
        </p:nvSpPr>
        <p:spPr>
          <a:xfrm>
            <a:off x="337466" y="705204"/>
            <a:ext cx="8358052" cy="418645"/>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0" i="0" kern="1200">
                <a:solidFill>
                  <a:schemeClr val="accent1"/>
                </a:solidFill>
                <a:latin typeface="Arial Bold"/>
                <a:ea typeface="+mj-ea"/>
                <a:cs typeface="Arial Bold"/>
              </a:defRPr>
            </a:lvl1pPr>
          </a:lstStyle>
          <a:p>
            <a:r>
              <a:rPr lang="en-GB" dirty="0" smtClean="0">
                <a:solidFill>
                  <a:srgbClr val="007398"/>
                </a:solidFill>
              </a:rPr>
              <a:t>Recap: </a:t>
            </a:r>
            <a:r>
              <a:rPr lang="en-GB" b="1" dirty="0">
                <a:solidFill>
                  <a:srgbClr val="007398"/>
                </a:solidFill>
              </a:rPr>
              <a:t>t</a:t>
            </a:r>
            <a:r>
              <a:rPr lang="en-GB" b="1" dirty="0" smtClean="0">
                <a:solidFill>
                  <a:srgbClr val="007398"/>
                </a:solidFill>
              </a:rPr>
              <a:t>he </a:t>
            </a:r>
            <a:r>
              <a:rPr lang="en-GB" b="1" dirty="0">
                <a:solidFill>
                  <a:srgbClr val="007398"/>
                </a:solidFill>
              </a:rPr>
              <a:t>steps I need to take</a:t>
            </a:r>
            <a:endParaRPr lang="en-US" b="1" dirty="0">
              <a:solidFill>
                <a:srgbClr val="007398"/>
              </a:solidFill>
            </a:endParaRPr>
          </a:p>
        </p:txBody>
      </p:sp>
      <p:cxnSp>
        <p:nvCxnSpPr>
          <p:cNvPr id="8" name="Straight Connector 7"/>
          <p:cNvCxnSpPr>
            <a:stCxn id="15" idx="4"/>
          </p:cNvCxnSpPr>
          <p:nvPr/>
        </p:nvCxnSpPr>
        <p:spPr>
          <a:xfrm>
            <a:off x="598724" y="3858434"/>
            <a:ext cx="0" cy="655284"/>
          </a:xfrm>
          <a:prstGeom prst="line">
            <a:avLst/>
          </a:prstGeom>
          <a:ln w="69850">
            <a:solidFill>
              <a:schemeClr val="tx2">
                <a:lumMod val="60000"/>
                <a:lumOff val="4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a:endCxn id="15" idx="0"/>
          </p:cNvCxnSpPr>
          <p:nvPr/>
        </p:nvCxnSpPr>
        <p:spPr>
          <a:xfrm flipH="1">
            <a:off x="598724" y="1502218"/>
            <a:ext cx="6615" cy="2051416"/>
          </a:xfrm>
          <a:prstGeom prst="line">
            <a:avLst/>
          </a:prstGeom>
          <a:ln w="698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0" name="Content Placeholder 5"/>
          <p:cNvSpPr>
            <a:spLocks noGrp="1"/>
          </p:cNvSpPr>
          <p:nvPr>
            <p:ph idx="1"/>
          </p:nvPr>
        </p:nvSpPr>
        <p:spPr>
          <a:xfrm>
            <a:off x="916571" y="1295260"/>
            <a:ext cx="3905802" cy="4401603"/>
          </a:xfrm>
        </p:spPr>
        <p:txBody>
          <a:bodyPr>
            <a:normAutofit/>
          </a:bodyPr>
          <a:lstStyle/>
          <a:p>
            <a:pPr>
              <a:buClr>
                <a:schemeClr val="tx2"/>
              </a:buClr>
              <a:buSzPct val="130000"/>
            </a:pPr>
            <a:r>
              <a:rPr lang="en-GB" dirty="0" smtClean="0"/>
              <a:t>Determine</a:t>
            </a:r>
          </a:p>
          <a:p>
            <a:pPr>
              <a:buClr>
                <a:schemeClr val="tx2"/>
              </a:buClr>
              <a:buSzPct val="130000"/>
            </a:pPr>
            <a:endParaRPr lang="en-GB" dirty="0"/>
          </a:p>
          <a:p>
            <a:pPr>
              <a:buClr>
                <a:schemeClr val="tx2"/>
              </a:buClr>
              <a:buSzPct val="130000"/>
            </a:pPr>
            <a:r>
              <a:rPr lang="en-GB" dirty="0" smtClean="0"/>
              <a:t>Decide</a:t>
            </a:r>
          </a:p>
          <a:p>
            <a:pPr>
              <a:buClr>
                <a:schemeClr val="tx2"/>
              </a:buClr>
              <a:buSzPct val="130000"/>
            </a:pPr>
            <a:endParaRPr lang="en-GB" dirty="0"/>
          </a:p>
          <a:p>
            <a:pPr>
              <a:buClr>
                <a:schemeClr val="tx2"/>
              </a:buClr>
              <a:buSzPct val="130000"/>
            </a:pPr>
            <a:r>
              <a:rPr lang="en-GB" dirty="0" smtClean="0"/>
              <a:t>Choose</a:t>
            </a:r>
          </a:p>
          <a:p>
            <a:pPr>
              <a:buClr>
                <a:schemeClr val="tx2"/>
              </a:buClr>
              <a:buSzPct val="130000"/>
            </a:pPr>
            <a:endParaRPr lang="en-GB" dirty="0"/>
          </a:p>
          <a:p>
            <a:pPr>
              <a:buClr>
                <a:schemeClr val="tx2"/>
              </a:buClr>
              <a:buSzPct val="130000"/>
            </a:pPr>
            <a:r>
              <a:rPr lang="en-GB" dirty="0" smtClean="0"/>
              <a:t>Check</a:t>
            </a:r>
            <a:endParaRPr lang="en-GB" dirty="0"/>
          </a:p>
        </p:txBody>
      </p:sp>
      <p:sp>
        <p:nvSpPr>
          <p:cNvPr id="11" name="Oval 10"/>
          <p:cNvSpPr/>
          <p:nvPr/>
        </p:nvSpPr>
        <p:spPr>
          <a:xfrm>
            <a:off x="446324" y="1349818"/>
            <a:ext cx="304800" cy="304800"/>
          </a:xfrm>
          <a:prstGeom prst="ellipse">
            <a:avLst/>
          </a:prstGeom>
          <a:solidFill>
            <a:schemeClr val="bg2"/>
          </a:solidFill>
          <a:ln w="571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2" name="Oval 11"/>
          <p:cNvSpPr/>
          <p:nvPr/>
        </p:nvSpPr>
        <p:spPr>
          <a:xfrm>
            <a:off x="457206" y="2060988"/>
            <a:ext cx="304800" cy="304800"/>
          </a:xfrm>
          <a:prstGeom prst="ellipse">
            <a:avLst/>
          </a:prstGeom>
          <a:solidFill>
            <a:schemeClr val="bg2"/>
          </a:solidFill>
          <a:ln w="571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4" name="Oval 13"/>
          <p:cNvSpPr/>
          <p:nvPr/>
        </p:nvSpPr>
        <p:spPr>
          <a:xfrm>
            <a:off x="446324" y="2790322"/>
            <a:ext cx="304800" cy="304800"/>
          </a:xfrm>
          <a:prstGeom prst="ellipse">
            <a:avLst/>
          </a:prstGeom>
          <a:solidFill>
            <a:schemeClr val="bg2"/>
          </a:solidFill>
          <a:ln w="571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5" name="Oval 14"/>
          <p:cNvSpPr/>
          <p:nvPr/>
        </p:nvSpPr>
        <p:spPr>
          <a:xfrm>
            <a:off x="446324" y="3553634"/>
            <a:ext cx="304800" cy="304800"/>
          </a:xfrm>
          <a:prstGeom prst="ellipse">
            <a:avLst/>
          </a:prstGeom>
          <a:solidFill>
            <a:schemeClr val="bg2"/>
          </a:solidFill>
          <a:ln w="571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3" name="TextBox 12"/>
          <p:cNvSpPr txBox="1"/>
          <p:nvPr/>
        </p:nvSpPr>
        <p:spPr>
          <a:xfrm>
            <a:off x="113393" y="6530210"/>
            <a:ext cx="1782860" cy="246221"/>
          </a:xfrm>
          <a:prstGeom prst="rect">
            <a:avLst/>
          </a:prstGeom>
          <a:noFill/>
        </p:spPr>
        <p:txBody>
          <a:bodyPr wrap="none" rtlCol="0">
            <a:spAutoFit/>
          </a:bodyPr>
          <a:lstStyle/>
          <a:p>
            <a:pPr defTabSz="457200"/>
            <a:r>
              <a:rPr lang="en-US" sz="1000" dirty="0" smtClean="0">
                <a:solidFill>
                  <a:prstClr val="white">
                    <a:lumMod val="50000"/>
                  </a:prstClr>
                </a:solidFill>
              </a:rPr>
              <a:t>© Reed Elsevier Group PLC</a:t>
            </a:r>
            <a:endParaRPr lang="en-US" sz="1000" dirty="0">
              <a:solidFill>
                <a:prstClr val="white">
                  <a:lumMod val="50000"/>
                </a:prstClr>
              </a:solidFill>
            </a:endParaRPr>
          </a:p>
        </p:txBody>
      </p:sp>
      <p:sp>
        <p:nvSpPr>
          <p:cNvPr id="19" name="TextBox 18"/>
          <p:cNvSpPr txBox="1"/>
          <p:nvPr/>
        </p:nvSpPr>
        <p:spPr>
          <a:xfrm>
            <a:off x="7739805" y="59768"/>
            <a:ext cx="857927" cy="246221"/>
          </a:xfrm>
          <a:prstGeom prst="rect">
            <a:avLst/>
          </a:prstGeom>
          <a:noFill/>
        </p:spPr>
        <p:txBody>
          <a:bodyPr wrap="none" rtlCol="0">
            <a:spAutoFit/>
          </a:bodyPr>
          <a:lstStyle/>
          <a:p>
            <a:pPr defTabSz="457200"/>
            <a:r>
              <a:rPr lang="nl-NL" sz="1000" dirty="0" smtClean="0">
                <a:solidFill>
                  <a:prstClr val="white"/>
                </a:solidFill>
              </a:rPr>
              <a:t>March 2015</a:t>
            </a:r>
            <a:endParaRPr lang="en-US" sz="1000" dirty="0">
              <a:solidFill>
                <a:prstClr val="white"/>
              </a:solidFill>
            </a:endParaRPr>
          </a:p>
        </p:txBody>
      </p:sp>
    </p:spTree>
    <p:extLst>
      <p:ext uri="{BB962C8B-B14F-4D97-AF65-F5344CB8AC3E}">
        <p14:creationId xmlns:p14="http://schemas.microsoft.com/office/powerpoint/2010/main" val="31040573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ubtitle 28"/>
          <p:cNvSpPr>
            <a:spLocks noGrp="1"/>
          </p:cNvSpPr>
          <p:nvPr>
            <p:ph type="subTitle" idx="1"/>
          </p:nvPr>
        </p:nvSpPr>
        <p:spPr>
          <a:xfrm>
            <a:off x="3363687" y="2960400"/>
            <a:ext cx="5376746" cy="971627"/>
          </a:xfrm>
        </p:spPr>
        <p:txBody>
          <a:bodyPr/>
          <a:lstStyle/>
          <a:p>
            <a:pPr>
              <a:lnSpc>
                <a:spcPct val="100000"/>
              </a:lnSpc>
              <a:spcAft>
                <a:spcPts val="600"/>
              </a:spcAft>
            </a:pPr>
            <a:r>
              <a:rPr lang="en-US" sz="3200" b="1" dirty="0" smtClean="0"/>
              <a:t>Preparing your manuscript</a:t>
            </a:r>
            <a:r>
              <a:rPr lang="en-US" dirty="0" smtClean="0"/>
              <a:t/>
            </a:r>
            <a:br>
              <a:rPr lang="en-US" dirty="0" smtClean="0"/>
            </a:br>
            <a:r>
              <a:rPr lang="en-US" sz="2400" dirty="0"/>
              <a:t>Using </a:t>
            </a:r>
            <a:r>
              <a:rPr lang="en-US" sz="2400" dirty="0" smtClean="0"/>
              <a:t>proper </a:t>
            </a:r>
            <a:r>
              <a:rPr lang="en-US" sz="2400" dirty="0"/>
              <a:t>s</a:t>
            </a:r>
            <a:r>
              <a:rPr lang="en-US" sz="2400" dirty="0" smtClean="0"/>
              <a:t>cientific </a:t>
            </a:r>
            <a:r>
              <a:rPr lang="en-US" sz="2400" dirty="0"/>
              <a:t>l</a:t>
            </a:r>
            <a:r>
              <a:rPr lang="en-US" sz="2400" dirty="0" smtClean="0"/>
              <a:t>anguage</a:t>
            </a:r>
            <a:endParaRPr lang="en-US" sz="2400" dirty="0"/>
          </a:p>
        </p:txBody>
      </p:sp>
      <p:sp>
        <p:nvSpPr>
          <p:cNvPr id="32" name="Text Placeholder 31"/>
          <p:cNvSpPr>
            <a:spLocks noGrp="1"/>
          </p:cNvSpPr>
          <p:nvPr>
            <p:ph type="body" sz="quarter" idx="12"/>
          </p:nvPr>
        </p:nvSpPr>
        <p:spPr/>
        <p:txBody>
          <a:bodyPr/>
          <a:lstStyle/>
          <a:p>
            <a:r>
              <a:rPr lang="en-US" dirty="0" smtClean="0"/>
              <a:t> </a:t>
            </a:r>
            <a:endParaRPr lang="en-US" dirty="0"/>
          </a:p>
        </p:txBody>
      </p:sp>
      <p:pic>
        <p:nvPicPr>
          <p:cNvPr id="8" name="Picture 3" descr="X:\elsevier\rachel\campus\WORDMARK\PublishingConnect_WMK_151_RG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58594" y="2267238"/>
            <a:ext cx="2096980" cy="246831"/>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a:off x="6520543" y="2177157"/>
            <a:ext cx="0" cy="36957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7189442" y="6452103"/>
            <a:ext cx="1782860" cy="246221"/>
          </a:xfrm>
          <a:prstGeom prst="rect">
            <a:avLst/>
          </a:prstGeom>
          <a:noFill/>
        </p:spPr>
        <p:txBody>
          <a:bodyPr wrap="none" rtlCol="0">
            <a:spAutoFit/>
          </a:bodyPr>
          <a:lstStyle/>
          <a:p>
            <a:pPr defTabSz="457200"/>
            <a:r>
              <a:rPr lang="en-US" sz="1000" dirty="0" smtClean="0">
                <a:solidFill>
                  <a:prstClr val="white">
                    <a:lumMod val="50000"/>
                  </a:prstClr>
                </a:solidFill>
              </a:rPr>
              <a:t>© Reed Elsevier Group PLC</a:t>
            </a:r>
            <a:endParaRPr lang="en-US" sz="1000" dirty="0">
              <a:solidFill>
                <a:prstClr val="white">
                  <a:lumMod val="50000"/>
                </a:prstClr>
              </a:solidFill>
            </a:endParaRPr>
          </a:p>
        </p:txBody>
      </p:sp>
    </p:spTree>
    <p:extLst>
      <p:ext uri="{BB962C8B-B14F-4D97-AF65-F5344CB8AC3E}">
        <p14:creationId xmlns:p14="http://schemas.microsoft.com/office/powerpoint/2010/main" val="39424052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2939142" y="5794654"/>
            <a:ext cx="5756375" cy="370435"/>
          </a:xfrm>
        </p:spPr>
        <p:txBody>
          <a:bodyPr/>
          <a:lstStyle/>
          <a:p>
            <a:r>
              <a:rPr lang="en-US" dirty="0" smtClean="0"/>
              <a:t> </a:t>
            </a:r>
            <a:endParaRPr lang="en-US" dirty="0"/>
          </a:p>
        </p:txBody>
      </p:sp>
      <p:sp>
        <p:nvSpPr>
          <p:cNvPr id="9" name="Text Placeholder 8"/>
          <p:cNvSpPr>
            <a:spLocks noGrp="1"/>
          </p:cNvSpPr>
          <p:nvPr>
            <p:ph type="body" sz="quarter" idx="12"/>
          </p:nvPr>
        </p:nvSpPr>
        <p:spPr>
          <a:xfrm>
            <a:off x="2939142" y="6165090"/>
            <a:ext cx="5756374" cy="357432"/>
          </a:xfrm>
        </p:spPr>
        <p:txBody>
          <a:bodyPr/>
          <a:lstStyle/>
          <a:p>
            <a:r>
              <a:rPr lang="en-US" dirty="0" smtClean="0"/>
              <a:t> </a:t>
            </a:r>
            <a:endParaRPr lang="en-US" dirty="0"/>
          </a:p>
        </p:txBody>
      </p:sp>
      <p:pic>
        <p:nvPicPr>
          <p:cNvPr id="11" name="Picture 3" descr="X:\elsevier\rachel\campus\WORDMARK\PublishingConnect_WMK_151_RG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8539" y="6406795"/>
            <a:ext cx="2096979" cy="24683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a:t>Why is language important?</a:t>
            </a:r>
          </a:p>
        </p:txBody>
      </p:sp>
      <p:sp>
        <p:nvSpPr>
          <p:cNvPr id="268" name="Content Placeholder 5"/>
          <p:cNvSpPr>
            <a:spLocks noGrp="1"/>
          </p:cNvSpPr>
          <p:nvPr>
            <p:ph idx="1"/>
          </p:nvPr>
        </p:nvSpPr>
        <p:spPr>
          <a:xfrm>
            <a:off x="337466" y="1284502"/>
            <a:ext cx="5004154" cy="4401603"/>
          </a:xfrm>
        </p:spPr>
        <p:txBody>
          <a:bodyPr>
            <a:normAutofit/>
          </a:bodyPr>
          <a:lstStyle/>
          <a:p>
            <a:pPr marL="342900" indent="-342900">
              <a:buClr>
                <a:schemeClr val="tx2"/>
              </a:buClr>
              <a:buSzPct val="130000"/>
              <a:buFont typeface="Wingdings" panose="05000000000000000000" pitchFamily="2" charset="2"/>
              <a:buChar char="§"/>
            </a:pPr>
            <a:r>
              <a:rPr lang="en-GB" dirty="0"/>
              <a:t>It can delay or block publication of work</a:t>
            </a:r>
          </a:p>
          <a:p>
            <a:pPr marL="342900" indent="-342900">
              <a:buClr>
                <a:schemeClr val="tx2"/>
              </a:buClr>
              <a:buSzPct val="130000"/>
              <a:buFont typeface="Wingdings" panose="05000000000000000000" pitchFamily="2" charset="2"/>
              <a:buChar char="§"/>
            </a:pPr>
            <a:r>
              <a:rPr lang="en-GB" dirty="0"/>
              <a:t>Proper English should be used </a:t>
            </a:r>
          </a:p>
        </p:txBody>
      </p:sp>
      <p:sp>
        <p:nvSpPr>
          <p:cNvPr id="10" name="TextBox 9"/>
          <p:cNvSpPr txBox="1"/>
          <p:nvPr/>
        </p:nvSpPr>
        <p:spPr>
          <a:xfrm>
            <a:off x="113393" y="6530210"/>
            <a:ext cx="1782860" cy="246221"/>
          </a:xfrm>
          <a:prstGeom prst="rect">
            <a:avLst/>
          </a:prstGeom>
          <a:noFill/>
        </p:spPr>
        <p:txBody>
          <a:bodyPr wrap="none" rtlCol="0">
            <a:spAutoFit/>
          </a:bodyPr>
          <a:lstStyle/>
          <a:p>
            <a:pPr defTabSz="457200"/>
            <a:r>
              <a:rPr lang="en-US" sz="1000" dirty="0" smtClean="0">
                <a:solidFill>
                  <a:prstClr val="white">
                    <a:lumMod val="50000"/>
                  </a:prstClr>
                </a:solidFill>
              </a:rPr>
              <a:t>© Reed Elsevier Group PLC</a:t>
            </a:r>
            <a:endParaRPr lang="en-US" sz="1000" dirty="0">
              <a:solidFill>
                <a:prstClr val="white">
                  <a:lumMod val="50000"/>
                </a:prstClr>
              </a:solidFill>
            </a:endParaRPr>
          </a:p>
        </p:txBody>
      </p:sp>
      <p:sp>
        <p:nvSpPr>
          <p:cNvPr id="13" name="Content Placeholder 2"/>
          <p:cNvSpPr txBox="1">
            <a:spLocks/>
          </p:cNvSpPr>
          <p:nvPr/>
        </p:nvSpPr>
        <p:spPr>
          <a:xfrm>
            <a:off x="323528" y="2306467"/>
            <a:ext cx="3197594" cy="3207229"/>
          </a:xfrm>
          <a:prstGeom prst="rect">
            <a:avLst/>
          </a:prstGeom>
        </p:spPr>
        <p:txBody>
          <a:bodyPr vert="horz" lIns="91440" tIns="45720" rIns="91440" bIns="45720" rtlCol="0">
            <a:normAutofit fontScale="70000" lnSpcReduction="20000"/>
          </a:bodyPr>
          <a:lstStyle>
            <a:lvl1pPr marL="0" indent="0" algn="l" defTabSz="457200" rtl="0" eaLnBrk="1" latinLnBrk="0" hangingPunct="1">
              <a:spcBef>
                <a:spcPct val="20000"/>
              </a:spcBef>
              <a:buFont typeface="Arial"/>
              <a:buNone/>
              <a:defRPr sz="2000" kern="1200">
                <a:solidFill>
                  <a:srgbClr val="53565A"/>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a:lnSpc>
                <a:spcPct val="120000"/>
              </a:lnSpc>
            </a:pPr>
            <a:r>
              <a:rPr lang="en-US" sz="2400" dirty="0" smtClean="0">
                <a:solidFill>
                  <a:srgbClr val="07779D"/>
                </a:solidFill>
              </a:rPr>
              <a:t>“It is quite depressive to think that we are spending millions in grants for people to perform experiments, produce new knowledge, hide this knowledge in an often badly written text and then spend some more millions trying to second guess what the authors really did and found.”</a:t>
            </a:r>
          </a:p>
          <a:p>
            <a:endParaRPr lang="en-US" dirty="0" smtClean="0">
              <a:solidFill>
                <a:srgbClr val="07779D"/>
              </a:solidFill>
            </a:endParaRPr>
          </a:p>
          <a:p>
            <a:r>
              <a:rPr lang="en-US" sz="1600" dirty="0" smtClean="0"/>
              <a:t>Amos </a:t>
            </a:r>
            <a:r>
              <a:rPr lang="en-US" sz="1600" dirty="0" err="1"/>
              <a:t>Bairoch</a:t>
            </a:r>
            <a:r>
              <a:rPr lang="en-US" sz="1600" dirty="0"/>
              <a:t>, Nature </a:t>
            </a:r>
            <a:r>
              <a:rPr lang="en-US" sz="1600" dirty="0" err="1"/>
              <a:t>Precedings</a:t>
            </a:r>
            <a:r>
              <a:rPr lang="en-US" sz="1600" dirty="0"/>
              <a:t> </a:t>
            </a:r>
            <a:r>
              <a:rPr lang="en-GB" sz="1600" dirty="0" smtClean="0"/>
              <a:t>doi:10.1038/npre.2009.3092.1</a:t>
            </a:r>
            <a:endParaRPr lang="en-US" dirty="0" smtClean="0">
              <a:solidFill>
                <a:srgbClr val="07779D"/>
              </a:solidFill>
            </a:endParaRPr>
          </a:p>
          <a:p>
            <a:endParaRPr lang="en-GB" dirty="0" smtClean="0"/>
          </a:p>
        </p:txBody>
      </p:sp>
      <p:sp>
        <p:nvSpPr>
          <p:cNvPr id="14" name="TextBox 13"/>
          <p:cNvSpPr txBox="1"/>
          <p:nvPr/>
        </p:nvSpPr>
        <p:spPr>
          <a:xfrm>
            <a:off x="7739805" y="59768"/>
            <a:ext cx="857927" cy="246221"/>
          </a:xfrm>
          <a:prstGeom prst="rect">
            <a:avLst/>
          </a:prstGeom>
          <a:noFill/>
        </p:spPr>
        <p:txBody>
          <a:bodyPr wrap="none" rtlCol="0">
            <a:spAutoFit/>
          </a:bodyPr>
          <a:lstStyle/>
          <a:p>
            <a:pPr defTabSz="457200"/>
            <a:r>
              <a:rPr lang="nl-NL" sz="1000" dirty="0" smtClean="0">
                <a:solidFill>
                  <a:prstClr val="white"/>
                </a:solidFill>
              </a:rPr>
              <a:t>March 2015</a:t>
            </a:r>
            <a:endParaRPr lang="en-US" sz="1000" dirty="0">
              <a:solidFill>
                <a:prstClr val="white"/>
              </a:solidFill>
            </a:endParaRPr>
          </a:p>
        </p:txBody>
      </p:sp>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artisticPaintStrokes/>
                    </a14:imgEffect>
                  </a14:imgLayer>
                </a14:imgProps>
              </a:ext>
              <a:ext uri="{28A0092B-C50C-407E-A947-70E740481C1C}">
                <a14:useLocalDpi xmlns:a14="http://schemas.microsoft.com/office/drawing/2010/main" val="0"/>
              </a:ext>
            </a:extLst>
          </a:blip>
          <a:stretch>
            <a:fillRect/>
          </a:stretch>
        </p:blipFill>
        <p:spPr>
          <a:xfrm>
            <a:off x="3658696" y="1485701"/>
            <a:ext cx="5036820" cy="5036820"/>
          </a:xfrm>
          <a:prstGeom prst="rect">
            <a:avLst/>
          </a:prstGeom>
          <a:noFill/>
          <a:ln>
            <a:noFill/>
          </a:ln>
        </p:spPr>
      </p:pic>
      <p:pic>
        <p:nvPicPr>
          <p:cNvPr id="12" name="Picture 11"/>
          <p:cNvPicPr>
            <a:picLocks noChangeAspect="1"/>
          </p:cNvPicPr>
          <p:nvPr/>
        </p:nvPicPr>
        <p:blipFill>
          <a:blip r:embed="rId6" cstate="print">
            <a:extLst>
              <a:ext uri="{BEBA8EAE-BF5A-486C-A8C5-ECC9F3942E4B}">
                <a14:imgProps xmlns:a14="http://schemas.microsoft.com/office/drawing/2010/main">
                  <a14:imgLayer r:embed="rId7">
                    <a14:imgEffect>
                      <a14:artisticPaintStrokes/>
                    </a14:imgEffect>
                  </a14:imgLayer>
                </a14:imgProps>
              </a:ext>
              <a:ext uri="{28A0092B-C50C-407E-A947-70E740481C1C}">
                <a14:useLocalDpi xmlns:a14="http://schemas.microsoft.com/office/drawing/2010/main" val="0"/>
              </a:ext>
            </a:extLst>
          </a:blip>
          <a:stretch>
            <a:fillRect/>
          </a:stretch>
        </p:blipFill>
        <p:spPr>
          <a:xfrm>
            <a:off x="4067944" y="1772816"/>
            <a:ext cx="4779972" cy="4779972"/>
          </a:xfrm>
          <a:prstGeom prst="rect">
            <a:avLst/>
          </a:prstGeom>
          <a:noFill/>
          <a:ln>
            <a:noFill/>
          </a:ln>
        </p:spPr>
      </p:pic>
    </p:spTree>
    <p:extLst>
      <p:ext uri="{BB962C8B-B14F-4D97-AF65-F5344CB8AC3E}">
        <p14:creationId xmlns:p14="http://schemas.microsoft.com/office/powerpoint/2010/main" val="25403819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ubtitle 28"/>
          <p:cNvSpPr>
            <a:spLocks noGrp="1"/>
          </p:cNvSpPr>
          <p:nvPr>
            <p:ph type="subTitle" idx="1"/>
          </p:nvPr>
        </p:nvSpPr>
        <p:spPr>
          <a:xfrm>
            <a:off x="3363687" y="2960400"/>
            <a:ext cx="5376746" cy="971627"/>
          </a:xfrm>
        </p:spPr>
        <p:txBody>
          <a:bodyPr>
            <a:normAutofit/>
          </a:bodyPr>
          <a:lstStyle/>
          <a:p>
            <a:pPr>
              <a:lnSpc>
                <a:spcPct val="100000"/>
              </a:lnSpc>
              <a:spcAft>
                <a:spcPts val="600"/>
              </a:spcAft>
            </a:pPr>
            <a:r>
              <a:rPr lang="en-US" sz="3200" b="1" dirty="0" smtClean="0"/>
              <a:t>Scholarly Publishing</a:t>
            </a:r>
            <a:r>
              <a:rPr lang="en-US" dirty="0" smtClean="0"/>
              <a:t/>
            </a:r>
            <a:br>
              <a:rPr lang="en-US" dirty="0" smtClean="0"/>
            </a:br>
            <a:r>
              <a:rPr lang="en-US" sz="2400" dirty="0" smtClean="0"/>
              <a:t>An introduction</a:t>
            </a:r>
            <a:endParaRPr lang="en-US" sz="2400" dirty="0"/>
          </a:p>
        </p:txBody>
      </p:sp>
      <p:sp>
        <p:nvSpPr>
          <p:cNvPr id="32" name="Text Placeholder 31"/>
          <p:cNvSpPr>
            <a:spLocks noGrp="1"/>
          </p:cNvSpPr>
          <p:nvPr>
            <p:ph type="body" sz="quarter" idx="12"/>
          </p:nvPr>
        </p:nvSpPr>
        <p:spPr/>
        <p:txBody>
          <a:bodyPr/>
          <a:lstStyle/>
          <a:p>
            <a:r>
              <a:rPr lang="en-US" dirty="0" smtClean="0"/>
              <a:t> </a:t>
            </a:r>
            <a:endParaRPr lang="en-US" dirty="0"/>
          </a:p>
        </p:txBody>
      </p:sp>
      <p:sp>
        <p:nvSpPr>
          <p:cNvPr id="33" name="Text Placeholder 32"/>
          <p:cNvSpPr>
            <a:spLocks noGrp="1"/>
          </p:cNvSpPr>
          <p:nvPr>
            <p:ph type="body" sz="quarter" idx="13"/>
          </p:nvPr>
        </p:nvSpPr>
        <p:spPr/>
        <p:txBody>
          <a:bodyPr/>
          <a:lstStyle/>
          <a:p>
            <a:r>
              <a:rPr lang="en-GB" dirty="0"/>
              <a:t> </a:t>
            </a:r>
            <a:r>
              <a:rPr lang="en-GB" dirty="0" smtClean="0"/>
              <a:t> </a:t>
            </a:r>
            <a:endParaRPr lang="en-US" dirty="0"/>
          </a:p>
        </p:txBody>
      </p:sp>
      <p:sp>
        <p:nvSpPr>
          <p:cNvPr id="6" name="TextBox 5"/>
          <p:cNvSpPr txBox="1"/>
          <p:nvPr/>
        </p:nvSpPr>
        <p:spPr>
          <a:xfrm>
            <a:off x="7245713" y="6547078"/>
            <a:ext cx="1782860" cy="246221"/>
          </a:xfrm>
          <a:prstGeom prst="rect">
            <a:avLst/>
          </a:prstGeom>
          <a:noFill/>
        </p:spPr>
        <p:txBody>
          <a:bodyPr wrap="none" rtlCol="0">
            <a:spAutoFit/>
          </a:bodyPr>
          <a:lstStyle/>
          <a:p>
            <a:pPr defTabSz="457200"/>
            <a:r>
              <a:rPr lang="en-US" sz="1000" dirty="0" smtClean="0">
                <a:solidFill>
                  <a:prstClr val="white">
                    <a:lumMod val="50000"/>
                  </a:prstClr>
                </a:solidFill>
              </a:rPr>
              <a:t>© Reed Elsevier Group PLC</a:t>
            </a:r>
            <a:endParaRPr lang="en-US" sz="1000" dirty="0">
              <a:solidFill>
                <a:prstClr val="white">
                  <a:lumMod val="50000"/>
                </a:prstClr>
              </a:solidFill>
            </a:endParaRPr>
          </a:p>
        </p:txBody>
      </p:sp>
    </p:spTree>
    <p:extLst>
      <p:ext uri="{BB962C8B-B14F-4D97-AF65-F5344CB8AC3E}">
        <p14:creationId xmlns:p14="http://schemas.microsoft.com/office/powerpoint/2010/main" val="4301985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2"/>
          </p:nvPr>
        </p:nvSpPr>
        <p:spPr>
          <a:xfrm>
            <a:off x="2939142" y="6165090"/>
            <a:ext cx="5756374" cy="357432"/>
          </a:xfrm>
        </p:spPr>
        <p:txBody>
          <a:bodyPr/>
          <a:lstStyle/>
          <a:p>
            <a:r>
              <a:rPr lang="en-US" dirty="0" smtClean="0"/>
              <a:t> </a:t>
            </a:r>
            <a:endParaRPr lang="en-US" dirty="0"/>
          </a:p>
        </p:txBody>
      </p:sp>
      <p:pic>
        <p:nvPicPr>
          <p:cNvPr id="11" name="Picture 3" descr="X:\elsevier\rachel\campus\WORDMARK\PublishingConnect_WMK_151_RG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8539" y="6406795"/>
            <a:ext cx="2096979" cy="246831"/>
          </a:xfrm>
          <a:prstGeom prst="rect">
            <a:avLst/>
          </a:prstGeom>
          <a:noFill/>
          <a:extLst>
            <a:ext uri="{909E8E84-426E-40DD-AFC4-6F175D3DCCD1}">
              <a14:hiddenFill xmlns:a14="http://schemas.microsoft.com/office/drawing/2010/main">
                <a:solidFill>
                  <a:srgbClr val="FFFFFF"/>
                </a:solidFill>
              </a14:hiddenFill>
            </a:ext>
          </a:extLst>
        </p:spPr>
      </p:pic>
      <p:sp>
        <p:nvSpPr>
          <p:cNvPr id="40" name="Title 4"/>
          <p:cNvSpPr txBox="1">
            <a:spLocks/>
          </p:cNvSpPr>
          <p:nvPr/>
        </p:nvSpPr>
        <p:spPr>
          <a:xfrm>
            <a:off x="337466" y="705204"/>
            <a:ext cx="5103214" cy="418645"/>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0" i="0" kern="1200">
                <a:solidFill>
                  <a:schemeClr val="accent1"/>
                </a:solidFill>
                <a:latin typeface="Arial Bold"/>
                <a:ea typeface="+mj-ea"/>
                <a:cs typeface="Arial Bold"/>
              </a:defRPr>
            </a:lvl1pPr>
          </a:lstStyle>
          <a:p>
            <a:r>
              <a:rPr lang="en-GB" dirty="0">
                <a:solidFill>
                  <a:srgbClr val="007398"/>
                </a:solidFill>
              </a:rPr>
              <a:t>Do publishers correct language?</a:t>
            </a:r>
            <a:endParaRPr lang="en-US" dirty="0">
              <a:solidFill>
                <a:srgbClr val="007398"/>
              </a:solidFill>
            </a:endParaRPr>
          </a:p>
        </p:txBody>
      </p:sp>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206" y="834492"/>
            <a:ext cx="4000500" cy="4000500"/>
          </a:xfrm>
          <a:prstGeom prst="rect">
            <a:avLst/>
          </a:prstGeom>
        </p:spPr>
      </p:pic>
      <p:pic>
        <p:nvPicPr>
          <p:cNvPr id="43" name="Picture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08524" y="1908023"/>
            <a:ext cx="3780030" cy="3780030"/>
          </a:xfrm>
          <a:prstGeom prst="rect">
            <a:avLst/>
          </a:prstGeom>
        </p:spPr>
      </p:pic>
      <p:sp>
        <p:nvSpPr>
          <p:cNvPr id="42" name="TextBox 41"/>
          <p:cNvSpPr txBox="1"/>
          <p:nvPr/>
        </p:nvSpPr>
        <p:spPr>
          <a:xfrm>
            <a:off x="1129222" y="1989330"/>
            <a:ext cx="2828467" cy="1384995"/>
          </a:xfrm>
          <a:prstGeom prst="rect">
            <a:avLst/>
          </a:prstGeom>
          <a:noFill/>
        </p:spPr>
        <p:txBody>
          <a:bodyPr wrap="none" rtlCol="0">
            <a:spAutoFit/>
          </a:bodyPr>
          <a:lstStyle/>
          <a:p>
            <a:pPr algn="ctr" defTabSz="457200"/>
            <a:r>
              <a:rPr lang="en-GB" sz="2800" b="1" dirty="0">
                <a:solidFill>
                  <a:srgbClr val="53565A"/>
                </a:solidFill>
              </a:rPr>
              <a:t>No! </a:t>
            </a:r>
            <a:r>
              <a:rPr lang="en-GB" sz="2800" b="1" dirty="0" smtClean="0">
                <a:solidFill>
                  <a:srgbClr val="53565A"/>
                </a:solidFill>
              </a:rPr>
              <a:t/>
            </a:r>
            <a:br>
              <a:rPr lang="en-GB" sz="2800" b="1" dirty="0" smtClean="0">
                <a:solidFill>
                  <a:srgbClr val="53565A"/>
                </a:solidFill>
              </a:rPr>
            </a:br>
            <a:r>
              <a:rPr lang="en-GB" sz="2800" dirty="0" smtClean="0">
                <a:solidFill>
                  <a:srgbClr val="53565A"/>
                </a:solidFill>
              </a:rPr>
              <a:t>It </a:t>
            </a:r>
            <a:r>
              <a:rPr lang="en-GB" sz="2800" dirty="0">
                <a:solidFill>
                  <a:srgbClr val="53565A"/>
                </a:solidFill>
              </a:rPr>
              <a:t>is the a</a:t>
            </a:r>
            <a:r>
              <a:rPr lang="en-GB" sz="2800" dirty="0" smtClean="0">
                <a:solidFill>
                  <a:srgbClr val="53565A"/>
                </a:solidFill>
              </a:rPr>
              <a:t>uthor’s </a:t>
            </a:r>
          </a:p>
          <a:p>
            <a:pPr algn="ctr" defTabSz="457200"/>
            <a:r>
              <a:rPr lang="en-GB" sz="2800" dirty="0" smtClean="0">
                <a:solidFill>
                  <a:srgbClr val="53565A"/>
                </a:solidFill>
              </a:rPr>
              <a:t>responsibility...</a:t>
            </a:r>
            <a:endParaRPr lang="en-GB" sz="2800" dirty="0">
              <a:solidFill>
                <a:srgbClr val="53565A"/>
              </a:solidFill>
            </a:endParaRPr>
          </a:p>
        </p:txBody>
      </p:sp>
      <p:sp>
        <p:nvSpPr>
          <p:cNvPr id="45" name="TextBox 44"/>
          <p:cNvSpPr txBox="1"/>
          <p:nvPr/>
        </p:nvSpPr>
        <p:spPr>
          <a:xfrm>
            <a:off x="5206973" y="3252405"/>
            <a:ext cx="2783134" cy="954107"/>
          </a:xfrm>
          <a:prstGeom prst="rect">
            <a:avLst/>
          </a:prstGeom>
          <a:noFill/>
        </p:spPr>
        <p:txBody>
          <a:bodyPr wrap="none" rtlCol="0">
            <a:spAutoFit/>
          </a:bodyPr>
          <a:lstStyle/>
          <a:p>
            <a:pPr algn="ctr" defTabSz="457200"/>
            <a:r>
              <a:rPr lang="en-GB" sz="2800" i="1" dirty="0" smtClean="0">
                <a:solidFill>
                  <a:srgbClr val="53565A"/>
                </a:solidFill>
              </a:rPr>
              <a:t>...</a:t>
            </a:r>
            <a:r>
              <a:rPr lang="en-GB" sz="2800" i="1" dirty="0">
                <a:solidFill>
                  <a:srgbClr val="53565A"/>
                </a:solidFill>
              </a:rPr>
              <a:t>but </a:t>
            </a:r>
            <a:r>
              <a:rPr lang="en-GB" sz="2800" b="1" i="1" dirty="0" smtClean="0">
                <a:solidFill>
                  <a:srgbClr val="53565A"/>
                </a:solidFill>
              </a:rPr>
              <a:t>resources</a:t>
            </a:r>
            <a:br>
              <a:rPr lang="en-GB" sz="2800" b="1" i="1" dirty="0" smtClean="0">
                <a:solidFill>
                  <a:srgbClr val="53565A"/>
                </a:solidFill>
              </a:rPr>
            </a:br>
            <a:r>
              <a:rPr lang="en-GB" sz="2800" i="1" dirty="0" smtClean="0">
                <a:solidFill>
                  <a:srgbClr val="53565A"/>
                </a:solidFill>
              </a:rPr>
              <a:t>are available</a:t>
            </a:r>
            <a:endParaRPr lang="en-US" sz="4000" dirty="0">
              <a:solidFill>
                <a:srgbClr val="53565A"/>
              </a:solidFill>
            </a:endParaRPr>
          </a:p>
        </p:txBody>
      </p:sp>
      <p:sp>
        <p:nvSpPr>
          <p:cNvPr id="10" name="TextBox 9"/>
          <p:cNvSpPr txBox="1"/>
          <p:nvPr/>
        </p:nvSpPr>
        <p:spPr>
          <a:xfrm>
            <a:off x="113393" y="6530210"/>
            <a:ext cx="1782860" cy="246221"/>
          </a:xfrm>
          <a:prstGeom prst="rect">
            <a:avLst/>
          </a:prstGeom>
          <a:noFill/>
        </p:spPr>
        <p:txBody>
          <a:bodyPr wrap="none" rtlCol="0">
            <a:spAutoFit/>
          </a:bodyPr>
          <a:lstStyle/>
          <a:p>
            <a:pPr defTabSz="457200"/>
            <a:r>
              <a:rPr lang="en-US" sz="1000" dirty="0" smtClean="0">
                <a:solidFill>
                  <a:prstClr val="white">
                    <a:lumMod val="50000"/>
                  </a:prstClr>
                </a:solidFill>
              </a:rPr>
              <a:t>© Reed Elsevier Group PLC</a:t>
            </a:r>
            <a:endParaRPr lang="en-US" sz="1000" dirty="0">
              <a:solidFill>
                <a:prstClr val="white">
                  <a:lumMod val="50000"/>
                </a:prstClr>
              </a:solidFill>
            </a:endParaRPr>
          </a:p>
        </p:txBody>
      </p:sp>
      <p:pic>
        <p:nvPicPr>
          <p:cNvPr id="14" name="Picture 4"/>
          <p:cNvPicPr>
            <a:picLocks noChangeAspect="1" noChangeArrowheads="1"/>
          </p:cNvPicPr>
          <p:nvPr/>
        </p:nvPicPr>
        <p:blipFill>
          <a:blip r:embed="rId6" cstate="print"/>
          <a:srcRect/>
          <a:stretch>
            <a:fillRect/>
          </a:stretch>
        </p:blipFill>
        <p:spPr bwMode="auto">
          <a:xfrm>
            <a:off x="3105266" y="5325955"/>
            <a:ext cx="2335414" cy="1091424"/>
          </a:xfrm>
          <a:prstGeom prst="rect">
            <a:avLst/>
          </a:prstGeom>
          <a:noFill/>
          <a:ln w="9525">
            <a:noFill/>
            <a:miter lim="800000"/>
            <a:headEnd/>
            <a:tailEnd/>
          </a:ln>
        </p:spPr>
      </p:pic>
      <p:sp>
        <p:nvSpPr>
          <p:cNvPr id="13" name="TextBox 12"/>
          <p:cNvSpPr txBox="1"/>
          <p:nvPr/>
        </p:nvSpPr>
        <p:spPr>
          <a:xfrm>
            <a:off x="7739805" y="59768"/>
            <a:ext cx="857927" cy="246221"/>
          </a:xfrm>
          <a:prstGeom prst="rect">
            <a:avLst/>
          </a:prstGeom>
          <a:noFill/>
        </p:spPr>
        <p:txBody>
          <a:bodyPr wrap="none" rtlCol="0">
            <a:spAutoFit/>
          </a:bodyPr>
          <a:lstStyle/>
          <a:p>
            <a:pPr defTabSz="457200"/>
            <a:r>
              <a:rPr lang="nl-NL" sz="1000" dirty="0" smtClean="0">
                <a:solidFill>
                  <a:prstClr val="white"/>
                </a:solidFill>
              </a:rPr>
              <a:t>March 2015</a:t>
            </a:r>
            <a:endParaRPr lang="en-US" sz="1000" dirty="0">
              <a:solidFill>
                <a:prstClr val="white"/>
              </a:solidFill>
            </a:endParaRPr>
          </a:p>
        </p:txBody>
      </p:sp>
    </p:spTree>
    <p:extLst>
      <p:ext uri="{BB962C8B-B14F-4D97-AF65-F5344CB8AC3E}">
        <p14:creationId xmlns:p14="http://schemas.microsoft.com/office/powerpoint/2010/main" val="17693817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7591" y="511629"/>
            <a:ext cx="5887477" cy="5887477"/>
          </a:xfrm>
          <a:prstGeom prst="rect">
            <a:avLst/>
          </a:prstGeom>
        </p:spPr>
      </p:pic>
      <p:sp>
        <p:nvSpPr>
          <p:cNvPr id="24" name="Title 4"/>
          <p:cNvSpPr>
            <a:spLocks noGrp="1"/>
          </p:cNvSpPr>
          <p:nvPr>
            <p:ph type="title"/>
          </p:nvPr>
        </p:nvSpPr>
        <p:spPr>
          <a:xfrm>
            <a:off x="337466" y="705204"/>
            <a:ext cx="8358052" cy="418645"/>
          </a:xfrm>
        </p:spPr>
        <p:txBody>
          <a:bodyPr/>
          <a:lstStyle/>
          <a:p>
            <a:r>
              <a:rPr lang="en-GB" dirty="0"/>
              <a:t>Manuscript language: </a:t>
            </a:r>
            <a:r>
              <a:rPr lang="en-GB" dirty="0">
                <a:latin typeface="Arial" panose="020B0604020202020204" pitchFamily="34" charset="0"/>
                <a:cs typeface="Arial" panose="020B0604020202020204" pitchFamily="34" charset="0"/>
              </a:rPr>
              <a:t>O</a:t>
            </a:r>
            <a:r>
              <a:rPr lang="en-GB" dirty="0" smtClean="0">
                <a:latin typeface="Arial" panose="020B0604020202020204" pitchFamily="34" charset="0"/>
                <a:cs typeface="Arial" panose="020B0604020202020204" pitchFamily="34" charset="0"/>
              </a:rPr>
              <a:t>verview</a:t>
            </a:r>
            <a:endParaRPr lang="en-US" dirty="0">
              <a:latin typeface="Arial" panose="020B0604020202020204" pitchFamily="34" charset="0"/>
              <a:cs typeface="Arial" panose="020B0604020202020204" pitchFamily="34" charset="0"/>
            </a:endParaRPr>
          </a:p>
        </p:txBody>
      </p:sp>
      <p:sp>
        <p:nvSpPr>
          <p:cNvPr id="25" name="Text Placeholder 7"/>
          <p:cNvSpPr>
            <a:spLocks noGrp="1"/>
          </p:cNvSpPr>
          <p:nvPr>
            <p:ph type="body" sz="quarter" idx="11"/>
          </p:nvPr>
        </p:nvSpPr>
        <p:spPr>
          <a:xfrm>
            <a:off x="2939142" y="5794654"/>
            <a:ext cx="5756375" cy="370435"/>
          </a:xfrm>
        </p:spPr>
        <p:txBody>
          <a:bodyPr/>
          <a:lstStyle/>
          <a:p>
            <a:r>
              <a:rPr lang="en-US" dirty="0" smtClean="0"/>
              <a:t> </a:t>
            </a:r>
            <a:endParaRPr lang="en-US" dirty="0"/>
          </a:p>
        </p:txBody>
      </p:sp>
      <p:sp>
        <p:nvSpPr>
          <p:cNvPr id="26" name="Text Placeholder 8"/>
          <p:cNvSpPr>
            <a:spLocks noGrp="1"/>
          </p:cNvSpPr>
          <p:nvPr>
            <p:ph type="body" sz="quarter" idx="12"/>
          </p:nvPr>
        </p:nvSpPr>
        <p:spPr>
          <a:xfrm>
            <a:off x="2939142" y="6165090"/>
            <a:ext cx="5756374" cy="357432"/>
          </a:xfrm>
        </p:spPr>
        <p:txBody>
          <a:bodyPr/>
          <a:lstStyle/>
          <a:p>
            <a:r>
              <a:rPr lang="en-US" dirty="0" smtClean="0"/>
              <a:t> </a:t>
            </a:r>
            <a:endParaRPr lang="en-US" dirty="0"/>
          </a:p>
        </p:txBody>
      </p:sp>
      <p:pic>
        <p:nvPicPr>
          <p:cNvPr id="12" name="Picture 3" descr="X:\elsevier\rachel\campus\WORDMARK\PublishingConnect_WMK_151_RG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98539" y="6406795"/>
            <a:ext cx="2096979" cy="246831"/>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5"/>
          <p:cNvSpPr>
            <a:spLocks noGrp="1"/>
          </p:cNvSpPr>
          <p:nvPr>
            <p:ph idx="1"/>
          </p:nvPr>
        </p:nvSpPr>
        <p:spPr>
          <a:xfrm>
            <a:off x="337466" y="1230086"/>
            <a:ext cx="8358051" cy="4478575"/>
          </a:xfrm>
        </p:spPr>
        <p:txBody>
          <a:bodyPr>
            <a:normAutofit/>
          </a:bodyPr>
          <a:lstStyle/>
          <a:p>
            <a:pPr marL="342900" indent="-342900">
              <a:buClr>
                <a:schemeClr val="tx2"/>
              </a:buClr>
              <a:buSzPct val="130000"/>
              <a:buFont typeface="Wingdings" panose="05000000000000000000" pitchFamily="2" charset="2"/>
              <a:buChar char="§"/>
            </a:pPr>
            <a:r>
              <a:rPr lang="en-GB" dirty="0"/>
              <a:t>Accurate</a:t>
            </a:r>
          </a:p>
          <a:p>
            <a:pPr marL="342900" indent="-342900">
              <a:buClr>
                <a:schemeClr val="tx2"/>
              </a:buClr>
              <a:buSzPct val="130000"/>
              <a:buFont typeface="Wingdings" panose="05000000000000000000" pitchFamily="2" charset="2"/>
              <a:buChar char="§"/>
            </a:pPr>
            <a:r>
              <a:rPr lang="en-GB" dirty="0"/>
              <a:t>Concise </a:t>
            </a:r>
          </a:p>
          <a:p>
            <a:pPr marL="342900" indent="-342900">
              <a:buClr>
                <a:schemeClr val="tx2"/>
              </a:buClr>
              <a:buSzPct val="130000"/>
              <a:buFont typeface="Wingdings" panose="05000000000000000000" pitchFamily="2" charset="2"/>
              <a:buChar char="§"/>
            </a:pPr>
            <a:r>
              <a:rPr lang="en-GB" dirty="0"/>
              <a:t>Clear</a:t>
            </a:r>
          </a:p>
          <a:p>
            <a:pPr marL="342900" indent="-342900">
              <a:buClr>
                <a:schemeClr val="tx2"/>
              </a:buClr>
              <a:buSzPct val="130000"/>
              <a:buFont typeface="Wingdings" panose="05000000000000000000" pitchFamily="2" charset="2"/>
              <a:buChar char="§"/>
            </a:pPr>
            <a:r>
              <a:rPr lang="en-GB" dirty="0"/>
              <a:t>Objective</a:t>
            </a:r>
          </a:p>
        </p:txBody>
      </p:sp>
      <p:sp>
        <p:nvSpPr>
          <p:cNvPr id="8" name="TextBox 7"/>
          <p:cNvSpPr txBox="1"/>
          <p:nvPr/>
        </p:nvSpPr>
        <p:spPr>
          <a:xfrm>
            <a:off x="113393" y="6530210"/>
            <a:ext cx="1782860" cy="246221"/>
          </a:xfrm>
          <a:prstGeom prst="rect">
            <a:avLst/>
          </a:prstGeom>
          <a:noFill/>
        </p:spPr>
        <p:txBody>
          <a:bodyPr wrap="none" rtlCol="0">
            <a:spAutoFit/>
          </a:bodyPr>
          <a:lstStyle/>
          <a:p>
            <a:pPr defTabSz="457200"/>
            <a:r>
              <a:rPr lang="en-US" sz="1000" dirty="0" smtClean="0">
                <a:solidFill>
                  <a:prstClr val="white">
                    <a:lumMod val="50000"/>
                  </a:prstClr>
                </a:solidFill>
              </a:rPr>
              <a:t>© Reed Elsevier Group PLC</a:t>
            </a:r>
            <a:endParaRPr lang="en-US" sz="1000" dirty="0">
              <a:solidFill>
                <a:prstClr val="white">
                  <a:lumMod val="50000"/>
                </a:prstClr>
              </a:solidFill>
            </a:endParaRPr>
          </a:p>
        </p:txBody>
      </p:sp>
      <p:sp>
        <p:nvSpPr>
          <p:cNvPr id="10" name="TextBox 9"/>
          <p:cNvSpPr txBox="1"/>
          <p:nvPr/>
        </p:nvSpPr>
        <p:spPr>
          <a:xfrm>
            <a:off x="7739805" y="59768"/>
            <a:ext cx="857927" cy="246221"/>
          </a:xfrm>
          <a:prstGeom prst="rect">
            <a:avLst/>
          </a:prstGeom>
          <a:noFill/>
        </p:spPr>
        <p:txBody>
          <a:bodyPr wrap="none" rtlCol="0">
            <a:spAutoFit/>
          </a:bodyPr>
          <a:lstStyle/>
          <a:p>
            <a:pPr defTabSz="457200"/>
            <a:r>
              <a:rPr lang="nl-NL" sz="1000" dirty="0" smtClean="0">
                <a:solidFill>
                  <a:prstClr val="white"/>
                </a:solidFill>
              </a:rPr>
              <a:t>March 2015</a:t>
            </a:r>
            <a:endParaRPr lang="en-US" sz="1000" dirty="0">
              <a:solidFill>
                <a:prstClr val="white"/>
              </a:solidFill>
            </a:endParaRPr>
          </a:p>
        </p:txBody>
      </p:sp>
    </p:spTree>
    <p:extLst>
      <p:ext uri="{BB962C8B-B14F-4D97-AF65-F5344CB8AC3E}">
        <p14:creationId xmlns:p14="http://schemas.microsoft.com/office/powerpoint/2010/main" val="12251664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
        <p:nvSpPr>
          <p:cNvPr id="8" name="Text Placeholder 7"/>
          <p:cNvSpPr>
            <a:spLocks noGrp="1"/>
          </p:cNvSpPr>
          <p:nvPr>
            <p:ph type="body" sz="quarter" idx="11"/>
          </p:nvPr>
        </p:nvSpPr>
        <p:spPr>
          <a:xfrm>
            <a:off x="2939142" y="5794654"/>
            <a:ext cx="5756375" cy="370435"/>
          </a:xfrm>
        </p:spPr>
        <p:txBody>
          <a:bodyPr/>
          <a:lstStyle/>
          <a:p>
            <a:r>
              <a:rPr lang="en-US" dirty="0" smtClean="0"/>
              <a:t> </a:t>
            </a:r>
            <a:endParaRPr lang="en-US" dirty="0"/>
          </a:p>
        </p:txBody>
      </p:sp>
      <p:sp>
        <p:nvSpPr>
          <p:cNvPr id="9" name="Text Placeholder 8"/>
          <p:cNvSpPr>
            <a:spLocks noGrp="1"/>
          </p:cNvSpPr>
          <p:nvPr>
            <p:ph type="body" sz="quarter" idx="12"/>
          </p:nvPr>
        </p:nvSpPr>
        <p:spPr>
          <a:xfrm>
            <a:off x="2939142" y="6165090"/>
            <a:ext cx="5756374" cy="357432"/>
          </a:xfrm>
        </p:spPr>
        <p:txBody>
          <a:bodyPr/>
          <a:lstStyle/>
          <a:p>
            <a:r>
              <a:rPr lang="en-US" dirty="0" smtClean="0"/>
              <a:t> </a:t>
            </a:r>
            <a:endParaRPr lang="en-US" dirty="0"/>
          </a:p>
        </p:txBody>
      </p:sp>
      <p:pic>
        <p:nvPicPr>
          <p:cNvPr id="14" name="Picture 3" descr="X:\elsevier\rachel\campus\WORDMARK\PublishingConnect_WMK_151_RG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98539" y="6406795"/>
            <a:ext cx="2096979" cy="24683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a:t>Manuscript language: </a:t>
            </a:r>
            <a:r>
              <a:rPr lang="en-GB" dirty="0">
                <a:latin typeface="Arial" panose="020B0604020202020204" pitchFamily="34" charset="0"/>
                <a:cs typeface="Arial" panose="020B0604020202020204" pitchFamily="34" charset="0"/>
              </a:rPr>
              <a:t>Sentences</a:t>
            </a:r>
          </a:p>
        </p:txBody>
      </p:sp>
      <p:sp>
        <p:nvSpPr>
          <p:cNvPr id="18" name="Content Placeholder 5"/>
          <p:cNvSpPr>
            <a:spLocks noGrp="1"/>
          </p:cNvSpPr>
          <p:nvPr>
            <p:ph idx="1"/>
          </p:nvPr>
        </p:nvSpPr>
        <p:spPr>
          <a:xfrm>
            <a:off x="337466" y="1284502"/>
            <a:ext cx="5004154" cy="4401603"/>
          </a:xfrm>
        </p:spPr>
        <p:txBody>
          <a:bodyPr>
            <a:normAutofit/>
          </a:bodyPr>
          <a:lstStyle/>
          <a:p>
            <a:pPr marL="342900" indent="-342900">
              <a:buClr>
                <a:schemeClr val="tx2"/>
              </a:buClr>
              <a:buSzPct val="130000"/>
              <a:buFont typeface="Wingdings" panose="05000000000000000000" pitchFamily="2" charset="2"/>
              <a:buChar char="§"/>
            </a:pPr>
            <a:r>
              <a:rPr lang="en-GB" dirty="0"/>
              <a:t>Write direct and short sentences</a:t>
            </a:r>
          </a:p>
          <a:p>
            <a:pPr marL="342900" indent="-342900">
              <a:buClr>
                <a:schemeClr val="tx2"/>
              </a:buClr>
              <a:buSzPct val="130000"/>
              <a:buFont typeface="Wingdings" panose="05000000000000000000" pitchFamily="2" charset="2"/>
              <a:buChar char="§"/>
            </a:pPr>
            <a:r>
              <a:rPr lang="en-GB" dirty="0"/>
              <a:t>One piece of information per sentence</a:t>
            </a:r>
          </a:p>
          <a:p>
            <a:pPr marL="342900" indent="-342900">
              <a:buClr>
                <a:schemeClr val="tx2"/>
              </a:buClr>
              <a:buSzPct val="130000"/>
              <a:buFont typeface="Wingdings" panose="05000000000000000000" pitchFamily="2" charset="2"/>
              <a:buChar char="§"/>
            </a:pPr>
            <a:r>
              <a:rPr lang="en-GB" dirty="0"/>
              <a:t>Avoid multiple statements in one sentence</a:t>
            </a:r>
          </a:p>
        </p:txBody>
      </p:sp>
      <p:sp>
        <p:nvSpPr>
          <p:cNvPr id="10" name="TextBox 9"/>
          <p:cNvSpPr txBox="1"/>
          <p:nvPr/>
        </p:nvSpPr>
        <p:spPr>
          <a:xfrm>
            <a:off x="113393" y="6530210"/>
            <a:ext cx="1782860" cy="246221"/>
          </a:xfrm>
          <a:prstGeom prst="rect">
            <a:avLst/>
          </a:prstGeom>
          <a:noFill/>
        </p:spPr>
        <p:txBody>
          <a:bodyPr wrap="none" rtlCol="0">
            <a:spAutoFit/>
          </a:bodyPr>
          <a:lstStyle/>
          <a:p>
            <a:pPr defTabSz="457200"/>
            <a:r>
              <a:rPr lang="en-US" sz="1000" dirty="0" smtClean="0">
                <a:solidFill>
                  <a:prstClr val="white">
                    <a:lumMod val="50000"/>
                  </a:prstClr>
                </a:solidFill>
              </a:rPr>
              <a:t>© Reed Elsevier Group PLC</a:t>
            </a:r>
            <a:endParaRPr lang="en-US" sz="1000" dirty="0">
              <a:solidFill>
                <a:prstClr val="white">
                  <a:lumMod val="50000"/>
                </a:prstClr>
              </a:solidFill>
            </a:endParaRPr>
          </a:p>
        </p:txBody>
      </p:sp>
      <p:sp>
        <p:nvSpPr>
          <p:cNvPr id="12" name="TextBox 11"/>
          <p:cNvSpPr txBox="1"/>
          <p:nvPr/>
        </p:nvSpPr>
        <p:spPr>
          <a:xfrm>
            <a:off x="581824" y="5255190"/>
            <a:ext cx="6370839" cy="715089"/>
          </a:xfrm>
          <a:prstGeom prst="roundRect">
            <a:avLst/>
          </a:prstGeom>
          <a:noFill/>
          <a:ln w="28575">
            <a:solidFill>
              <a:schemeClr val="tx2">
                <a:lumMod val="40000"/>
                <a:lumOff val="60000"/>
              </a:schemeClr>
            </a:solidFill>
          </a:ln>
        </p:spPr>
        <p:txBody>
          <a:bodyPr wrap="square" rtlCol="0">
            <a:spAutoFit/>
          </a:bodyPr>
          <a:lstStyle/>
          <a:p>
            <a:pPr algn="ctr" defTabSz="457200"/>
            <a:r>
              <a:rPr lang="en-GB" dirty="0" smtClean="0">
                <a:solidFill>
                  <a:srgbClr val="53565A"/>
                </a:solidFill>
              </a:rPr>
              <a:t>Read your manuscript out loud when proofreading. </a:t>
            </a:r>
          </a:p>
          <a:p>
            <a:pPr algn="ctr" defTabSz="457200"/>
            <a:r>
              <a:rPr lang="en-GB" dirty="0" smtClean="0">
                <a:solidFill>
                  <a:srgbClr val="53565A"/>
                </a:solidFill>
              </a:rPr>
              <a:t>You will pick up on more errors and run-on sentences.</a:t>
            </a:r>
            <a:endParaRPr lang="en-GB" dirty="0">
              <a:solidFill>
                <a:srgbClr val="53565A"/>
              </a:solidFill>
            </a:endParaRPr>
          </a:p>
        </p:txBody>
      </p:sp>
      <p:sp>
        <p:nvSpPr>
          <p:cNvPr id="13" name="Rounded Rectangle 12"/>
          <p:cNvSpPr>
            <a:spLocks noChangeArrowheads="1"/>
          </p:cNvSpPr>
          <p:nvPr/>
        </p:nvSpPr>
        <p:spPr bwMode="auto">
          <a:xfrm>
            <a:off x="290120" y="1173224"/>
            <a:ext cx="8208962" cy="2962513"/>
          </a:xfrm>
          <a:prstGeom prst="roundRect">
            <a:avLst/>
          </a:prstGeom>
          <a:solidFill>
            <a:schemeClr val="bg1"/>
          </a:solidFill>
          <a:ln w="28575">
            <a:solidFill>
              <a:srgbClr val="FF8200"/>
            </a:solidFill>
            <a:miter lim="800000"/>
            <a:headEnd/>
            <a:tailEnd/>
          </a:ln>
        </p:spPr>
        <p:txBody>
          <a:bodyPr>
            <a:spAutoFit/>
          </a:bodyPr>
          <a:lstStyle/>
          <a:p>
            <a:pPr algn="ctr" defTabSz="457200" eaLnBrk="0" hangingPunct="0"/>
            <a:r>
              <a:rPr lang="en-GB" altLang="zh-CN" sz="2400" dirty="0">
                <a:solidFill>
                  <a:srgbClr val="007398"/>
                </a:solidFill>
                <a:latin typeface="Arial Bold"/>
                <a:cs typeface="Arial Bold"/>
              </a:rPr>
              <a:t>An example of what NOT to do:</a:t>
            </a:r>
          </a:p>
          <a:p>
            <a:pPr defTabSz="457200" eaLnBrk="0" hangingPunct="0"/>
            <a:r>
              <a:rPr lang="en-GB" altLang="zh-CN" dirty="0">
                <a:solidFill>
                  <a:srgbClr val="53565A"/>
                </a:solidFill>
                <a:cs typeface="Arial"/>
              </a:rPr>
              <a:t>“If it is the case, intravenous administration should result in that emulsion has higher intravenous administration retention concentration, but which is not in accordance with the result, and therefore the more rational interpretation should be that SLN with mean diameter of 46nm is greatly different from emulsion with mean diameter of 65 nm in entering </a:t>
            </a:r>
            <a:r>
              <a:rPr lang="en-GB" altLang="zh-CN" dirty="0" err="1">
                <a:solidFill>
                  <a:srgbClr val="53565A"/>
                </a:solidFill>
                <a:cs typeface="Arial"/>
              </a:rPr>
              <a:t>tumor</a:t>
            </a:r>
            <a:r>
              <a:rPr lang="en-GB" altLang="zh-CN" dirty="0">
                <a:solidFill>
                  <a:srgbClr val="53565A"/>
                </a:solidFill>
                <a:cs typeface="Arial"/>
              </a:rPr>
              <a:t>, namely, it is probably difficult for emulsion to enter and exit from </a:t>
            </a:r>
            <a:r>
              <a:rPr lang="en-GB" altLang="zh-CN" dirty="0" err="1">
                <a:solidFill>
                  <a:srgbClr val="53565A"/>
                </a:solidFill>
                <a:cs typeface="Arial"/>
              </a:rPr>
              <a:t>tumor</a:t>
            </a:r>
            <a:r>
              <a:rPr lang="en-GB" altLang="zh-CN" dirty="0">
                <a:solidFill>
                  <a:srgbClr val="53565A"/>
                </a:solidFill>
                <a:cs typeface="Arial"/>
              </a:rPr>
              <a:t> blood vessel as freely as SLN, which may be caused by the fact that the </a:t>
            </a:r>
            <a:r>
              <a:rPr lang="en-GB" altLang="zh-CN" dirty="0" err="1">
                <a:solidFill>
                  <a:srgbClr val="53565A"/>
                </a:solidFill>
                <a:cs typeface="Arial"/>
              </a:rPr>
              <a:t>tumor</a:t>
            </a:r>
            <a:r>
              <a:rPr lang="en-GB" altLang="zh-CN" dirty="0">
                <a:solidFill>
                  <a:srgbClr val="53565A"/>
                </a:solidFill>
                <a:cs typeface="Arial"/>
              </a:rPr>
              <a:t> blood vessel aperture is smaller.”</a:t>
            </a:r>
          </a:p>
        </p:txBody>
      </p:sp>
      <p:sp>
        <p:nvSpPr>
          <p:cNvPr id="15" name="Rounded Rectangle 14"/>
          <p:cNvSpPr>
            <a:spLocks noChangeArrowheads="1"/>
          </p:cNvSpPr>
          <p:nvPr/>
        </p:nvSpPr>
        <p:spPr bwMode="auto">
          <a:xfrm>
            <a:off x="290120" y="4233633"/>
            <a:ext cx="8208962" cy="2043113"/>
          </a:xfrm>
          <a:prstGeom prst="roundRect">
            <a:avLst/>
          </a:prstGeom>
          <a:solidFill>
            <a:schemeClr val="bg1"/>
          </a:solidFill>
          <a:ln w="28575">
            <a:solidFill>
              <a:srgbClr val="FF8200"/>
            </a:solidFill>
            <a:miter lim="800000"/>
            <a:headEnd/>
            <a:tailEnd/>
          </a:ln>
        </p:spPr>
        <p:txBody>
          <a:bodyPr>
            <a:spAutoFit/>
          </a:bodyPr>
          <a:lstStyle/>
          <a:p>
            <a:pPr algn="ctr" defTabSz="457200" eaLnBrk="0" hangingPunct="0"/>
            <a:r>
              <a:rPr lang="en-US" altLang="zh-CN" sz="2400" dirty="0">
                <a:solidFill>
                  <a:srgbClr val="007398"/>
                </a:solidFill>
                <a:latin typeface="Arial Bold"/>
                <a:cs typeface="Arial Bold"/>
              </a:rPr>
              <a:t>A possible modification:</a:t>
            </a:r>
          </a:p>
          <a:p>
            <a:pPr defTabSz="457200" eaLnBrk="0" hangingPunct="0"/>
            <a:r>
              <a:rPr lang="en-US" altLang="zh-CN" dirty="0">
                <a:solidFill>
                  <a:srgbClr val="53565A"/>
                </a:solidFill>
                <a:cs typeface="Arial"/>
              </a:rPr>
              <a:t>“It was expected that the intravenous administration via emulsion would have a higher retention concentration.  However, the experimental results suggest otherwise. The SLN entered the tumor blood vessel more easily than the emulsion.  This may be due to the smaller aperture of the SLN (46 nm) compared with the aperture of the emulsion (65 nm).”</a:t>
            </a:r>
            <a:endParaRPr lang="en-US" dirty="0">
              <a:solidFill>
                <a:srgbClr val="53565A"/>
              </a:solidFill>
              <a:cs typeface="Arial"/>
            </a:endParaRPr>
          </a:p>
        </p:txBody>
      </p:sp>
      <p:sp>
        <p:nvSpPr>
          <p:cNvPr id="16" name="TextBox 15"/>
          <p:cNvSpPr txBox="1"/>
          <p:nvPr/>
        </p:nvSpPr>
        <p:spPr>
          <a:xfrm>
            <a:off x="7739805" y="59768"/>
            <a:ext cx="857927" cy="246221"/>
          </a:xfrm>
          <a:prstGeom prst="rect">
            <a:avLst/>
          </a:prstGeom>
          <a:noFill/>
        </p:spPr>
        <p:txBody>
          <a:bodyPr wrap="none" rtlCol="0">
            <a:spAutoFit/>
          </a:bodyPr>
          <a:lstStyle/>
          <a:p>
            <a:pPr defTabSz="457200"/>
            <a:r>
              <a:rPr lang="nl-NL" sz="1000" dirty="0" smtClean="0">
                <a:solidFill>
                  <a:prstClr val="white"/>
                </a:solidFill>
              </a:rPr>
              <a:t>March 2015</a:t>
            </a:r>
            <a:endParaRPr lang="en-US" sz="1000" dirty="0">
              <a:solidFill>
                <a:prstClr val="white"/>
              </a:solidFill>
            </a:endParaRPr>
          </a:p>
        </p:txBody>
      </p:sp>
    </p:spTree>
    <p:extLst>
      <p:ext uri="{BB962C8B-B14F-4D97-AF65-F5344CB8AC3E}">
        <p14:creationId xmlns:p14="http://schemas.microsoft.com/office/powerpoint/2010/main" val="68191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82196"/>
            <a:ext cx="6858000" cy="6858000"/>
          </a:xfrm>
          <a:prstGeom prst="rect">
            <a:avLst/>
          </a:prstGeom>
        </p:spPr>
      </p:pic>
      <p:sp>
        <p:nvSpPr>
          <p:cNvPr id="24" name="Title 4"/>
          <p:cNvSpPr>
            <a:spLocks noGrp="1"/>
          </p:cNvSpPr>
          <p:nvPr>
            <p:ph type="title"/>
          </p:nvPr>
        </p:nvSpPr>
        <p:spPr>
          <a:xfrm>
            <a:off x="337466" y="705204"/>
            <a:ext cx="8358052" cy="418645"/>
          </a:xfrm>
        </p:spPr>
        <p:txBody>
          <a:bodyPr/>
          <a:lstStyle/>
          <a:p>
            <a:r>
              <a:rPr lang="en-GB" dirty="0"/>
              <a:t>Manuscript language: </a:t>
            </a:r>
            <a:r>
              <a:rPr lang="en-GB" dirty="0">
                <a:latin typeface="Arial" panose="020B0604020202020204" pitchFamily="34" charset="0"/>
                <a:cs typeface="Arial" panose="020B0604020202020204" pitchFamily="34" charset="0"/>
              </a:rPr>
              <a:t>Tenses</a:t>
            </a:r>
            <a:endParaRPr lang="en-US" dirty="0"/>
          </a:p>
        </p:txBody>
      </p:sp>
      <p:sp>
        <p:nvSpPr>
          <p:cNvPr id="25" name="Text Placeholder 7"/>
          <p:cNvSpPr>
            <a:spLocks noGrp="1"/>
          </p:cNvSpPr>
          <p:nvPr>
            <p:ph type="body" sz="quarter" idx="11"/>
          </p:nvPr>
        </p:nvSpPr>
        <p:spPr>
          <a:xfrm>
            <a:off x="2939142" y="5794654"/>
            <a:ext cx="5756375" cy="370435"/>
          </a:xfrm>
        </p:spPr>
        <p:txBody>
          <a:bodyPr/>
          <a:lstStyle/>
          <a:p>
            <a:r>
              <a:rPr lang="en-US" dirty="0" smtClean="0"/>
              <a:t> </a:t>
            </a:r>
            <a:endParaRPr lang="en-US" dirty="0"/>
          </a:p>
        </p:txBody>
      </p:sp>
      <p:sp>
        <p:nvSpPr>
          <p:cNvPr id="26" name="Text Placeholder 8"/>
          <p:cNvSpPr>
            <a:spLocks noGrp="1"/>
          </p:cNvSpPr>
          <p:nvPr>
            <p:ph type="body" sz="quarter" idx="12"/>
          </p:nvPr>
        </p:nvSpPr>
        <p:spPr>
          <a:xfrm>
            <a:off x="2939142" y="6165090"/>
            <a:ext cx="5756374" cy="357432"/>
          </a:xfrm>
        </p:spPr>
        <p:txBody>
          <a:bodyPr/>
          <a:lstStyle/>
          <a:p>
            <a:r>
              <a:rPr lang="en-US" dirty="0" smtClean="0"/>
              <a:t> </a:t>
            </a:r>
            <a:endParaRPr lang="en-US" dirty="0"/>
          </a:p>
        </p:txBody>
      </p:sp>
      <p:pic>
        <p:nvPicPr>
          <p:cNvPr id="10" name="Picture 3" descr="X:\elsevier\rachel\campus\WORDMARK\PublishingConnect_WMK_151_RG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98539" y="6406795"/>
            <a:ext cx="2096979" cy="246831"/>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13"/>
          <p:cNvSpPr/>
          <p:nvPr/>
        </p:nvSpPr>
        <p:spPr>
          <a:xfrm>
            <a:off x="449310" y="1288869"/>
            <a:ext cx="3520710" cy="890451"/>
          </a:xfrm>
          <a:prstGeom prst="roundRect">
            <a:avLst>
              <a:gd name="adj" fmla="val 1908"/>
            </a:avLst>
          </a:prstGeom>
          <a:solidFill>
            <a:schemeClr val="bg1"/>
          </a:solidFill>
          <a:ln w="3175">
            <a:solidFill>
              <a:schemeClr val="bg1">
                <a:lumMod val="75000"/>
              </a:schemeClr>
            </a:solidFill>
          </a:ln>
          <a:effectLst>
            <a:outerShdw dist="25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endParaRPr>
          </a:p>
        </p:txBody>
      </p:sp>
      <p:sp>
        <p:nvSpPr>
          <p:cNvPr id="5" name="TextBox 4"/>
          <p:cNvSpPr txBox="1"/>
          <p:nvPr/>
        </p:nvSpPr>
        <p:spPr>
          <a:xfrm>
            <a:off x="615634" y="1409700"/>
            <a:ext cx="3198311" cy="923330"/>
          </a:xfrm>
          <a:prstGeom prst="rect">
            <a:avLst/>
          </a:prstGeom>
          <a:noFill/>
        </p:spPr>
        <p:txBody>
          <a:bodyPr wrap="none" rtlCol="0">
            <a:spAutoFit/>
          </a:bodyPr>
          <a:lstStyle/>
          <a:p>
            <a:pPr defTabSz="457200"/>
            <a:r>
              <a:rPr lang="en-GB" b="1" dirty="0">
                <a:solidFill>
                  <a:srgbClr val="53565A"/>
                </a:solidFill>
              </a:rPr>
              <a:t>Present tense:</a:t>
            </a:r>
          </a:p>
          <a:p>
            <a:pPr defTabSz="457200"/>
            <a:r>
              <a:rPr lang="en-GB" dirty="0">
                <a:solidFill>
                  <a:srgbClr val="53565A"/>
                </a:solidFill>
              </a:rPr>
              <a:t>for known facts &amp; hypotheses</a:t>
            </a:r>
          </a:p>
          <a:p>
            <a:pPr defTabSz="457200"/>
            <a:endParaRPr lang="en-GB" dirty="0">
              <a:solidFill>
                <a:srgbClr val="53565A"/>
              </a:solidFill>
            </a:endParaRPr>
          </a:p>
        </p:txBody>
      </p:sp>
      <p:sp>
        <p:nvSpPr>
          <p:cNvPr id="18" name="Rounded Rectangle 17"/>
          <p:cNvSpPr/>
          <p:nvPr/>
        </p:nvSpPr>
        <p:spPr>
          <a:xfrm>
            <a:off x="445635" y="2303639"/>
            <a:ext cx="3520710" cy="1148221"/>
          </a:xfrm>
          <a:prstGeom prst="roundRect">
            <a:avLst>
              <a:gd name="adj" fmla="val 1908"/>
            </a:avLst>
          </a:prstGeom>
          <a:solidFill>
            <a:schemeClr val="bg1"/>
          </a:solidFill>
          <a:ln w="3175">
            <a:solidFill>
              <a:schemeClr val="bg1">
                <a:lumMod val="75000"/>
              </a:schemeClr>
            </a:solidFill>
          </a:ln>
          <a:effectLst>
            <a:outerShdw dist="25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endParaRPr>
          </a:p>
        </p:txBody>
      </p:sp>
      <p:sp>
        <p:nvSpPr>
          <p:cNvPr id="19" name="TextBox 18"/>
          <p:cNvSpPr txBox="1"/>
          <p:nvPr/>
        </p:nvSpPr>
        <p:spPr>
          <a:xfrm>
            <a:off x="611959" y="2424470"/>
            <a:ext cx="2967479" cy="923330"/>
          </a:xfrm>
          <a:prstGeom prst="rect">
            <a:avLst/>
          </a:prstGeom>
          <a:noFill/>
        </p:spPr>
        <p:txBody>
          <a:bodyPr wrap="none" rtlCol="0">
            <a:spAutoFit/>
          </a:bodyPr>
          <a:lstStyle/>
          <a:p>
            <a:pPr defTabSz="457200"/>
            <a:r>
              <a:rPr lang="en-GB" b="1" dirty="0">
                <a:solidFill>
                  <a:srgbClr val="53565A"/>
                </a:solidFill>
              </a:rPr>
              <a:t>Past tense:</a:t>
            </a:r>
          </a:p>
          <a:p>
            <a:pPr defTabSz="457200"/>
            <a:r>
              <a:rPr lang="en-GB" dirty="0">
                <a:solidFill>
                  <a:srgbClr val="53565A"/>
                </a:solidFill>
              </a:rPr>
              <a:t>for experiments conducted </a:t>
            </a:r>
            <a:r>
              <a:rPr lang="en-GB" dirty="0" smtClean="0">
                <a:solidFill>
                  <a:srgbClr val="53565A"/>
                </a:solidFill>
              </a:rPr>
              <a:t/>
            </a:r>
            <a:br>
              <a:rPr lang="en-GB" dirty="0" smtClean="0">
                <a:solidFill>
                  <a:srgbClr val="53565A"/>
                </a:solidFill>
              </a:rPr>
            </a:br>
            <a:r>
              <a:rPr lang="en-GB" dirty="0" smtClean="0">
                <a:solidFill>
                  <a:srgbClr val="53565A"/>
                </a:solidFill>
              </a:rPr>
              <a:t>&amp; </a:t>
            </a:r>
            <a:r>
              <a:rPr lang="en-GB" dirty="0">
                <a:solidFill>
                  <a:srgbClr val="53565A"/>
                </a:solidFill>
              </a:rPr>
              <a:t>results</a:t>
            </a:r>
          </a:p>
        </p:txBody>
      </p:sp>
      <p:sp>
        <p:nvSpPr>
          <p:cNvPr id="11" name="TextBox 10"/>
          <p:cNvSpPr txBox="1"/>
          <p:nvPr/>
        </p:nvSpPr>
        <p:spPr>
          <a:xfrm>
            <a:off x="113393" y="6530210"/>
            <a:ext cx="1782860" cy="246221"/>
          </a:xfrm>
          <a:prstGeom prst="rect">
            <a:avLst/>
          </a:prstGeom>
          <a:noFill/>
        </p:spPr>
        <p:txBody>
          <a:bodyPr wrap="none" rtlCol="0">
            <a:spAutoFit/>
          </a:bodyPr>
          <a:lstStyle/>
          <a:p>
            <a:pPr defTabSz="457200"/>
            <a:r>
              <a:rPr lang="en-US" sz="1000" dirty="0" smtClean="0">
                <a:solidFill>
                  <a:prstClr val="white">
                    <a:lumMod val="50000"/>
                  </a:prstClr>
                </a:solidFill>
              </a:rPr>
              <a:t>© Reed Elsevier Group PLC</a:t>
            </a:r>
            <a:endParaRPr lang="en-US" sz="1000" dirty="0">
              <a:solidFill>
                <a:prstClr val="white">
                  <a:lumMod val="50000"/>
                </a:prstClr>
              </a:solidFill>
            </a:endParaRPr>
          </a:p>
        </p:txBody>
      </p:sp>
      <p:sp>
        <p:nvSpPr>
          <p:cNvPr id="15" name="TextBox 14"/>
          <p:cNvSpPr txBox="1"/>
          <p:nvPr/>
        </p:nvSpPr>
        <p:spPr>
          <a:xfrm>
            <a:off x="7739805" y="59768"/>
            <a:ext cx="857927" cy="246221"/>
          </a:xfrm>
          <a:prstGeom prst="rect">
            <a:avLst/>
          </a:prstGeom>
          <a:noFill/>
        </p:spPr>
        <p:txBody>
          <a:bodyPr wrap="none" rtlCol="0">
            <a:spAutoFit/>
          </a:bodyPr>
          <a:lstStyle/>
          <a:p>
            <a:pPr defTabSz="457200"/>
            <a:r>
              <a:rPr lang="nl-NL" sz="1000" dirty="0" smtClean="0">
                <a:solidFill>
                  <a:prstClr val="white"/>
                </a:solidFill>
              </a:rPr>
              <a:t>March 2015</a:t>
            </a:r>
            <a:endParaRPr lang="en-US" sz="1000" dirty="0">
              <a:solidFill>
                <a:prstClr val="white"/>
              </a:solidFill>
            </a:endParaRPr>
          </a:p>
        </p:txBody>
      </p:sp>
    </p:spTree>
    <p:extLst>
      <p:ext uri="{BB962C8B-B14F-4D97-AF65-F5344CB8AC3E}">
        <p14:creationId xmlns:p14="http://schemas.microsoft.com/office/powerpoint/2010/main" val="38927622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aturation sat="21000"/>
                    </a14:imgEffect>
                    <a14:imgEffect>
                      <a14:brightnessContrast bright="100000" contrast="-70000"/>
                    </a14:imgEffect>
                  </a14:imgLayer>
                </a14:imgProps>
              </a:ext>
              <a:ext uri="{28A0092B-C50C-407E-A947-70E740481C1C}">
                <a14:useLocalDpi xmlns:a14="http://schemas.microsoft.com/office/drawing/2010/main" val="0"/>
              </a:ext>
            </a:extLst>
          </a:blip>
          <a:stretch>
            <a:fillRect/>
          </a:stretch>
        </p:blipFill>
        <p:spPr>
          <a:xfrm>
            <a:off x="3237803" y="419100"/>
            <a:ext cx="5906197" cy="5906197"/>
          </a:xfrm>
          <a:prstGeom prst="rect">
            <a:avLst/>
          </a:prstGeom>
        </p:spPr>
      </p:pic>
      <p:sp>
        <p:nvSpPr>
          <p:cNvPr id="23" name="Content Placeholder 5"/>
          <p:cNvSpPr>
            <a:spLocks noGrp="1"/>
          </p:cNvSpPr>
          <p:nvPr>
            <p:ph idx="1"/>
          </p:nvPr>
        </p:nvSpPr>
        <p:spPr>
          <a:xfrm>
            <a:off x="337466" y="1284502"/>
            <a:ext cx="5004154" cy="4401603"/>
          </a:xfrm>
        </p:spPr>
        <p:txBody>
          <a:bodyPr>
            <a:normAutofit/>
          </a:bodyPr>
          <a:lstStyle/>
          <a:p>
            <a:pPr marL="342900" indent="-342900">
              <a:buClr>
                <a:schemeClr val="tx2"/>
              </a:buClr>
              <a:buSzPct val="130000"/>
              <a:buFont typeface="Wingdings" panose="05000000000000000000" pitchFamily="2" charset="2"/>
              <a:buChar char="§"/>
            </a:pPr>
            <a:r>
              <a:rPr lang="en-GB" dirty="0"/>
              <a:t>Use active voice to shorten sentences</a:t>
            </a:r>
          </a:p>
          <a:p>
            <a:pPr marL="342900" indent="-342900">
              <a:buClr>
                <a:schemeClr val="tx2"/>
              </a:buClr>
              <a:buSzPct val="130000"/>
              <a:buFont typeface="Wingdings" panose="05000000000000000000" pitchFamily="2" charset="2"/>
              <a:buChar char="§"/>
            </a:pPr>
            <a:r>
              <a:rPr lang="en-GB" dirty="0"/>
              <a:t>Avoid abbreviations</a:t>
            </a:r>
          </a:p>
          <a:p>
            <a:pPr marL="342900" indent="-342900">
              <a:buClr>
                <a:schemeClr val="tx2"/>
              </a:buClr>
              <a:buSzPct val="130000"/>
              <a:buFont typeface="Wingdings" panose="05000000000000000000" pitchFamily="2" charset="2"/>
              <a:buChar char="§"/>
            </a:pPr>
            <a:r>
              <a:rPr lang="en-GB" dirty="0"/>
              <a:t>Minimize use of adverbs</a:t>
            </a:r>
          </a:p>
          <a:p>
            <a:pPr marL="342900" indent="-342900">
              <a:buClr>
                <a:schemeClr val="tx2"/>
              </a:buClr>
              <a:buSzPct val="130000"/>
              <a:buFont typeface="Wingdings" panose="05000000000000000000" pitchFamily="2" charset="2"/>
              <a:buChar char="§"/>
            </a:pPr>
            <a:r>
              <a:rPr lang="en-GB" dirty="0"/>
              <a:t>Eliminate redundant phrases</a:t>
            </a:r>
          </a:p>
          <a:p>
            <a:pPr marL="342900" indent="-342900">
              <a:buClr>
                <a:schemeClr val="tx2"/>
              </a:buClr>
              <a:buSzPct val="130000"/>
              <a:buFont typeface="Wingdings" panose="05000000000000000000" pitchFamily="2" charset="2"/>
              <a:buChar char="§"/>
            </a:pPr>
            <a:r>
              <a:rPr lang="en-GB" dirty="0"/>
              <a:t>Double-check unfamiliar words or phrases</a:t>
            </a:r>
          </a:p>
        </p:txBody>
      </p:sp>
      <p:sp>
        <p:nvSpPr>
          <p:cNvPr id="24" name="Title 4"/>
          <p:cNvSpPr>
            <a:spLocks noGrp="1"/>
          </p:cNvSpPr>
          <p:nvPr>
            <p:ph type="title"/>
          </p:nvPr>
        </p:nvSpPr>
        <p:spPr>
          <a:xfrm>
            <a:off x="337466" y="705204"/>
            <a:ext cx="5004154" cy="418645"/>
          </a:xfrm>
        </p:spPr>
        <p:txBody>
          <a:bodyPr/>
          <a:lstStyle/>
          <a:p>
            <a:r>
              <a:rPr lang="en-GB" dirty="0"/>
              <a:t>Manuscript language: </a:t>
            </a:r>
            <a:r>
              <a:rPr lang="en-GB" dirty="0">
                <a:latin typeface="Arial" panose="020B0604020202020204" pitchFamily="34" charset="0"/>
                <a:cs typeface="Arial" panose="020B0604020202020204" pitchFamily="34" charset="0"/>
              </a:rPr>
              <a:t>Grammar</a:t>
            </a:r>
            <a:endParaRPr lang="en-US" dirty="0"/>
          </a:p>
        </p:txBody>
      </p:sp>
      <p:sp>
        <p:nvSpPr>
          <p:cNvPr id="25" name="Text Placeholder 7"/>
          <p:cNvSpPr>
            <a:spLocks noGrp="1"/>
          </p:cNvSpPr>
          <p:nvPr>
            <p:ph type="body" sz="quarter" idx="11"/>
          </p:nvPr>
        </p:nvSpPr>
        <p:spPr>
          <a:xfrm>
            <a:off x="2939142" y="5794654"/>
            <a:ext cx="5756375" cy="370435"/>
          </a:xfrm>
        </p:spPr>
        <p:txBody>
          <a:bodyPr/>
          <a:lstStyle/>
          <a:p>
            <a:r>
              <a:rPr lang="en-US" dirty="0" smtClean="0"/>
              <a:t> </a:t>
            </a:r>
            <a:endParaRPr lang="en-US" dirty="0"/>
          </a:p>
        </p:txBody>
      </p:sp>
      <p:sp>
        <p:nvSpPr>
          <p:cNvPr id="26" name="Text Placeholder 8"/>
          <p:cNvSpPr>
            <a:spLocks noGrp="1"/>
          </p:cNvSpPr>
          <p:nvPr>
            <p:ph type="body" sz="quarter" idx="12"/>
          </p:nvPr>
        </p:nvSpPr>
        <p:spPr>
          <a:xfrm>
            <a:off x="2939142" y="6165090"/>
            <a:ext cx="5756374" cy="357432"/>
          </a:xfrm>
        </p:spPr>
        <p:txBody>
          <a:bodyPr/>
          <a:lstStyle/>
          <a:p>
            <a:r>
              <a:rPr lang="en-US" dirty="0" smtClean="0"/>
              <a:t> </a:t>
            </a:r>
            <a:endParaRPr lang="en-US" dirty="0"/>
          </a:p>
        </p:txBody>
      </p:sp>
      <p:pic>
        <p:nvPicPr>
          <p:cNvPr id="18" name="Picture 3" descr="X:\elsevier\rachel\campus\WORDMARK\PublishingConnect_WMK_151_RG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98539" y="6406795"/>
            <a:ext cx="2096979" cy="24683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13393" y="6530210"/>
            <a:ext cx="1782860" cy="246221"/>
          </a:xfrm>
          <a:prstGeom prst="rect">
            <a:avLst/>
          </a:prstGeom>
          <a:noFill/>
        </p:spPr>
        <p:txBody>
          <a:bodyPr wrap="none" rtlCol="0">
            <a:spAutoFit/>
          </a:bodyPr>
          <a:lstStyle/>
          <a:p>
            <a:pPr defTabSz="457200"/>
            <a:r>
              <a:rPr lang="en-US" sz="1000" dirty="0" smtClean="0">
                <a:solidFill>
                  <a:prstClr val="white">
                    <a:lumMod val="50000"/>
                  </a:prstClr>
                </a:solidFill>
              </a:rPr>
              <a:t>© Reed Elsevier Group PLC</a:t>
            </a:r>
            <a:endParaRPr lang="en-US" sz="1000" dirty="0">
              <a:solidFill>
                <a:prstClr val="white">
                  <a:lumMod val="50000"/>
                </a:prstClr>
              </a:solidFill>
            </a:endParaRPr>
          </a:p>
        </p:txBody>
      </p:sp>
      <p:sp>
        <p:nvSpPr>
          <p:cNvPr id="10" name="TextBox 9"/>
          <p:cNvSpPr txBox="1"/>
          <p:nvPr/>
        </p:nvSpPr>
        <p:spPr>
          <a:xfrm>
            <a:off x="7739805" y="59768"/>
            <a:ext cx="857927" cy="246221"/>
          </a:xfrm>
          <a:prstGeom prst="rect">
            <a:avLst/>
          </a:prstGeom>
          <a:noFill/>
        </p:spPr>
        <p:txBody>
          <a:bodyPr wrap="none" rtlCol="0">
            <a:spAutoFit/>
          </a:bodyPr>
          <a:lstStyle/>
          <a:p>
            <a:pPr defTabSz="457200"/>
            <a:r>
              <a:rPr lang="nl-NL" sz="1000" dirty="0" smtClean="0">
                <a:solidFill>
                  <a:prstClr val="white"/>
                </a:solidFill>
              </a:rPr>
              <a:t>March 2015</a:t>
            </a:r>
            <a:endParaRPr lang="en-US" sz="1000" dirty="0">
              <a:solidFill>
                <a:prstClr val="white"/>
              </a:solidFill>
            </a:endParaRPr>
          </a:p>
        </p:txBody>
      </p:sp>
      <p:sp>
        <p:nvSpPr>
          <p:cNvPr id="11" name="TextBox 10"/>
          <p:cNvSpPr txBox="1"/>
          <p:nvPr/>
        </p:nvSpPr>
        <p:spPr>
          <a:xfrm>
            <a:off x="337465" y="3890897"/>
            <a:ext cx="5004155" cy="1021556"/>
          </a:xfrm>
          <a:prstGeom prst="roundRect">
            <a:avLst/>
          </a:prstGeom>
          <a:noFill/>
          <a:ln>
            <a:solidFill>
              <a:schemeClr val="tx2">
                <a:lumMod val="40000"/>
                <a:lumOff val="60000"/>
              </a:schemeClr>
            </a:solidFill>
          </a:ln>
        </p:spPr>
        <p:txBody>
          <a:bodyPr wrap="square" rtlCol="0">
            <a:spAutoFit/>
          </a:bodyPr>
          <a:lstStyle/>
          <a:p>
            <a:pPr algn="ctr" defTabSz="457200"/>
            <a:r>
              <a:rPr lang="en-GB" dirty="0" smtClean="0">
                <a:solidFill>
                  <a:srgbClr val="53565A"/>
                </a:solidFill>
              </a:rPr>
              <a:t>Passive: </a:t>
            </a:r>
            <a:r>
              <a:rPr lang="en-GB" dirty="0">
                <a:solidFill>
                  <a:srgbClr val="53565A"/>
                </a:solidFill>
              </a:rPr>
              <a:t>“CO</a:t>
            </a:r>
            <a:r>
              <a:rPr lang="en-GB" baseline="-25000" dirty="0">
                <a:solidFill>
                  <a:srgbClr val="53565A"/>
                </a:solidFill>
              </a:rPr>
              <a:t>2</a:t>
            </a:r>
            <a:r>
              <a:rPr lang="en-GB" dirty="0">
                <a:solidFill>
                  <a:srgbClr val="53565A"/>
                </a:solidFill>
              </a:rPr>
              <a:t> was consumed by the </a:t>
            </a:r>
            <a:r>
              <a:rPr lang="en-GB" dirty="0" smtClean="0">
                <a:solidFill>
                  <a:srgbClr val="53565A"/>
                </a:solidFill>
              </a:rPr>
              <a:t>plant”</a:t>
            </a:r>
          </a:p>
          <a:p>
            <a:pPr algn="ctr" defTabSz="457200"/>
            <a:r>
              <a:rPr lang="en-GB" dirty="0" smtClean="0">
                <a:solidFill>
                  <a:srgbClr val="53565A"/>
                </a:solidFill>
              </a:rPr>
              <a:t>versus</a:t>
            </a:r>
            <a:endParaRPr lang="en-GB" dirty="0">
              <a:solidFill>
                <a:srgbClr val="53565A"/>
              </a:solidFill>
            </a:endParaRPr>
          </a:p>
          <a:p>
            <a:pPr algn="ctr" defTabSz="457200"/>
            <a:r>
              <a:rPr lang="en-GB" dirty="0" smtClean="0">
                <a:solidFill>
                  <a:srgbClr val="53565A"/>
                </a:solidFill>
              </a:rPr>
              <a:t>Active: “the plant consumed CO</a:t>
            </a:r>
            <a:r>
              <a:rPr lang="en-GB" baseline="-25000" dirty="0" smtClean="0">
                <a:solidFill>
                  <a:srgbClr val="53565A"/>
                </a:solidFill>
              </a:rPr>
              <a:t>2</a:t>
            </a:r>
            <a:r>
              <a:rPr lang="en-GB" dirty="0" smtClean="0">
                <a:solidFill>
                  <a:srgbClr val="53565A"/>
                </a:solidFill>
              </a:rPr>
              <a:t>”</a:t>
            </a:r>
          </a:p>
        </p:txBody>
      </p:sp>
    </p:spTree>
    <p:extLst>
      <p:ext uri="{BB962C8B-B14F-4D97-AF65-F5344CB8AC3E}">
        <p14:creationId xmlns:p14="http://schemas.microsoft.com/office/powerpoint/2010/main" val="147869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2644" y="1379221"/>
            <a:ext cx="4914900" cy="4914900"/>
          </a:xfrm>
          <a:prstGeom prst="rect">
            <a:avLst/>
          </a:prstGeom>
        </p:spPr>
      </p:pic>
      <p:sp>
        <p:nvSpPr>
          <p:cNvPr id="25" name="Text Placeholder 7"/>
          <p:cNvSpPr>
            <a:spLocks noGrp="1"/>
          </p:cNvSpPr>
          <p:nvPr>
            <p:ph type="body" sz="quarter" idx="11"/>
          </p:nvPr>
        </p:nvSpPr>
        <p:spPr>
          <a:xfrm>
            <a:off x="2939142" y="5794654"/>
            <a:ext cx="5756375" cy="370435"/>
          </a:xfrm>
        </p:spPr>
        <p:txBody>
          <a:bodyPr/>
          <a:lstStyle/>
          <a:p>
            <a:r>
              <a:rPr lang="en-US" dirty="0" smtClean="0"/>
              <a:t> </a:t>
            </a:r>
            <a:endParaRPr lang="en-US" dirty="0"/>
          </a:p>
        </p:txBody>
      </p:sp>
      <p:sp>
        <p:nvSpPr>
          <p:cNvPr id="26" name="Text Placeholder 8"/>
          <p:cNvSpPr>
            <a:spLocks noGrp="1"/>
          </p:cNvSpPr>
          <p:nvPr>
            <p:ph type="body" sz="quarter" idx="12"/>
          </p:nvPr>
        </p:nvSpPr>
        <p:spPr>
          <a:xfrm>
            <a:off x="2939142" y="6165090"/>
            <a:ext cx="5756374" cy="357432"/>
          </a:xfrm>
        </p:spPr>
        <p:txBody>
          <a:bodyPr/>
          <a:lstStyle/>
          <a:p>
            <a:r>
              <a:rPr lang="en-US" dirty="0" smtClean="0"/>
              <a:t> </a:t>
            </a:r>
            <a:endParaRPr lang="en-US" dirty="0"/>
          </a:p>
        </p:txBody>
      </p:sp>
      <p:pic>
        <p:nvPicPr>
          <p:cNvPr id="18" name="Picture 3" descr="X:\elsevier\rachel\campus\WORDMARK\PublishingConnect_WMK_151_RG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98539" y="6522522"/>
            <a:ext cx="2096979" cy="24683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13393" y="6530210"/>
            <a:ext cx="1782860" cy="246221"/>
          </a:xfrm>
          <a:prstGeom prst="rect">
            <a:avLst/>
          </a:prstGeom>
          <a:noFill/>
        </p:spPr>
        <p:txBody>
          <a:bodyPr wrap="none" rtlCol="0">
            <a:spAutoFit/>
          </a:bodyPr>
          <a:lstStyle/>
          <a:p>
            <a:pPr defTabSz="457200"/>
            <a:r>
              <a:rPr lang="en-US" sz="1000" dirty="0" smtClean="0">
                <a:solidFill>
                  <a:prstClr val="white">
                    <a:lumMod val="50000"/>
                  </a:prstClr>
                </a:solidFill>
              </a:rPr>
              <a:t>© Reed Elsevier Group PLC</a:t>
            </a:r>
            <a:endParaRPr lang="en-US" sz="1000" dirty="0">
              <a:solidFill>
                <a:prstClr val="white">
                  <a:lumMod val="50000"/>
                </a:prstClr>
              </a:solidFill>
            </a:endParaRPr>
          </a:p>
        </p:txBody>
      </p:sp>
      <p:sp>
        <p:nvSpPr>
          <p:cNvPr id="11" name="TextBox 10"/>
          <p:cNvSpPr txBox="1"/>
          <p:nvPr/>
        </p:nvSpPr>
        <p:spPr>
          <a:xfrm>
            <a:off x="7739805" y="59768"/>
            <a:ext cx="857927" cy="246221"/>
          </a:xfrm>
          <a:prstGeom prst="rect">
            <a:avLst/>
          </a:prstGeom>
          <a:noFill/>
        </p:spPr>
        <p:txBody>
          <a:bodyPr wrap="none" rtlCol="0">
            <a:spAutoFit/>
          </a:bodyPr>
          <a:lstStyle/>
          <a:p>
            <a:pPr defTabSz="457200"/>
            <a:r>
              <a:rPr lang="nl-NL" sz="1000" dirty="0" smtClean="0">
                <a:solidFill>
                  <a:prstClr val="white"/>
                </a:solidFill>
              </a:rPr>
              <a:t>March 2015</a:t>
            </a:r>
            <a:endParaRPr lang="en-US" sz="1000" dirty="0">
              <a:solidFill>
                <a:prstClr val="white"/>
              </a:solidFill>
            </a:endParaRPr>
          </a:p>
        </p:txBody>
      </p:sp>
      <p:cxnSp>
        <p:nvCxnSpPr>
          <p:cNvPr id="10" name="Straight Connector 9"/>
          <p:cNvCxnSpPr>
            <a:stCxn id="17" idx="4"/>
          </p:cNvCxnSpPr>
          <p:nvPr/>
        </p:nvCxnSpPr>
        <p:spPr>
          <a:xfrm>
            <a:off x="598724" y="4141868"/>
            <a:ext cx="0" cy="655284"/>
          </a:xfrm>
          <a:prstGeom prst="line">
            <a:avLst/>
          </a:prstGeom>
          <a:ln w="69850">
            <a:solidFill>
              <a:schemeClr val="tx2">
                <a:lumMod val="60000"/>
                <a:lumOff val="4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a:stCxn id="14" idx="4"/>
            <a:endCxn id="17" idx="0"/>
          </p:cNvCxnSpPr>
          <p:nvPr/>
        </p:nvCxnSpPr>
        <p:spPr>
          <a:xfrm>
            <a:off x="598724" y="1654618"/>
            <a:ext cx="0" cy="2182450"/>
          </a:xfrm>
          <a:prstGeom prst="line">
            <a:avLst/>
          </a:prstGeom>
          <a:ln w="698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3" name="Content Placeholder 5"/>
          <p:cNvSpPr txBox="1">
            <a:spLocks/>
          </p:cNvSpPr>
          <p:nvPr/>
        </p:nvSpPr>
        <p:spPr>
          <a:xfrm>
            <a:off x="916570" y="1295260"/>
            <a:ext cx="5887678" cy="4401603"/>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000" kern="1200">
                <a:solidFill>
                  <a:srgbClr val="53565A"/>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a:buClr>
                <a:schemeClr val="tx2"/>
              </a:buClr>
              <a:buSzPct val="130000"/>
            </a:pPr>
            <a:r>
              <a:rPr lang="en-GB" dirty="0" smtClean="0"/>
              <a:t>Allows for an easy understanding of your work</a:t>
            </a:r>
          </a:p>
          <a:p>
            <a:pPr>
              <a:buClr>
                <a:schemeClr val="tx2"/>
              </a:buClr>
              <a:buSzPct val="130000"/>
            </a:pPr>
            <a:endParaRPr lang="en-GB" dirty="0" smtClean="0"/>
          </a:p>
          <a:p>
            <a:pPr>
              <a:buClr>
                <a:schemeClr val="tx2"/>
              </a:buClr>
              <a:buSzPct val="130000"/>
            </a:pPr>
            <a:r>
              <a:rPr lang="en-GB" dirty="0" smtClean="0"/>
              <a:t>Follow specifications in Guide for Authors</a:t>
            </a:r>
          </a:p>
          <a:p>
            <a:pPr>
              <a:buClr>
                <a:schemeClr val="tx2"/>
              </a:buClr>
              <a:buSzPct val="130000"/>
            </a:pPr>
            <a:endParaRPr lang="en-GB" dirty="0" smtClean="0"/>
          </a:p>
          <a:p>
            <a:pPr>
              <a:buClr>
                <a:schemeClr val="tx2"/>
              </a:buClr>
              <a:buSzPct val="130000"/>
            </a:pPr>
            <a:r>
              <a:rPr lang="en-GB" dirty="0" smtClean="0"/>
              <a:t>Use short sentences, correct tenses and correct English grammar</a:t>
            </a:r>
          </a:p>
          <a:p>
            <a:pPr>
              <a:buClr>
                <a:schemeClr val="tx2"/>
              </a:buClr>
              <a:buSzPct val="130000"/>
            </a:pPr>
            <a:endParaRPr lang="en-GB" dirty="0" smtClean="0"/>
          </a:p>
          <a:p>
            <a:pPr>
              <a:buClr>
                <a:schemeClr val="tx2"/>
              </a:buClr>
              <a:buSzPct val="130000"/>
            </a:pPr>
            <a:r>
              <a:rPr lang="en-GB" dirty="0" smtClean="0"/>
              <a:t>Have a native English speaker check your manuscript or use a language editing service</a:t>
            </a:r>
            <a:endParaRPr lang="en-GB" dirty="0"/>
          </a:p>
        </p:txBody>
      </p:sp>
      <p:sp>
        <p:nvSpPr>
          <p:cNvPr id="14" name="Oval 13"/>
          <p:cNvSpPr/>
          <p:nvPr/>
        </p:nvSpPr>
        <p:spPr>
          <a:xfrm>
            <a:off x="446324" y="1349818"/>
            <a:ext cx="304800" cy="304800"/>
          </a:xfrm>
          <a:prstGeom prst="ellipse">
            <a:avLst/>
          </a:prstGeom>
          <a:solidFill>
            <a:schemeClr val="bg2"/>
          </a:solidFill>
          <a:ln w="571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5" name="Oval 14"/>
          <p:cNvSpPr/>
          <p:nvPr/>
        </p:nvSpPr>
        <p:spPr>
          <a:xfrm>
            <a:off x="457206" y="2060848"/>
            <a:ext cx="304800" cy="304800"/>
          </a:xfrm>
          <a:prstGeom prst="ellipse">
            <a:avLst/>
          </a:prstGeom>
          <a:solidFill>
            <a:schemeClr val="bg2"/>
          </a:solidFill>
          <a:ln w="571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6" name="Oval 15"/>
          <p:cNvSpPr/>
          <p:nvPr/>
        </p:nvSpPr>
        <p:spPr>
          <a:xfrm>
            <a:off x="446324" y="2790322"/>
            <a:ext cx="304800" cy="304800"/>
          </a:xfrm>
          <a:prstGeom prst="ellipse">
            <a:avLst/>
          </a:prstGeom>
          <a:solidFill>
            <a:schemeClr val="bg2"/>
          </a:solidFill>
          <a:ln w="571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7" name="Oval 16"/>
          <p:cNvSpPr/>
          <p:nvPr/>
        </p:nvSpPr>
        <p:spPr>
          <a:xfrm>
            <a:off x="446324" y="3837068"/>
            <a:ext cx="304800" cy="304800"/>
          </a:xfrm>
          <a:prstGeom prst="ellipse">
            <a:avLst/>
          </a:prstGeom>
          <a:solidFill>
            <a:schemeClr val="bg2"/>
          </a:solidFill>
          <a:ln w="571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2" name="Title 1"/>
          <p:cNvSpPr>
            <a:spLocks noGrp="1"/>
          </p:cNvSpPr>
          <p:nvPr>
            <p:ph type="title"/>
          </p:nvPr>
        </p:nvSpPr>
        <p:spPr/>
        <p:txBody>
          <a:bodyPr/>
          <a:lstStyle/>
          <a:p>
            <a:r>
              <a:rPr lang="en-US" dirty="0" smtClean="0"/>
              <a:t>Recap: Am I using proper manuscript language?</a:t>
            </a:r>
            <a:endParaRPr lang="en-US" dirty="0"/>
          </a:p>
        </p:txBody>
      </p:sp>
    </p:spTree>
    <p:extLst>
      <p:ext uri="{BB962C8B-B14F-4D97-AF65-F5344CB8AC3E}">
        <p14:creationId xmlns:p14="http://schemas.microsoft.com/office/powerpoint/2010/main" val="9052738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0" y="260648"/>
            <a:ext cx="6781800" cy="838200"/>
          </a:xfrm>
        </p:spPr>
        <p:txBody>
          <a:bodyPr vert="horz" lIns="91440" tIns="45720" rIns="91440" bIns="45720" rtlCol="0" anchor="ctr">
            <a:normAutofit/>
          </a:bodyPr>
          <a:lstStyle/>
          <a:p>
            <a:r>
              <a:rPr lang="en-GB" b="0" dirty="0" smtClean="0">
                <a:solidFill>
                  <a:srgbClr val="007398"/>
                </a:solidFill>
              </a:rPr>
              <a:t>	Language </a:t>
            </a:r>
            <a:endParaRPr lang="en-GB" sz="3600" b="1" dirty="0">
              <a:solidFill>
                <a:srgbClr val="5D9A3C"/>
              </a:solidFill>
              <a:latin typeface="Arial" pitchFamily="34" charset="0"/>
              <a:cs typeface="Arial" pitchFamily="34" charset="0"/>
            </a:endParaRPr>
          </a:p>
        </p:txBody>
      </p:sp>
      <p:sp>
        <p:nvSpPr>
          <p:cNvPr id="11" name="Slide Number Placeholder 10"/>
          <p:cNvSpPr>
            <a:spLocks noGrp="1"/>
          </p:cNvSpPr>
          <p:nvPr>
            <p:ph type="sldNum" sz="quarter" idx="12"/>
          </p:nvPr>
        </p:nvSpPr>
        <p:spPr/>
        <p:txBody>
          <a:bodyPr/>
          <a:lstStyle/>
          <a:p>
            <a:fld id="{072FBDA8-566E-447D-B17F-93F2027EE837}" type="slidenum">
              <a:rPr lang="en-US" smtClean="0">
                <a:solidFill>
                  <a:prstClr val="black">
                    <a:tint val="75000"/>
                  </a:prstClr>
                </a:solidFill>
              </a:rPr>
              <a:pPr/>
              <a:t>26</a:t>
            </a:fld>
            <a:endParaRPr lang="en-US">
              <a:solidFill>
                <a:prstClr val="black">
                  <a:tint val="75000"/>
                </a:prstClr>
              </a:solidFill>
            </a:endParaRPr>
          </a:p>
        </p:txBody>
      </p:sp>
      <p:sp>
        <p:nvSpPr>
          <p:cNvPr id="7" name="Rectangle 4"/>
          <p:cNvSpPr>
            <a:spLocks noChangeArrowheads="1"/>
          </p:cNvSpPr>
          <p:nvPr/>
        </p:nvSpPr>
        <p:spPr bwMode="auto">
          <a:xfrm>
            <a:off x="251520" y="1412702"/>
            <a:ext cx="8712968" cy="1224210"/>
          </a:xfrm>
          <a:prstGeom prst="roundRect">
            <a:avLst/>
          </a:prstGeom>
          <a:noFill/>
          <a:ln w="28575">
            <a:noFill/>
            <a:miter lim="800000"/>
            <a:headEnd/>
            <a:tailEnd/>
          </a:ln>
        </p:spPr>
        <p:txBody>
          <a:bodyPr wrap="none" anchor="ctr"/>
          <a:lstStyle/>
          <a:p>
            <a:endParaRPr lang="en-US">
              <a:solidFill>
                <a:prstClr val="black"/>
              </a:solidFill>
            </a:endParaRPr>
          </a:p>
        </p:txBody>
      </p:sp>
      <p:sp>
        <p:nvSpPr>
          <p:cNvPr id="8" name="Rectangle 6"/>
          <p:cNvSpPr>
            <a:spLocks noChangeArrowheads="1"/>
          </p:cNvSpPr>
          <p:nvPr/>
        </p:nvSpPr>
        <p:spPr bwMode="auto">
          <a:xfrm>
            <a:off x="251520" y="1537628"/>
            <a:ext cx="8784976" cy="954107"/>
          </a:xfrm>
          <a:prstGeom prst="rect">
            <a:avLst/>
          </a:prstGeom>
          <a:noFill/>
          <a:ln w="28575">
            <a:noFill/>
            <a:miter lim="800000"/>
            <a:headEnd/>
            <a:tailEnd/>
          </a:ln>
        </p:spPr>
        <p:txBody>
          <a:bodyPr wrap="square">
            <a:spAutoFit/>
          </a:bodyPr>
          <a:lstStyle/>
          <a:p>
            <a:pPr>
              <a:spcBef>
                <a:spcPct val="20000"/>
              </a:spcBef>
              <a:buClr>
                <a:srgbClr val="FF9900"/>
              </a:buClr>
            </a:pPr>
            <a:r>
              <a:rPr lang="en-US" altLang="zh-CN" sz="2800" dirty="0" smtClean="0">
                <a:latin typeface="Arial" pitchFamily="34" charset="0"/>
                <a:cs typeface="Arial" pitchFamily="34" charset="0"/>
              </a:rPr>
              <a:t>Finally, you should use English throughout the manuscript, including figures!</a:t>
            </a:r>
            <a:endParaRPr lang="en-US" altLang="zh-CN" sz="2800" dirty="0">
              <a:latin typeface="Arial" pitchFamily="34" charset="0"/>
              <a:cs typeface="Arial" pitchFamily="34" charset="0"/>
            </a:endParaRPr>
          </a:p>
        </p:txBody>
      </p:sp>
      <p:grpSp>
        <p:nvGrpSpPr>
          <p:cNvPr id="2" name="Group 6"/>
          <p:cNvGrpSpPr>
            <a:grpSpLocks/>
          </p:cNvGrpSpPr>
          <p:nvPr/>
        </p:nvGrpSpPr>
        <p:grpSpPr bwMode="auto">
          <a:xfrm>
            <a:off x="1907704" y="2852936"/>
            <a:ext cx="5330601" cy="3676869"/>
            <a:chOff x="1019" y="1577"/>
            <a:chExt cx="3723" cy="2568"/>
          </a:xfrm>
        </p:grpSpPr>
        <p:pic>
          <p:nvPicPr>
            <p:cNvPr id="13" name="Picture 4"/>
            <p:cNvPicPr>
              <a:picLocks noChangeAspect="1" noChangeArrowheads="1"/>
            </p:cNvPicPr>
            <p:nvPr/>
          </p:nvPicPr>
          <p:blipFill>
            <a:blip r:embed="rId3" cstate="print"/>
            <a:srcRect/>
            <a:stretch>
              <a:fillRect/>
            </a:stretch>
          </p:blipFill>
          <p:spPr bwMode="auto">
            <a:xfrm>
              <a:off x="1019" y="1577"/>
              <a:ext cx="3723" cy="2568"/>
            </a:xfrm>
            <a:prstGeom prst="rect">
              <a:avLst/>
            </a:prstGeom>
            <a:noFill/>
            <a:ln w="28575">
              <a:solidFill>
                <a:srgbClr val="333333"/>
              </a:solidFill>
              <a:miter lim="800000"/>
              <a:headEnd/>
              <a:tailEnd/>
            </a:ln>
          </p:spPr>
        </p:pic>
        <p:sp>
          <p:nvSpPr>
            <p:cNvPr id="14" name="Oval 5"/>
            <p:cNvSpPr>
              <a:spLocks noChangeArrowheads="1"/>
            </p:cNvSpPr>
            <p:nvPr/>
          </p:nvSpPr>
          <p:spPr bwMode="auto">
            <a:xfrm>
              <a:off x="1968" y="1776"/>
              <a:ext cx="590" cy="363"/>
            </a:xfrm>
            <a:prstGeom prst="ellipse">
              <a:avLst/>
            </a:prstGeom>
            <a:noFill/>
            <a:ln w="38100">
              <a:solidFill>
                <a:srgbClr val="FF0000"/>
              </a:solidFill>
              <a:round/>
              <a:headEnd/>
              <a:tailEnd/>
            </a:ln>
          </p:spPr>
          <p:txBody>
            <a:bodyPr wrap="none" anchor="ctr"/>
            <a:lstStyle/>
            <a:p>
              <a:pPr algn="ctr" eaLnBrk="0" hangingPunct="0"/>
              <a:endParaRPr lang="zh-CN" altLang="en-US" sz="2400">
                <a:solidFill>
                  <a:srgbClr val="FF3300"/>
                </a:solidFill>
                <a:latin typeface="Times" pitchFamily="18" charset="0"/>
              </a:endParaRPr>
            </a:p>
          </p:txBody>
        </p:sp>
      </p:grpSp>
    </p:spTree>
    <p:extLst>
      <p:ext uri="{BB962C8B-B14F-4D97-AF65-F5344CB8AC3E}">
        <p14:creationId xmlns:p14="http://schemas.microsoft.com/office/powerpoint/2010/main" val="5554480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ubtitle 28"/>
          <p:cNvSpPr>
            <a:spLocks noGrp="1"/>
          </p:cNvSpPr>
          <p:nvPr>
            <p:ph type="subTitle" idx="1"/>
          </p:nvPr>
        </p:nvSpPr>
        <p:spPr>
          <a:xfrm>
            <a:off x="3363687" y="2960400"/>
            <a:ext cx="5376746" cy="971627"/>
          </a:xfrm>
        </p:spPr>
        <p:txBody>
          <a:bodyPr/>
          <a:lstStyle/>
          <a:p>
            <a:pPr>
              <a:lnSpc>
                <a:spcPct val="100000"/>
              </a:lnSpc>
              <a:spcAft>
                <a:spcPts val="600"/>
              </a:spcAft>
            </a:pPr>
            <a:r>
              <a:rPr lang="en-US" sz="3200" b="1" dirty="0" smtClean="0"/>
              <a:t>Preparing your manuscript</a:t>
            </a:r>
            <a:r>
              <a:rPr lang="en-US" dirty="0" smtClean="0"/>
              <a:t/>
            </a:r>
            <a:br>
              <a:rPr lang="en-US" dirty="0" smtClean="0"/>
            </a:br>
            <a:r>
              <a:rPr lang="en-US" sz="2400" dirty="0" smtClean="0"/>
              <a:t>Structuring an article</a:t>
            </a:r>
            <a:endParaRPr lang="en-US" sz="2400" dirty="0"/>
          </a:p>
        </p:txBody>
      </p:sp>
      <p:sp>
        <p:nvSpPr>
          <p:cNvPr id="32" name="Text Placeholder 31"/>
          <p:cNvSpPr>
            <a:spLocks noGrp="1"/>
          </p:cNvSpPr>
          <p:nvPr>
            <p:ph type="body" sz="quarter" idx="12"/>
          </p:nvPr>
        </p:nvSpPr>
        <p:spPr/>
        <p:txBody>
          <a:bodyPr/>
          <a:lstStyle/>
          <a:p>
            <a:r>
              <a:rPr lang="en-US" dirty="0" smtClean="0"/>
              <a:t> </a:t>
            </a:r>
            <a:endParaRPr lang="en-US" dirty="0"/>
          </a:p>
        </p:txBody>
      </p:sp>
      <p:pic>
        <p:nvPicPr>
          <p:cNvPr id="8" name="Picture 3" descr="X:\elsevier\rachel\campus\WORDMARK\PublishingConnect_WMK_151_RG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58594" y="2267238"/>
            <a:ext cx="2096980" cy="246831"/>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a:off x="6520543" y="2177157"/>
            <a:ext cx="0" cy="36957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7231646" y="6530210"/>
            <a:ext cx="1782860" cy="246221"/>
          </a:xfrm>
          <a:prstGeom prst="rect">
            <a:avLst/>
          </a:prstGeom>
          <a:noFill/>
        </p:spPr>
        <p:txBody>
          <a:bodyPr wrap="none" rtlCol="0">
            <a:spAutoFit/>
          </a:bodyPr>
          <a:lstStyle/>
          <a:p>
            <a:pPr defTabSz="457200"/>
            <a:r>
              <a:rPr lang="en-US" sz="1000" dirty="0" smtClean="0">
                <a:solidFill>
                  <a:prstClr val="white">
                    <a:lumMod val="50000"/>
                  </a:prstClr>
                </a:solidFill>
              </a:rPr>
              <a:t>© Reed Elsevier Group PLC</a:t>
            </a:r>
            <a:endParaRPr lang="en-US" sz="1000" dirty="0">
              <a:solidFill>
                <a:prstClr val="white">
                  <a:lumMod val="50000"/>
                </a:prstClr>
              </a:solidFill>
            </a:endParaRPr>
          </a:p>
        </p:txBody>
      </p:sp>
    </p:spTree>
    <p:extLst>
      <p:ext uri="{BB962C8B-B14F-4D97-AF65-F5344CB8AC3E}">
        <p14:creationId xmlns:p14="http://schemas.microsoft.com/office/powerpoint/2010/main" val="41629466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093" y="1177007"/>
            <a:ext cx="6519527" cy="5492353"/>
          </a:xfrm>
          <a:prstGeom prst="roundRect">
            <a:avLst>
              <a:gd name="adj" fmla="val 3746"/>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
        <p:nvSpPr>
          <p:cNvPr id="5" name="Title 4"/>
          <p:cNvSpPr>
            <a:spLocks noGrp="1"/>
          </p:cNvSpPr>
          <p:nvPr>
            <p:ph type="title"/>
          </p:nvPr>
        </p:nvSpPr>
        <p:spPr>
          <a:xfrm>
            <a:off x="259006" y="705204"/>
            <a:ext cx="5756374" cy="418645"/>
          </a:xfrm>
        </p:spPr>
        <p:txBody>
          <a:bodyPr/>
          <a:lstStyle/>
          <a:p>
            <a:r>
              <a:rPr lang="en-GB" dirty="0" smtClean="0"/>
              <a:t>Guide for Authors</a:t>
            </a:r>
            <a:endParaRPr lang="en-US" dirty="0"/>
          </a:p>
        </p:txBody>
      </p:sp>
      <p:sp>
        <p:nvSpPr>
          <p:cNvPr id="8" name="Text Placeholder 7"/>
          <p:cNvSpPr>
            <a:spLocks noGrp="1"/>
          </p:cNvSpPr>
          <p:nvPr>
            <p:ph type="body" sz="quarter" idx="11"/>
          </p:nvPr>
        </p:nvSpPr>
        <p:spPr>
          <a:xfrm>
            <a:off x="2939142" y="5668526"/>
            <a:ext cx="5756375" cy="370435"/>
          </a:xfrm>
        </p:spPr>
        <p:txBody>
          <a:bodyPr/>
          <a:lstStyle/>
          <a:p>
            <a:r>
              <a:rPr lang="en-US" dirty="0" smtClean="0"/>
              <a:t> </a:t>
            </a:r>
            <a:endParaRPr lang="en-US" dirty="0"/>
          </a:p>
        </p:txBody>
      </p:sp>
      <p:sp>
        <p:nvSpPr>
          <p:cNvPr id="9" name="Text Placeholder 8"/>
          <p:cNvSpPr>
            <a:spLocks noGrp="1"/>
          </p:cNvSpPr>
          <p:nvPr>
            <p:ph type="body" sz="quarter" idx="12"/>
          </p:nvPr>
        </p:nvSpPr>
        <p:spPr>
          <a:xfrm>
            <a:off x="2939142" y="6038962"/>
            <a:ext cx="5756374" cy="357432"/>
          </a:xfrm>
        </p:spPr>
        <p:txBody>
          <a:bodyPr/>
          <a:lstStyle/>
          <a:p>
            <a:r>
              <a:rPr lang="en-US" dirty="0" smtClean="0"/>
              <a:t> </a:t>
            </a:r>
            <a:endParaRPr lang="en-US" dirty="0"/>
          </a:p>
        </p:txBody>
      </p:sp>
      <p:pic>
        <p:nvPicPr>
          <p:cNvPr id="11" name="Picture 3" descr="X:\elsevier\rachel\campus\WORDMARK\PublishingConnect_WMK_151_RG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98539" y="6375263"/>
            <a:ext cx="2096979" cy="24683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7739805" y="59768"/>
            <a:ext cx="857927" cy="246221"/>
          </a:xfrm>
          <a:prstGeom prst="rect">
            <a:avLst/>
          </a:prstGeom>
          <a:noFill/>
        </p:spPr>
        <p:txBody>
          <a:bodyPr wrap="none" rtlCol="0">
            <a:spAutoFit/>
          </a:bodyPr>
          <a:lstStyle/>
          <a:p>
            <a:pPr defTabSz="457200"/>
            <a:r>
              <a:rPr lang="nl-NL" sz="1000" dirty="0" smtClean="0">
                <a:solidFill>
                  <a:prstClr val="white"/>
                </a:solidFill>
              </a:rPr>
              <a:t>March 2015</a:t>
            </a:r>
            <a:endParaRPr lang="en-US" sz="1000" dirty="0">
              <a:solidFill>
                <a:prstClr val="white"/>
              </a:solidFill>
            </a:endParaRPr>
          </a:p>
        </p:txBody>
      </p:sp>
      <p:sp>
        <p:nvSpPr>
          <p:cNvPr id="27" name="Rounded Rectangle 26"/>
          <p:cNvSpPr/>
          <p:nvPr/>
        </p:nvSpPr>
        <p:spPr>
          <a:xfrm>
            <a:off x="5940152" y="1628799"/>
            <a:ext cx="2983368" cy="509371"/>
          </a:xfrm>
          <a:prstGeom prst="roundRect">
            <a:avLst/>
          </a:prstGeom>
          <a:solidFill>
            <a:schemeClr val="bg1"/>
          </a:solidFill>
          <a:ln>
            <a:solidFill>
              <a:srgbClr val="FF82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smtClean="0">
                <a:solidFill>
                  <a:srgbClr val="53565A"/>
                </a:solidFill>
              </a:rPr>
              <a:t>Reference Simplification</a:t>
            </a:r>
            <a:endParaRPr lang="en-US" dirty="0">
              <a:solidFill>
                <a:srgbClr val="53565A"/>
              </a:solidFill>
            </a:endParaRPr>
          </a:p>
        </p:txBody>
      </p:sp>
      <p:sp>
        <p:nvSpPr>
          <p:cNvPr id="3" name="Rounded Rectangle 2"/>
          <p:cNvSpPr/>
          <p:nvPr/>
        </p:nvSpPr>
        <p:spPr>
          <a:xfrm>
            <a:off x="5940152" y="2209230"/>
            <a:ext cx="2983368" cy="499690"/>
          </a:xfrm>
          <a:prstGeom prst="roundRect">
            <a:avLst/>
          </a:prstGeom>
          <a:solidFill>
            <a:schemeClr val="bg1"/>
          </a:solidFill>
          <a:ln>
            <a:solidFill>
              <a:srgbClr val="FF82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dirty="0" smtClean="0">
                <a:solidFill>
                  <a:srgbClr val="53565A"/>
                </a:solidFill>
              </a:rPr>
              <a:t>Your Paper, Your Way</a:t>
            </a:r>
            <a:endParaRPr lang="en-US" dirty="0">
              <a:solidFill>
                <a:srgbClr val="53565A"/>
              </a:solidFill>
            </a:endParaRPr>
          </a:p>
        </p:txBody>
      </p:sp>
      <p:sp>
        <p:nvSpPr>
          <p:cNvPr id="2" name="Rounded Rectangle 1"/>
          <p:cNvSpPr/>
          <p:nvPr/>
        </p:nvSpPr>
        <p:spPr>
          <a:xfrm>
            <a:off x="494840" y="2852936"/>
            <a:ext cx="1428709" cy="720080"/>
          </a:xfrm>
          <a:prstGeom prst="roundRect">
            <a:avLst/>
          </a:prstGeom>
          <a:noFill/>
          <a:ln w="28575">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a:off x="1619672" y="5616536"/>
            <a:ext cx="648072" cy="0"/>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16" name="Rounded Rectangle 15"/>
          <p:cNvSpPr/>
          <p:nvPr/>
        </p:nvSpPr>
        <p:spPr>
          <a:xfrm>
            <a:off x="3639856" y="2893880"/>
            <a:ext cx="1292184" cy="247088"/>
          </a:xfrm>
          <a:prstGeom prst="roundRec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ounded Rectangle 27"/>
          <p:cNvSpPr/>
          <p:nvPr/>
        </p:nvSpPr>
        <p:spPr>
          <a:xfrm>
            <a:off x="3639856" y="3627186"/>
            <a:ext cx="1292184" cy="295997"/>
          </a:xfrm>
          <a:prstGeom prst="roundRec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ounded Rectangle 30"/>
          <p:cNvSpPr/>
          <p:nvPr/>
        </p:nvSpPr>
        <p:spPr>
          <a:xfrm>
            <a:off x="4932040" y="4437112"/>
            <a:ext cx="1292184" cy="295997"/>
          </a:xfrm>
          <a:prstGeom prst="roundRec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ight Brace 16"/>
          <p:cNvSpPr/>
          <p:nvPr/>
        </p:nvSpPr>
        <p:spPr>
          <a:xfrm>
            <a:off x="5940153" y="3140968"/>
            <a:ext cx="504056" cy="936104"/>
          </a:xfrm>
          <a:prstGeom prst="rightBrace">
            <a:avLst>
              <a:gd name="adj1" fmla="val 35545"/>
              <a:gd name="adj2" fmla="val 48542"/>
            </a:avLst>
          </a:prstGeom>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Rounded Rectangle 31"/>
          <p:cNvSpPr/>
          <p:nvPr/>
        </p:nvSpPr>
        <p:spPr>
          <a:xfrm>
            <a:off x="6541606" y="3315832"/>
            <a:ext cx="1877882" cy="652055"/>
          </a:xfrm>
          <a:prstGeom prst="roundRect">
            <a:avLst/>
          </a:prstGeom>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solidFill>
                  <a:schemeClr val="tx1"/>
                </a:solidFill>
              </a:rPr>
              <a:t>content </a:t>
            </a:r>
            <a:r>
              <a:rPr lang="en-US" dirty="0">
                <a:solidFill>
                  <a:schemeClr val="tx1"/>
                </a:solidFill>
              </a:rPr>
              <a:t>innovation</a:t>
            </a:r>
          </a:p>
        </p:txBody>
      </p:sp>
      <p:sp>
        <p:nvSpPr>
          <p:cNvPr id="33" name="Rounded Rectangle 32"/>
          <p:cNvSpPr/>
          <p:nvPr/>
        </p:nvSpPr>
        <p:spPr>
          <a:xfrm>
            <a:off x="2123728" y="2893880"/>
            <a:ext cx="1292184" cy="247088"/>
          </a:xfrm>
          <a:prstGeom prst="roundRec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4" name="Straight Arrow Connector 33"/>
          <p:cNvCxnSpPr/>
          <p:nvPr/>
        </p:nvCxnSpPr>
        <p:spPr>
          <a:xfrm>
            <a:off x="3415912" y="3284469"/>
            <a:ext cx="324036" cy="0"/>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3406294" y="2497651"/>
            <a:ext cx="324036" cy="0"/>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3477838" y="4941168"/>
            <a:ext cx="324036" cy="0"/>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3477838" y="6021288"/>
            <a:ext cx="324036" cy="0"/>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4770022" y="2497651"/>
            <a:ext cx="324036" cy="0"/>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13393" y="6404082"/>
            <a:ext cx="1782860" cy="246221"/>
          </a:xfrm>
          <a:prstGeom prst="rect">
            <a:avLst/>
          </a:prstGeom>
          <a:solidFill>
            <a:schemeClr val="bg1"/>
          </a:solidFill>
        </p:spPr>
        <p:txBody>
          <a:bodyPr wrap="none" rtlCol="0">
            <a:spAutoFit/>
          </a:bodyPr>
          <a:lstStyle/>
          <a:p>
            <a:pPr defTabSz="457200"/>
            <a:r>
              <a:rPr lang="en-US" sz="1000" dirty="0" smtClean="0">
                <a:solidFill>
                  <a:prstClr val="white">
                    <a:lumMod val="50000"/>
                  </a:prstClr>
                </a:solidFill>
              </a:rPr>
              <a:t>© Reed Elsevier Group PLC</a:t>
            </a:r>
            <a:endParaRPr lang="en-US" sz="1000" dirty="0">
              <a:solidFill>
                <a:prstClr val="white">
                  <a:lumMod val="50000"/>
                </a:prstClr>
              </a:solidFill>
            </a:endParaRPr>
          </a:p>
        </p:txBody>
      </p:sp>
    </p:spTree>
    <p:extLst>
      <p:ext uri="{BB962C8B-B14F-4D97-AF65-F5344CB8AC3E}">
        <p14:creationId xmlns:p14="http://schemas.microsoft.com/office/powerpoint/2010/main" val="39782630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939144" y="705204"/>
            <a:ext cx="5756374" cy="418645"/>
          </a:xfrm>
        </p:spPr>
        <p:txBody>
          <a:bodyPr/>
          <a:lstStyle/>
          <a:p>
            <a:r>
              <a:rPr lang="en-GB" dirty="0"/>
              <a:t>General structure of a research article</a:t>
            </a:r>
            <a:endParaRPr lang="en-US" dirty="0"/>
          </a:p>
        </p:txBody>
      </p:sp>
      <p:sp>
        <p:nvSpPr>
          <p:cNvPr id="8" name="Text Placeholder 7"/>
          <p:cNvSpPr>
            <a:spLocks noGrp="1"/>
          </p:cNvSpPr>
          <p:nvPr>
            <p:ph type="body" sz="quarter" idx="11"/>
          </p:nvPr>
        </p:nvSpPr>
        <p:spPr>
          <a:xfrm>
            <a:off x="2939142" y="5794654"/>
            <a:ext cx="5756375" cy="370435"/>
          </a:xfrm>
        </p:spPr>
        <p:txBody>
          <a:bodyPr/>
          <a:lstStyle/>
          <a:p>
            <a:r>
              <a:rPr lang="en-US" dirty="0" smtClean="0"/>
              <a:t> </a:t>
            </a:r>
            <a:endParaRPr lang="en-US" dirty="0"/>
          </a:p>
        </p:txBody>
      </p:sp>
      <p:sp>
        <p:nvSpPr>
          <p:cNvPr id="9" name="Text Placeholder 8"/>
          <p:cNvSpPr>
            <a:spLocks noGrp="1"/>
          </p:cNvSpPr>
          <p:nvPr>
            <p:ph type="body" sz="quarter" idx="12"/>
          </p:nvPr>
        </p:nvSpPr>
        <p:spPr>
          <a:xfrm>
            <a:off x="2939142" y="6165090"/>
            <a:ext cx="5756374" cy="357432"/>
          </a:xfrm>
        </p:spPr>
        <p:txBody>
          <a:bodyPr/>
          <a:lstStyle/>
          <a:p>
            <a:r>
              <a:rPr lang="en-US" dirty="0" smtClean="0"/>
              <a:t> </a:t>
            </a:r>
            <a:endParaRPr lang="en-US" dirty="0"/>
          </a:p>
        </p:txBody>
      </p:sp>
      <p:sp>
        <p:nvSpPr>
          <p:cNvPr id="15" name="Content Placeholder 5"/>
          <p:cNvSpPr txBox="1">
            <a:spLocks/>
          </p:cNvSpPr>
          <p:nvPr/>
        </p:nvSpPr>
        <p:spPr>
          <a:xfrm>
            <a:off x="2939144" y="1230086"/>
            <a:ext cx="5910942" cy="5105401"/>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2000" kern="1200">
                <a:solidFill>
                  <a:srgbClr val="53565A"/>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285750" indent="-285750">
              <a:buClr>
                <a:srgbClr val="FF8200"/>
              </a:buClr>
              <a:buSzPct val="130000"/>
              <a:buFont typeface="Wingdings" panose="05000000000000000000" pitchFamily="2" charset="2"/>
              <a:buChar char="§"/>
            </a:pPr>
            <a:r>
              <a:rPr lang="en-GB" sz="1600" dirty="0" smtClean="0"/>
              <a:t>Title</a:t>
            </a:r>
          </a:p>
          <a:p>
            <a:pPr marL="285750" indent="-285750">
              <a:buClr>
                <a:srgbClr val="FF8200"/>
              </a:buClr>
              <a:buSzPct val="130000"/>
              <a:buFont typeface="Wingdings" panose="05000000000000000000" pitchFamily="2" charset="2"/>
              <a:buChar char="§"/>
            </a:pPr>
            <a:r>
              <a:rPr lang="en-GB" sz="1600" dirty="0" smtClean="0"/>
              <a:t>Abstract </a:t>
            </a:r>
          </a:p>
          <a:p>
            <a:pPr marL="285750" indent="-285750">
              <a:buClr>
                <a:srgbClr val="FF8200"/>
              </a:buClr>
              <a:buSzPct val="130000"/>
              <a:buFont typeface="Wingdings" panose="05000000000000000000" pitchFamily="2" charset="2"/>
              <a:buChar char="§"/>
            </a:pPr>
            <a:r>
              <a:rPr lang="en-GB" sz="1600" dirty="0" smtClean="0"/>
              <a:t>Keywords</a:t>
            </a:r>
          </a:p>
          <a:p>
            <a:pPr>
              <a:buClr>
                <a:srgbClr val="FF8200"/>
              </a:buClr>
              <a:buSzPct val="130000"/>
            </a:pPr>
            <a:endParaRPr lang="en-GB" sz="1600" dirty="0" smtClean="0"/>
          </a:p>
          <a:p>
            <a:pPr>
              <a:buClr>
                <a:srgbClr val="FF8200"/>
              </a:buClr>
              <a:buSzPct val="130000"/>
            </a:pPr>
            <a:r>
              <a:rPr lang="en-GB" sz="1600" dirty="0" smtClean="0"/>
              <a:t>Main Text (IMRAD)</a:t>
            </a:r>
            <a:endParaRPr lang="en-GB" sz="1600" dirty="0"/>
          </a:p>
          <a:p>
            <a:pPr marL="285750" indent="-285750">
              <a:buClr>
                <a:srgbClr val="FF8200"/>
              </a:buClr>
              <a:buSzPct val="130000"/>
              <a:buFont typeface="Wingdings" panose="05000000000000000000" pitchFamily="2" charset="2"/>
              <a:buChar char="§"/>
            </a:pPr>
            <a:r>
              <a:rPr lang="en-GB" sz="1600" dirty="0" smtClean="0"/>
              <a:t>Introduction </a:t>
            </a:r>
          </a:p>
          <a:p>
            <a:pPr marL="285750" indent="-285750">
              <a:buClr>
                <a:srgbClr val="FF8200"/>
              </a:buClr>
              <a:buSzPct val="130000"/>
              <a:buFont typeface="Wingdings" panose="05000000000000000000" pitchFamily="2" charset="2"/>
              <a:buChar char="§"/>
            </a:pPr>
            <a:r>
              <a:rPr lang="en-GB" sz="1600" dirty="0" smtClean="0"/>
              <a:t>Methods </a:t>
            </a:r>
          </a:p>
          <a:p>
            <a:pPr marL="285750" indent="-285750">
              <a:buClr>
                <a:srgbClr val="FF8200"/>
              </a:buClr>
              <a:buSzPct val="130000"/>
              <a:buFont typeface="Wingdings" panose="05000000000000000000" pitchFamily="2" charset="2"/>
              <a:buChar char="§"/>
            </a:pPr>
            <a:r>
              <a:rPr lang="en-GB" sz="1600" dirty="0" smtClean="0"/>
              <a:t>Results and</a:t>
            </a:r>
          </a:p>
          <a:p>
            <a:pPr marL="285750" indent="-285750">
              <a:buClr>
                <a:srgbClr val="FF8200"/>
              </a:buClr>
              <a:buSzPct val="130000"/>
              <a:buFont typeface="Wingdings" panose="05000000000000000000" pitchFamily="2" charset="2"/>
              <a:buChar char="§"/>
            </a:pPr>
            <a:r>
              <a:rPr lang="en-GB" sz="1600" dirty="0" smtClean="0"/>
              <a:t>Discussion</a:t>
            </a:r>
          </a:p>
          <a:p>
            <a:pPr marL="285750" indent="-285750">
              <a:buClr>
                <a:srgbClr val="FF8200"/>
              </a:buClr>
              <a:buSzPct val="130000"/>
              <a:buFont typeface="Wingdings" panose="05000000000000000000" pitchFamily="2" charset="2"/>
              <a:buChar char="§"/>
            </a:pPr>
            <a:endParaRPr lang="en-GB" sz="1600" dirty="0"/>
          </a:p>
          <a:p>
            <a:pPr marL="285750" indent="-285750">
              <a:buClr>
                <a:srgbClr val="FF8200"/>
              </a:buClr>
              <a:buSzPct val="130000"/>
              <a:buFont typeface="Wingdings" panose="05000000000000000000" pitchFamily="2" charset="2"/>
              <a:buChar char="§"/>
            </a:pPr>
            <a:r>
              <a:rPr lang="en-GB" sz="1600" dirty="0" smtClean="0"/>
              <a:t>Conclusion </a:t>
            </a:r>
            <a:endParaRPr lang="en-GB" sz="1600" dirty="0"/>
          </a:p>
          <a:p>
            <a:pPr marL="285750" indent="-285750">
              <a:buClr>
                <a:srgbClr val="FF8200"/>
              </a:buClr>
              <a:buSzPct val="130000"/>
              <a:buFont typeface="Wingdings" panose="05000000000000000000" pitchFamily="2" charset="2"/>
              <a:buChar char="§"/>
            </a:pPr>
            <a:r>
              <a:rPr lang="en-GB" sz="1600" dirty="0"/>
              <a:t>Acknowledgements</a:t>
            </a:r>
          </a:p>
          <a:p>
            <a:pPr marL="285750" indent="-285750">
              <a:buClr>
                <a:srgbClr val="FF8200"/>
              </a:buClr>
              <a:buSzPct val="130000"/>
              <a:buFont typeface="Wingdings" panose="05000000000000000000" pitchFamily="2" charset="2"/>
              <a:buChar char="§"/>
            </a:pPr>
            <a:r>
              <a:rPr lang="en-GB" sz="1600" dirty="0" smtClean="0"/>
              <a:t>References </a:t>
            </a:r>
            <a:endParaRPr lang="en-GB" sz="1600" dirty="0"/>
          </a:p>
          <a:p>
            <a:pPr marL="285750" indent="-285750">
              <a:buClr>
                <a:srgbClr val="FF8200"/>
              </a:buClr>
              <a:buSzPct val="130000"/>
              <a:buFont typeface="Wingdings" panose="05000000000000000000" pitchFamily="2" charset="2"/>
              <a:buChar char="§"/>
            </a:pPr>
            <a:r>
              <a:rPr lang="en-GB" sz="1600" dirty="0"/>
              <a:t>Supporting </a:t>
            </a:r>
            <a:r>
              <a:rPr lang="en-GB" sz="1600" dirty="0" smtClean="0"/>
              <a:t>materials</a:t>
            </a:r>
            <a:endParaRPr lang="en-GB" sz="1600" dirty="0"/>
          </a:p>
        </p:txBody>
      </p:sp>
      <p:pic>
        <p:nvPicPr>
          <p:cNvPr id="1026" name="Picture 2" descr="https://elsteam.regn.net/sites/braimalib/Shared%20Documents/Illustrations/R3_Elsevier_W_Research_Info_2a_aw.jpg"/>
          <p:cNvPicPr>
            <a:picLocks noChangeAspect="1" noChangeArrowheads="1"/>
          </p:cNvPicPr>
          <p:nvPr/>
        </p:nvPicPr>
        <p:blipFill rotWithShape="1">
          <a:blip r:embed="rId3">
            <a:extLst>
              <a:ext uri="{28A0092B-C50C-407E-A947-70E740481C1C}">
                <a14:useLocalDpi xmlns:a14="http://schemas.microsoft.com/office/drawing/2010/main" val="0"/>
              </a:ext>
            </a:extLst>
          </a:blip>
          <a:srcRect b="-14107"/>
          <a:stretch/>
        </p:blipFill>
        <p:spPr bwMode="auto">
          <a:xfrm>
            <a:off x="0" y="394199"/>
            <a:ext cx="2849461" cy="559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X:\elsevier\rachel\campus\WORDMARK\PublishingConnect_WMK_151_RG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98539" y="6406795"/>
            <a:ext cx="2096979" cy="24683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13393" y="6530210"/>
            <a:ext cx="1782860" cy="246221"/>
          </a:xfrm>
          <a:prstGeom prst="rect">
            <a:avLst/>
          </a:prstGeom>
          <a:noFill/>
        </p:spPr>
        <p:txBody>
          <a:bodyPr wrap="none" rtlCol="0">
            <a:spAutoFit/>
          </a:bodyPr>
          <a:lstStyle/>
          <a:p>
            <a:pPr defTabSz="457200"/>
            <a:r>
              <a:rPr lang="en-US" sz="1000" dirty="0" smtClean="0">
                <a:solidFill>
                  <a:prstClr val="white">
                    <a:lumMod val="50000"/>
                  </a:prstClr>
                </a:solidFill>
              </a:rPr>
              <a:t>© Reed Elsevier Group PLC</a:t>
            </a:r>
            <a:endParaRPr lang="en-US" sz="1000" dirty="0">
              <a:solidFill>
                <a:prstClr val="white">
                  <a:lumMod val="50000"/>
                </a:prstClr>
              </a:solidFill>
            </a:endParaRPr>
          </a:p>
        </p:txBody>
      </p:sp>
      <p:sp>
        <p:nvSpPr>
          <p:cNvPr id="14" name="Text Box 4"/>
          <p:cNvSpPr txBox="1">
            <a:spLocks noChangeArrowheads="1"/>
          </p:cNvSpPr>
          <p:nvPr/>
        </p:nvSpPr>
        <p:spPr bwMode="auto">
          <a:xfrm>
            <a:off x="4849173" y="1265922"/>
            <a:ext cx="3761070" cy="783193"/>
          </a:xfrm>
          <a:prstGeom prst="roundRect">
            <a:avLst/>
          </a:prstGeom>
          <a:noFill/>
          <a:ln w="25400">
            <a:solidFill>
              <a:srgbClr val="FF8200"/>
            </a:solidFill>
            <a:miter lim="800000"/>
            <a:headEnd/>
            <a:tailEnd/>
          </a:ln>
        </p:spPr>
        <p:txBody>
          <a:bodyPr anchor="ctr">
            <a:spAutoFit/>
          </a:bodyPr>
          <a:lstStyle/>
          <a:p>
            <a:pPr algn="ctr" defTabSz="457200" eaLnBrk="0" hangingPunct="0">
              <a:spcBef>
                <a:spcPct val="50000"/>
              </a:spcBef>
            </a:pPr>
            <a:r>
              <a:rPr lang="en-US" altLang="zh-CN" sz="1600" dirty="0">
                <a:solidFill>
                  <a:srgbClr val="53565A"/>
                </a:solidFill>
                <a:cs typeface="Arial"/>
              </a:rPr>
              <a:t>informative, attractive, effective</a:t>
            </a:r>
          </a:p>
          <a:p>
            <a:pPr algn="ctr" defTabSz="457200" eaLnBrk="0" hangingPunct="0">
              <a:spcBef>
                <a:spcPct val="50000"/>
              </a:spcBef>
            </a:pPr>
            <a:r>
              <a:rPr lang="en-US" altLang="zh-CN" sz="1600" b="1" i="1" dirty="0">
                <a:solidFill>
                  <a:srgbClr val="53565A"/>
                </a:solidFill>
                <a:cs typeface="Arial"/>
              </a:rPr>
              <a:t>How do you search for a paper?</a:t>
            </a:r>
          </a:p>
        </p:txBody>
      </p:sp>
      <p:sp>
        <p:nvSpPr>
          <p:cNvPr id="16" name="AutoShape 7"/>
          <p:cNvSpPr>
            <a:spLocks/>
          </p:cNvSpPr>
          <p:nvPr/>
        </p:nvSpPr>
        <p:spPr bwMode="auto">
          <a:xfrm>
            <a:off x="4424207" y="1218240"/>
            <a:ext cx="173853" cy="847655"/>
          </a:xfrm>
          <a:prstGeom prst="rightBrace">
            <a:avLst>
              <a:gd name="adj1" fmla="val 38962"/>
              <a:gd name="adj2" fmla="val 50000"/>
            </a:avLst>
          </a:prstGeom>
          <a:noFill/>
          <a:ln w="28575">
            <a:solidFill>
              <a:srgbClr val="007398"/>
            </a:solidFill>
            <a:round/>
            <a:headEnd/>
            <a:tailEnd/>
          </a:ln>
        </p:spPr>
        <p:txBody>
          <a:bodyPr wrap="none" anchor="ctr"/>
          <a:lstStyle/>
          <a:p>
            <a:pPr defTabSz="457200"/>
            <a:endParaRPr lang="en-US" sz="2000">
              <a:solidFill>
                <a:srgbClr val="53565A"/>
              </a:solidFill>
            </a:endParaRPr>
          </a:p>
        </p:txBody>
      </p:sp>
      <p:sp>
        <p:nvSpPr>
          <p:cNvPr id="17" name="Text Box 4"/>
          <p:cNvSpPr txBox="1">
            <a:spLocks noChangeArrowheads="1"/>
          </p:cNvSpPr>
          <p:nvPr/>
        </p:nvSpPr>
        <p:spPr bwMode="auto">
          <a:xfrm>
            <a:off x="5021158" y="2999605"/>
            <a:ext cx="3589085" cy="646986"/>
          </a:xfrm>
          <a:prstGeom prst="roundRect">
            <a:avLst/>
          </a:prstGeom>
          <a:noFill/>
          <a:ln w="25400">
            <a:solidFill>
              <a:srgbClr val="FF8200"/>
            </a:solidFill>
            <a:miter lim="800000"/>
            <a:headEnd/>
            <a:tailEnd/>
          </a:ln>
        </p:spPr>
        <p:txBody>
          <a:bodyPr wrap="square" anchor="ctr">
            <a:spAutoFit/>
          </a:bodyPr>
          <a:lstStyle/>
          <a:p>
            <a:pPr algn="ctr" defTabSz="457200" eaLnBrk="0" hangingPunct="0">
              <a:spcBef>
                <a:spcPct val="50000"/>
              </a:spcBef>
            </a:pPr>
            <a:r>
              <a:rPr lang="en-US" altLang="zh-CN" sz="1600" dirty="0" smtClean="0">
                <a:solidFill>
                  <a:srgbClr val="53565A"/>
                </a:solidFill>
                <a:cs typeface="Arial"/>
              </a:rPr>
              <a:t>Make sure each section fulfills its </a:t>
            </a:r>
            <a:r>
              <a:rPr lang="en-US" altLang="zh-CN" sz="1600" u="sng" dirty="0" smtClean="0">
                <a:solidFill>
                  <a:srgbClr val="53565A"/>
                </a:solidFill>
                <a:cs typeface="Arial"/>
              </a:rPr>
              <a:t>purpose</a:t>
            </a:r>
            <a:r>
              <a:rPr lang="en-US" altLang="zh-CN" sz="1600" dirty="0" smtClean="0">
                <a:solidFill>
                  <a:srgbClr val="53565A"/>
                </a:solidFill>
                <a:cs typeface="Arial"/>
              </a:rPr>
              <a:t> clearly and concisely</a:t>
            </a:r>
            <a:endParaRPr lang="en-US" altLang="zh-CN" sz="1600" b="1" i="1" dirty="0">
              <a:solidFill>
                <a:srgbClr val="53565A"/>
              </a:solidFill>
              <a:cs typeface="Arial"/>
            </a:endParaRPr>
          </a:p>
        </p:txBody>
      </p:sp>
      <p:sp>
        <p:nvSpPr>
          <p:cNvPr id="19" name="TextBox 18"/>
          <p:cNvSpPr txBox="1"/>
          <p:nvPr/>
        </p:nvSpPr>
        <p:spPr>
          <a:xfrm>
            <a:off x="7739805" y="59768"/>
            <a:ext cx="857927" cy="246221"/>
          </a:xfrm>
          <a:prstGeom prst="rect">
            <a:avLst/>
          </a:prstGeom>
          <a:noFill/>
        </p:spPr>
        <p:txBody>
          <a:bodyPr wrap="none" rtlCol="0">
            <a:spAutoFit/>
          </a:bodyPr>
          <a:lstStyle/>
          <a:p>
            <a:pPr defTabSz="457200"/>
            <a:r>
              <a:rPr lang="nl-NL" sz="1000" dirty="0" smtClean="0">
                <a:solidFill>
                  <a:prstClr val="white"/>
                </a:solidFill>
              </a:rPr>
              <a:t>March 2015</a:t>
            </a:r>
            <a:endParaRPr lang="en-US" sz="1000" dirty="0">
              <a:solidFill>
                <a:prstClr val="white"/>
              </a:solidFill>
            </a:endParaRPr>
          </a:p>
        </p:txBody>
      </p:sp>
      <p:sp>
        <p:nvSpPr>
          <p:cNvPr id="20" name="AutoShape 7"/>
          <p:cNvSpPr>
            <a:spLocks/>
          </p:cNvSpPr>
          <p:nvPr/>
        </p:nvSpPr>
        <p:spPr bwMode="auto">
          <a:xfrm>
            <a:off x="4558958" y="2899271"/>
            <a:ext cx="173853" cy="847655"/>
          </a:xfrm>
          <a:prstGeom prst="rightBrace">
            <a:avLst>
              <a:gd name="adj1" fmla="val 38962"/>
              <a:gd name="adj2" fmla="val 50000"/>
            </a:avLst>
          </a:prstGeom>
          <a:noFill/>
          <a:ln w="28575">
            <a:solidFill>
              <a:srgbClr val="007398"/>
            </a:solidFill>
            <a:round/>
            <a:headEnd/>
            <a:tailEnd/>
          </a:ln>
        </p:spPr>
        <p:txBody>
          <a:bodyPr wrap="none" anchor="ctr"/>
          <a:lstStyle/>
          <a:p>
            <a:pPr defTabSz="457200"/>
            <a:endParaRPr lang="en-US" sz="2000">
              <a:solidFill>
                <a:srgbClr val="53565A"/>
              </a:solidFill>
            </a:endParaRPr>
          </a:p>
        </p:txBody>
      </p:sp>
    </p:spTree>
    <p:extLst>
      <p:ext uri="{BB962C8B-B14F-4D97-AF65-F5344CB8AC3E}">
        <p14:creationId xmlns:p14="http://schemas.microsoft.com/office/powerpoint/2010/main" val="2090746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2939142" y="5794654"/>
            <a:ext cx="5756375" cy="370435"/>
          </a:xfrm>
        </p:spPr>
        <p:txBody>
          <a:bodyPr/>
          <a:lstStyle/>
          <a:p>
            <a:r>
              <a:rPr lang="en-US" dirty="0" smtClean="0"/>
              <a:t> </a:t>
            </a:r>
            <a:endParaRPr lang="en-US" dirty="0"/>
          </a:p>
        </p:txBody>
      </p:sp>
      <p:sp>
        <p:nvSpPr>
          <p:cNvPr id="9" name="Text Placeholder 8"/>
          <p:cNvSpPr>
            <a:spLocks noGrp="1"/>
          </p:cNvSpPr>
          <p:nvPr>
            <p:ph type="body" sz="quarter" idx="12"/>
          </p:nvPr>
        </p:nvSpPr>
        <p:spPr>
          <a:xfrm>
            <a:off x="2939142" y="6165090"/>
            <a:ext cx="5756374" cy="357432"/>
          </a:xfrm>
        </p:spPr>
        <p:txBody>
          <a:bodyPr/>
          <a:lstStyle/>
          <a:p>
            <a:r>
              <a:rPr lang="en-US" dirty="0" smtClean="0"/>
              <a:t> </a:t>
            </a:r>
            <a:endParaRPr lang="en-US" dirty="0"/>
          </a:p>
        </p:txBody>
      </p:sp>
      <p:pic>
        <p:nvPicPr>
          <p:cNvPr id="14" name="Picture 3" descr="X:\elsevier\rachel\campus\WORDMARK\PublishingConnect_WMK_151_RG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8539" y="6406795"/>
            <a:ext cx="2096979" cy="24683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13393" y="6530210"/>
            <a:ext cx="1782860" cy="246221"/>
          </a:xfrm>
          <a:prstGeom prst="rect">
            <a:avLst/>
          </a:prstGeom>
          <a:noFill/>
        </p:spPr>
        <p:txBody>
          <a:bodyPr wrap="none" rtlCol="0">
            <a:spAutoFit/>
          </a:bodyPr>
          <a:lstStyle/>
          <a:p>
            <a:pPr defTabSz="457200"/>
            <a:r>
              <a:rPr lang="en-US" sz="1000" dirty="0" smtClean="0">
                <a:solidFill>
                  <a:prstClr val="white">
                    <a:lumMod val="50000"/>
                  </a:prstClr>
                </a:solidFill>
              </a:rPr>
              <a:t>© Reed Elsevier Group PLC</a:t>
            </a:r>
            <a:endParaRPr lang="en-US" sz="1000" dirty="0">
              <a:solidFill>
                <a:prstClr val="white">
                  <a:lumMod val="50000"/>
                </a:prstClr>
              </a:solidFill>
            </a:endParaRPr>
          </a:p>
        </p:txBody>
      </p:sp>
      <p:sp>
        <p:nvSpPr>
          <p:cNvPr id="12" name="TextBox 11"/>
          <p:cNvSpPr txBox="1"/>
          <p:nvPr/>
        </p:nvSpPr>
        <p:spPr>
          <a:xfrm>
            <a:off x="7739805" y="59768"/>
            <a:ext cx="857927" cy="246221"/>
          </a:xfrm>
          <a:prstGeom prst="rect">
            <a:avLst/>
          </a:prstGeom>
          <a:noFill/>
        </p:spPr>
        <p:txBody>
          <a:bodyPr wrap="none" rtlCol="0">
            <a:spAutoFit/>
          </a:bodyPr>
          <a:lstStyle/>
          <a:p>
            <a:pPr defTabSz="457200"/>
            <a:r>
              <a:rPr lang="nl-NL" sz="1000" dirty="0" smtClean="0">
                <a:solidFill>
                  <a:prstClr val="white"/>
                </a:solidFill>
              </a:rPr>
              <a:t>March 2015</a:t>
            </a:r>
            <a:endParaRPr lang="en-US" sz="1000" dirty="0">
              <a:solidFill>
                <a:prstClr val="white"/>
              </a:solidFill>
            </a:endParaRPr>
          </a:p>
        </p:txBody>
      </p:sp>
      <p:sp>
        <p:nvSpPr>
          <p:cNvPr id="2" name="Title 1"/>
          <p:cNvSpPr>
            <a:spLocks noGrp="1"/>
          </p:cNvSpPr>
          <p:nvPr>
            <p:ph type="title"/>
          </p:nvPr>
        </p:nvSpPr>
        <p:spPr/>
        <p:txBody>
          <a:bodyPr/>
          <a:lstStyle/>
          <a:p>
            <a:r>
              <a:rPr lang="en-US" dirty="0"/>
              <a:t>The Publisher’s Role</a:t>
            </a:r>
            <a:br>
              <a:rPr lang="en-US" dirty="0"/>
            </a:br>
            <a:endParaRPr lang="en-US" dirty="0"/>
          </a:p>
        </p:txBody>
      </p:sp>
      <p:graphicFrame>
        <p:nvGraphicFramePr>
          <p:cNvPr id="11" name="Content Placeholder 23"/>
          <p:cNvGraphicFramePr>
            <a:graphicFrameLocks/>
          </p:cNvGraphicFramePr>
          <p:nvPr>
            <p:extLst>
              <p:ext uri="{D42A27DB-BD31-4B8C-83A1-F6EECF244321}">
                <p14:modId xmlns:p14="http://schemas.microsoft.com/office/powerpoint/2010/main" val="1705084312"/>
              </p:ext>
            </p:extLst>
          </p:nvPr>
        </p:nvGraphicFramePr>
        <p:xfrm>
          <a:off x="457200" y="1484784"/>
          <a:ext cx="8435280" cy="35569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3" name="Diagram 12"/>
          <p:cNvGraphicFramePr/>
          <p:nvPr>
            <p:extLst>
              <p:ext uri="{D42A27DB-BD31-4B8C-83A1-F6EECF244321}">
                <p14:modId xmlns:p14="http://schemas.microsoft.com/office/powerpoint/2010/main" val="2494694158"/>
              </p:ext>
            </p:extLst>
          </p:nvPr>
        </p:nvGraphicFramePr>
        <p:xfrm>
          <a:off x="395536" y="5157192"/>
          <a:ext cx="8064896" cy="93610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1775598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4"/>
          <p:cNvSpPr>
            <a:spLocks noGrp="1"/>
          </p:cNvSpPr>
          <p:nvPr>
            <p:ph type="title"/>
          </p:nvPr>
        </p:nvSpPr>
        <p:spPr>
          <a:xfrm>
            <a:off x="2939142" y="705204"/>
            <a:ext cx="4495801" cy="418645"/>
          </a:xfrm>
        </p:spPr>
        <p:txBody>
          <a:bodyPr anchor="t" anchorCtr="0"/>
          <a:lstStyle/>
          <a:p>
            <a:r>
              <a:rPr lang="en-GB" dirty="0"/>
              <a:t>The </a:t>
            </a:r>
            <a:r>
              <a:rPr lang="en-GB" dirty="0" smtClean="0"/>
              <a:t>process </a:t>
            </a:r>
            <a:r>
              <a:rPr lang="en-GB" dirty="0"/>
              <a:t>of </a:t>
            </a:r>
            <a:r>
              <a:rPr lang="en-GB" dirty="0" smtClean="0"/>
              <a:t>writing </a:t>
            </a:r>
            <a:r>
              <a:rPr lang="en-GB" dirty="0"/>
              <a:t>– </a:t>
            </a:r>
            <a:r>
              <a:rPr lang="en-GB" dirty="0" smtClean="0"/>
              <a:t>building </a:t>
            </a:r>
            <a:r>
              <a:rPr lang="en-GB" dirty="0"/>
              <a:t>the </a:t>
            </a:r>
            <a:r>
              <a:rPr lang="en-GB" dirty="0" smtClean="0"/>
              <a:t>article</a:t>
            </a:r>
            <a:endParaRPr lang="en-US" dirty="0"/>
          </a:p>
        </p:txBody>
      </p:sp>
      <p:sp>
        <p:nvSpPr>
          <p:cNvPr id="25" name="Text Placeholder 7"/>
          <p:cNvSpPr>
            <a:spLocks noGrp="1"/>
          </p:cNvSpPr>
          <p:nvPr>
            <p:ph type="body" sz="quarter" idx="11"/>
          </p:nvPr>
        </p:nvSpPr>
        <p:spPr>
          <a:xfrm>
            <a:off x="2939142" y="5794654"/>
            <a:ext cx="5756375" cy="370435"/>
          </a:xfrm>
        </p:spPr>
        <p:txBody>
          <a:bodyPr/>
          <a:lstStyle/>
          <a:p>
            <a:r>
              <a:rPr lang="en-US" dirty="0" smtClean="0"/>
              <a:t> </a:t>
            </a:r>
            <a:endParaRPr lang="en-US" dirty="0"/>
          </a:p>
        </p:txBody>
      </p:sp>
      <p:sp>
        <p:nvSpPr>
          <p:cNvPr id="26" name="Text Placeholder 8"/>
          <p:cNvSpPr>
            <a:spLocks noGrp="1"/>
          </p:cNvSpPr>
          <p:nvPr>
            <p:ph type="body" sz="quarter" idx="12"/>
          </p:nvPr>
        </p:nvSpPr>
        <p:spPr>
          <a:xfrm>
            <a:off x="2939142" y="6165090"/>
            <a:ext cx="5756374" cy="357432"/>
          </a:xfrm>
        </p:spPr>
        <p:txBody>
          <a:bodyPr/>
          <a:lstStyle/>
          <a:p>
            <a:r>
              <a:rPr lang="en-US" dirty="0" smtClean="0"/>
              <a:t> </a:t>
            </a:r>
            <a:endParaRPr lang="en-US" dirty="0"/>
          </a:p>
        </p:txBody>
      </p:sp>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063" y="378725"/>
            <a:ext cx="2858333" cy="5662845"/>
          </a:xfrm>
          <a:prstGeom prst="rect">
            <a:avLst/>
          </a:prstGeom>
        </p:spPr>
      </p:pic>
      <p:pic>
        <p:nvPicPr>
          <p:cNvPr id="13" name="Picture 3" descr="X:\elsevier\rachel\campus\WORDMARK\PublishingConnect_WMK_151_RG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98539" y="6406795"/>
            <a:ext cx="2096979" cy="246831"/>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4169229" y="1709059"/>
            <a:ext cx="3156857" cy="571230"/>
          </a:xfrm>
          <a:prstGeom prst="roundRect">
            <a:avLst>
              <a:gd name="adj" fmla="val 5117"/>
            </a:avLst>
          </a:prstGeom>
          <a:solidFill>
            <a:schemeClr val="tx2">
              <a:lumMod val="20000"/>
              <a:lumOff val="80000"/>
              <a:alpha val="64000"/>
            </a:schemeClr>
          </a:solidFill>
          <a:ln w="3175">
            <a:solidFill>
              <a:schemeClr val="bg1">
                <a:lumMod val="75000"/>
              </a:schemeClr>
            </a:solidFill>
          </a:ln>
          <a:effectLst>
            <a:outerShdw dist="25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endParaRPr>
          </a:p>
        </p:txBody>
      </p:sp>
      <p:sp>
        <p:nvSpPr>
          <p:cNvPr id="12" name="Rounded Rectangle 11"/>
          <p:cNvSpPr/>
          <p:nvPr/>
        </p:nvSpPr>
        <p:spPr>
          <a:xfrm>
            <a:off x="3690258" y="2408329"/>
            <a:ext cx="1992086" cy="571230"/>
          </a:xfrm>
          <a:prstGeom prst="roundRect">
            <a:avLst>
              <a:gd name="adj" fmla="val 5117"/>
            </a:avLst>
          </a:prstGeom>
          <a:solidFill>
            <a:schemeClr val="tx2">
              <a:lumMod val="20000"/>
              <a:lumOff val="80000"/>
              <a:alpha val="64000"/>
            </a:schemeClr>
          </a:solidFill>
          <a:ln w="3175">
            <a:solidFill>
              <a:schemeClr val="bg1">
                <a:lumMod val="75000"/>
              </a:schemeClr>
            </a:solidFill>
          </a:ln>
          <a:effectLst>
            <a:outerShdw dist="25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endParaRPr>
          </a:p>
        </p:txBody>
      </p:sp>
      <p:sp>
        <p:nvSpPr>
          <p:cNvPr id="14" name="Rounded Rectangle 13"/>
          <p:cNvSpPr/>
          <p:nvPr/>
        </p:nvSpPr>
        <p:spPr>
          <a:xfrm>
            <a:off x="5823856" y="2416088"/>
            <a:ext cx="2046515" cy="571230"/>
          </a:xfrm>
          <a:prstGeom prst="roundRect">
            <a:avLst>
              <a:gd name="adj" fmla="val 5117"/>
            </a:avLst>
          </a:prstGeom>
          <a:solidFill>
            <a:schemeClr val="tx2">
              <a:lumMod val="20000"/>
              <a:lumOff val="80000"/>
              <a:alpha val="64000"/>
            </a:schemeClr>
          </a:solidFill>
          <a:ln w="3175">
            <a:solidFill>
              <a:schemeClr val="bg1">
                <a:lumMod val="75000"/>
              </a:schemeClr>
            </a:solidFill>
          </a:ln>
          <a:effectLst>
            <a:outerShdw dist="25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endParaRPr>
          </a:p>
        </p:txBody>
      </p:sp>
      <p:sp>
        <p:nvSpPr>
          <p:cNvPr id="15" name="Rounded Rectangle 14"/>
          <p:cNvSpPr/>
          <p:nvPr/>
        </p:nvSpPr>
        <p:spPr>
          <a:xfrm>
            <a:off x="3194962" y="3114220"/>
            <a:ext cx="1649186" cy="571230"/>
          </a:xfrm>
          <a:prstGeom prst="roundRect">
            <a:avLst>
              <a:gd name="adj" fmla="val 5117"/>
            </a:avLst>
          </a:prstGeom>
          <a:solidFill>
            <a:schemeClr val="tx2">
              <a:lumMod val="20000"/>
              <a:lumOff val="80000"/>
              <a:alpha val="64000"/>
            </a:schemeClr>
          </a:solidFill>
          <a:ln w="3175">
            <a:solidFill>
              <a:schemeClr val="bg1">
                <a:lumMod val="75000"/>
              </a:schemeClr>
            </a:solidFill>
          </a:ln>
          <a:effectLst>
            <a:outerShdw dist="25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endParaRPr>
          </a:p>
        </p:txBody>
      </p:sp>
      <p:sp>
        <p:nvSpPr>
          <p:cNvPr id="20" name="Rounded Rectangle 19"/>
          <p:cNvSpPr/>
          <p:nvPr/>
        </p:nvSpPr>
        <p:spPr>
          <a:xfrm>
            <a:off x="6732813" y="3114220"/>
            <a:ext cx="1649186" cy="571230"/>
          </a:xfrm>
          <a:prstGeom prst="roundRect">
            <a:avLst>
              <a:gd name="adj" fmla="val 5117"/>
            </a:avLst>
          </a:prstGeom>
          <a:solidFill>
            <a:schemeClr val="tx2">
              <a:lumMod val="20000"/>
              <a:lumOff val="80000"/>
              <a:alpha val="64000"/>
            </a:schemeClr>
          </a:solidFill>
          <a:ln w="3175">
            <a:solidFill>
              <a:schemeClr val="bg1">
                <a:lumMod val="75000"/>
              </a:schemeClr>
            </a:solidFill>
          </a:ln>
          <a:effectLst>
            <a:outerShdw dist="25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endParaRPr>
          </a:p>
        </p:txBody>
      </p:sp>
      <p:sp>
        <p:nvSpPr>
          <p:cNvPr id="21" name="Rounded Rectangle 20"/>
          <p:cNvSpPr/>
          <p:nvPr/>
        </p:nvSpPr>
        <p:spPr>
          <a:xfrm>
            <a:off x="4963887" y="3114220"/>
            <a:ext cx="1649186" cy="571230"/>
          </a:xfrm>
          <a:prstGeom prst="roundRect">
            <a:avLst>
              <a:gd name="adj" fmla="val 5117"/>
            </a:avLst>
          </a:prstGeom>
          <a:solidFill>
            <a:schemeClr val="tx2">
              <a:lumMod val="20000"/>
              <a:lumOff val="80000"/>
              <a:alpha val="64000"/>
            </a:schemeClr>
          </a:solidFill>
          <a:ln w="3175">
            <a:solidFill>
              <a:schemeClr val="bg1">
                <a:lumMod val="75000"/>
              </a:schemeClr>
            </a:solidFill>
          </a:ln>
          <a:effectLst>
            <a:outerShdw dist="25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endParaRPr>
          </a:p>
        </p:txBody>
      </p:sp>
      <p:sp>
        <p:nvSpPr>
          <p:cNvPr id="22" name="Rounded Rectangle 21"/>
          <p:cNvSpPr/>
          <p:nvPr/>
        </p:nvSpPr>
        <p:spPr>
          <a:xfrm>
            <a:off x="3096988" y="3809996"/>
            <a:ext cx="5382986" cy="571230"/>
          </a:xfrm>
          <a:prstGeom prst="roundRect">
            <a:avLst>
              <a:gd name="adj" fmla="val 5117"/>
            </a:avLst>
          </a:prstGeom>
          <a:solidFill>
            <a:schemeClr val="tx2">
              <a:lumMod val="20000"/>
              <a:lumOff val="80000"/>
              <a:alpha val="64000"/>
            </a:schemeClr>
          </a:solidFill>
          <a:ln w="3175">
            <a:solidFill>
              <a:schemeClr val="bg1">
                <a:lumMod val="75000"/>
              </a:schemeClr>
            </a:solidFill>
          </a:ln>
          <a:effectLst>
            <a:outerShdw dist="25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a:solidFill>
                <a:prstClr val="white"/>
              </a:solidFill>
            </a:endParaRPr>
          </a:p>
        </p:txBody>
      </p:sp>
      <p:sp>
        <p:nvSpPr>
          <p:cNvPr id="3" name="TextBox 2"/>
          <p:cNvSpPr txBox="1"/>
          <p:nvPr/>
        </p:nvSpPr>
        <p:spPr>
          <a:xfrm>
            <a:off x="3042558" y="1810008"/>
            <a:ext cx="5382986" cy="369332"/>
          </a:xfrm>
          <a:prstGeom prst="rect">
            <a:avLst/>
          </a:prstGeom>
          <a:noFill/>
        </p:spPr>
        <p:txBody>
          <a:bodyPr wrap="square" rtlCol="0">
            <a:spAutoFit/>
          </a:bodyPr>
          <a:lstStyle/>
          <a:p>
            <a:pPr algn="ctr" defTabSz="457200"/>
            <a:r>
              <a:rPr lang="en-GB" b="1" dirty="0">
                <a:solidFill>
                  <a:srgbClr val="53565A"/>
                </a:solidFill>
              </a:rPr>
              <a:t>Title </a:t>
            </a:r>
            <a:r>
              <a:rPr lang="en-GB" b="1" dirty="0" smtClean="0">
                <a:solidFill>
                  <a:srgbClr val="53565A"/>
                </a:solidFill>
              </a:rPr>
              <a:t>and abstract </a:t>
            </a:r>
            <a:endParaRPr lang="en-GB" b="1" dirty="0">
              <a:solidFill>
                <a:srgbClr val="53565A"/>
              </a:solidFill>
            </a:endParaRPr>
          </a:p>
        </p:txBody>
      </p:sp>
      <p:sp>
        <p:nvSpPr>
          <p:cNvPr id="23" name="TextBox 22"/>
          <p:cNvSpPr txBox="1"/>
          <p:nvPr/>
        </p:nvSpPr>
        <p:spPr>
          <a:xfrm>
            <a:off x="3042558" y="3910945"/>
            <a:ext cx="5382986" cy="369332"/>
          </a:xfrm>
          <a:prstGeom prst="rect">
            <a:avLst/>
          </a:prstGeom>
          <a:noFill/>
        </p:spPr>
        <p:txBody>
          <a:bodyPr wrap="square" rtlCol="0">
            <a:spAutoFit/>
          </a:bodyPr>
          <a:lstStyle/>
          <a:p>
            <a:pPr algn="ctr" defTabSz="457200"/>
            <a:r>
              <a:rPr lang="en-GB" b="1" dirty="0">
                <a:solidFill>
                  <a:srgbClr val="53565A"/>
                </a:solidFill>
              </a:rPr>
              <a:t>Figures/Tables (your data)</a:t>
            </a:r>
          </a:p>
        </p:txBody>
      </p:sp>
      <p:sp>
        <p:nvSpPr>
          <p:cNvPr id="27" name="TextBox 26"/>
          <p:cNvSpPr txBox="1"/>
          <p:nvPr/>
        </p:nvSpPr>
        <p:spPr>
          <a:xfrm>
            <a:off x="3744686" y="2517037"/>
            <a:ext cx="1894114" cy="369332"/>
          </a:xfrm>
          <a:prstGeom prst="rect">
            <a:avLst/>
          </a:prstGeom>
          <a:noFill/>
        </p:spPr>
        <p:txBody>
          <a:bodyPr wrap="square" rtlCol="0">
            <a:spAutoFit/>
          </a:bodyPr>
          <a:lstStyle/>
          <a:p>
            <a:pPr algn="ctr" defTabSz="457200"/>
            <a:r>
              <a:rPr lang="en-GB" b="1" dirty="0">
                <a:solidFill>
                  <a:srgbClr val="53565A"/>
                </a:solidFill>
              </a:rPr>
              <a:t>Conclusion</a:t>
            </a:r>
          </a:p>
        </p:txBody>
      </p:sp>
      <p:sp>
        <p:nvSpPr>
          <p:cNvPr id="28" name="TextBox 27"/>
          <p:cNvSpPr txBox="1"/>
          <p:nvPr/>
        </p:nvSpPr>
        <p:spPr>
          <a:xfrm>
            <a:off x="5856501" y="2508588"/>
            <a:ext cx="2046515" cy="369332"/>
          </a:xfrm>
          <a:prstGeom prst="rect">
            <a:avLst/>
          </a:prstGeom>
          <a:noFill/>
        </p:spPr>
        <p:txBody>
          <a:bodyPr wrap="square" rtlCol="0">
            <a:spAutoFit/>
          </a:bodyPr>
          <a:lstStyle/>
          <a:p>
            <a:pPr algn="ctr" defTabSz="457200"/>
            <a:r>
              <a:rPr lang="en-GB" b="1" dirty="0">
                <a:solidFill>
                  <a:srgbClr val="53565A"/>
                </a:solidFill>
              </a:rPr>
              <a:t>Introduction</a:t>
            </a:r>
          </a:p>
        </p:txBody>
      </p:sp>
      <p:sp>
        <p:nvSpPr>
          <p:cNvPr id="29" name="TextBox 28"/>
          <p:cNvSpPr txBox="1"/>
          <p:nvPr/>
        </p:nvSpPr>
        <p:spPr>
          <a:xfrm>
            <a:off x="3216735" y="3215169"/>
            <a:ext cx="1649186" cy="369332"/>
          </a:xfrm>
          <a:prstGeom prst="rect">
            <a:avLst/>
          </a:prstGeom>
          <a:noFill/>
        </p:spPr>
        <p:txBody>
          <a:bodyPr wrap="square" rtlCol="0">
            <a:spAutoFit/>
          </a:bodyPr>
          <a:lstStyle/>
          <a:p>
            <a:pPr algn="ctr" defTabSz="457200"/>
            <a:r>
              <a:rPr lang="en-GB" b="1" dirty="0">
                <a:solidFill>
                  <a:srgbClr val="53565A"/>
                </a:solidFill>
              </a:rPr>
              <a:t>Methods</a:t>
            </a:r>
          </a:p>
        </p:txBody>
      </p:sp>
      <p:sp>
        <p:nvSpPr>
          <p:cNvPr id="30" name="TextBox 29"/>
          <p:cNvSpPr txBox="1"/>
          <p:nvPr/>
        </p:nvSpPr>
        <p:spPr>
          <a:xfrm>
            <a:off x="5007431" y="3219445"/>
            <a:ext cx="1649186" cy="369332"/>
          </a:xfrm>
          <a:prstGeom prst="rect">
            <a:avLst/>
          </a:prstGeom>
          <a:noFill/>
        </p:spPr>
        <p:txBody>
          <a:bodyPr wrap="square" rtlCol="0">
            <a:spAutoFit/>
          </a:bodyPr>
          <a:lstStyle/>
          <a:p>
            <a:pPr algn="ctr" defTabSz="457200"/>
            <a:r>
              <a:rPr lang="en-GB" b="1" dirty="0">
                <a:solidFill>
                  <a:srgbClr val="53565A"/>
                </a:solidFill>
              </a:rPr>
              <a:t>Results</a:t>
            </a:r>
          </a:p>
        </p:txBody>
      </p:sp>
      <p:sp>
        <p:nvSpPr>
          <p:cNvPr id="31" name="TextBox 30"/>
          <p:cNvSpPr txBox="1"/>
          <p:nvPr/>
        </p:nvSpPr>
        <p:spPr>
          <a:xfrm>
            <a:off x="6743700" y="3218307"/>
            <a:ext cx="1649186" cy="369332"/>
          </a:xfrm>
          <a:prstGeom prst="rect">
            <a:avLst/>
          </a:prstGeom>
          <a:noFill/>
        </p:spPr>
        <p:txBody>
          <a:bodyPr wrap="square" rtlCol="0">
            <a:spAutoFit/>
          </a:bodyPr>
          <a:lstStyle/>
          <a:p>
            <a:pPr algn="ctr" defTabSz="457200"/>
            <a:r>
              <a:rPr lang="en-GB" b="1" dirty="0">
                <a:solidFill>
                  <a:srgbClr val="53565A"/>
                </a:solidFill>
              </a:rPr>
              <a:t>Discussion</a:t>
            </a:r>
          </a:p>
        </p:txBody>
      </p:sp>
      <p:sp>
        <p:nvSpPr>
          <p:cNvPr id="4" name="Up Arrow 3"/>
          <p:cNvSpPr/>
          <p:nvPr/>
        </p:nvSpPr>
        <p:spPr>
          <a:xfrm>
            <a:off x="8578497" y="1315534"/>
            <a:ext cx="277586" cy="3349821"/>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32" name="TextBox 31"/>
          <p:cNvSpPr txBox="1"/>
          <p:nvPr/>
        </p:nvSpPr>
        <p:spPr>
          <a:xfrm>
            <a:off x="113393" y="6530210"/>
            <a:ext cx="1782860" cy="246221"/>
          </a:xfrm>
          <a:prstGeom prst="rect">
            <a:avLst/>
          </a:prstGeom>
          <a:noFill/>
        </p:spPr>
        <p:txBody>
          <a:bodyPr wrap="none" rtlCol="0">
            <a:spAutoFit/>
          </a:bodyPr>
          <a:lstStyle/>
          <a:p>
            <a:pPr defTabSz="457200"/>
            <a:r>
              <a:rPr lang="en-US" sz="1000" dirty="0" smtClean="0">
                <a:solidFill>
                  <a:prstClr val="white">
                    <a:lumMod val="50000"/>
                  </a:prstClr>
                </a:solidFill>
              </a:rPr>
              <a:t>© Reed Elsevier Group PLC</a:t>
            </a:r>
            <a:endParaRPr lang="en-US" sz="1000" dirty="0">
              <a:solidFill>
                <a:prstClr val="white">
                  <a:lumMod val="50000"/>
                </a:prstClr>
              </a:solidFill>
            </a:endParaRPr>
          </a:p>
        </p:txBody>
      </p:sp>
      <p:sp>
        <p:nvSpPr>
          <p:cNvPr id="33" name="TextBox 32"/>
          <p:cNvSpPr txBox="1"/>
          <p:nvPr/>
        </p:nvSpPr>
        <p:spPr>
          <a:xfrm>
            <a:off x="7739805" y="59768"/>
            <a:ext cx="857927" cy="246221"/>
          </a:xfrm>
          <a:prstGeom prst="rect">
            <a:avLst/>
          </a:prstGeom>
          <a:noFill/>
        </p:spPr>
        <p:txBody>
          <a:bodyPr wrap="none" rtlCol="0">
            <a:spAutoFit/>
          </a:bodyPr>
          <a:lstStyle/>
          <a:p>
            <a:pPr defTabSz="457200"/>
            <a:r>
              <a:rPr lang="nl-NL" sz="1000" dirty="0" smtClean="0">
                <a:solidFill>
                  <a:prstClr val="white"/>
                </a:solidFill>
              </a:rPr>
              <a:t>March 2015</a:t>
            </a:r>
            <a:endParaRPr lang="en-US" sz="1000" dirty="0">
              <a:solidFill>
                <a:prstClr val="white"/>
              </a:solidFill>
            </a:endParaRPr>
          </a:p>
        </p:txBody>
      </p:sp>
    </p:spTree>
    <p:extLst>
      <p:ext uri="{BB962C8B-B14F-4D97-AF65-F5344CB8AC3E}">
        <p14:creationId xmlns:p14="http://schemas.microsoft.com/office/powerpoint/2010/main" val="32558369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1204" y="43152"/>
            <a:ext cx="6152796" cy="6152796"/>
          </a:xfrm>
          <a:prstGeom prst="rect">
            <a:avLst/>
          </a:prstGeom>
        </p:spPr>
      </p:pic>
      <p:sp>
        <p:nvSpPr>
          <p:cNvPr id="23" name="Content Placeholder 5"/>
          <p:cNvSpPr>
            <a:spLocks noGrp="1"/>
          </p:cNvSpPr>
          <p:nvPr>
            <p:ph idx="1"/>
          </p:nvPr>
        </p:nvSpPr>
        <p:spPr>
          <a:xfrm>
            <a:off x="337466" y="1230086"/>
            <a:ext cx="8358051" cy="4478575"/>
          </a:xfrm>
        </p:spPr>
        <p:txBody>
          <a:bodyPr>
            <a:normAutofit/>
          </a:bodyPr>
          <a:lstStyle/>
          <a:p>
            <a:pPr>
              <a:buClr>
                <a:schemeClr val="tx2"/>
              </a:buClr>
              <a:buSzPct val="130000"/>
            </a:pPr>
            <a:r>
              <a:rPr lang="en-US" dirty="0">
                <a:solidFill>
                  <a:schemeClr val="tx1"/>
                </a:solidFill>
              </a:rPr>
              <a:t>A good title should contain the </a:t>
            </a:r>
            <a:r>
              <a:rPr lang="en-US" i="1" u="sng" dirty="0">
                <a:solidFill>
                  <a:schemeClr val="tx1"/>
                </a:solidFill>
              </a:rPr>
              <a:t>fewest</a:t>
            </a:r>
            <a:r>
              <a:rPr lang="en-US" dirty="0">
                <a:solidFill>
                  <a:schemeClr val="tx1"/>
                </a:solidFill>
              </a:rPr>
              <a:t> possible words that </a:t>
            </a:r>
            <a:r>
              <a:rPr lang="en-US" i="1" u="sng" dirty="0">
                <a:solidFill>
                  <a:schemeClr val="tx1"/>
                </a:solidFill>
              </a:rPr>
              <a:t>adequately</a:t>
            </a:r>
            <a:r>
              <a:rPr lang="en-US" dirty="0">
                <a:solidFill>
                  <a:schemeClr val="tx1"/>
                </a:solidFill>
              </a:rPr>
              <a:t> describe the content of a </a:t>
            </a:r>
            <a:r>
              <a:rPr lang="en-US" dirty="0" smtClean="0">
                <a:solidFill>
                  <a:schemeClr val="tx1"/>
                </a:solidFill>
              </a:rPr>
              <a:t>paper</a:t>
            </a:r>
          </a:p>
          <a:p>
            <a:pPr>
              <a:buClr>
                <a:schemeClr val="tx2"/>
              </a:buClr>
              <a:buSzPct val="130000"/>
            </a:pPr>
            <a:endParaRPr lang="en-US" dirty="0">
              <a:solidFill>
                <a:schemeClr val="tx1"/>
              </a:solidFill>
            </a:endParaRPr>
          </a:p>
          <a:p>
            <a:pPr marL="342900" indent="-342900">
              <a:buClr>
                <a:schemeClr val="tx2"/>
              </a:buClr>
              <a:buSzPct val="130000"/>
              <a:buFont typeface="Wingdings" panose="05000000000000000000" pitchFamily="2" charset="2"/>
              <a:buChar char="§"/>
            </a:pPr>
            <a:endParaRPr lang="en-GB" sz="1100" dirty="0" smtClean="0">
              <a:solidFill>
                <a:schemeClr val="tx1"/>
              </a:solidFill>
            </a:endParaRPr>
          </a:p>
          <a:p>
            <a:pPr marL="342900" indent="-342900">
              <a:buClr>
                <a:schemeClr val="tx2"/>
              </a:buClr>
              <a:buSzPct val="130000"/>
              <a:buFont typeface="Wingdings" panose="05000000000000000000" pitchFamily="2" charset="2"/>
              <a:buChar char="§"/>
            </a:pPr>
            <a:r>
              <a:rPr lang="en-US" dirty="0" smtClean="0">
                <a:solidFill>
                  <a:schemeClr val="tx1"/>
                </a:solidFill>
              </a:rPr>
              <a:t>Begin </a:t>
            </a:r>
            <a:r>
              <a:rPr lang="en-US" dirty="0">
                <a:solidFill>
                  <a:schemeClr val="tx1"/>
                </a:solidFill>
              </a:rPr>
              <a:t>with the subject of the paper</a:t>
            </a:r>
          </a:p>
          <a:p>
            <a:pPr marL="342900" indent="-342900">
              <a:buClr>
                <a:schemeClr val="tx2"/>
              </a:buClr>
              <a:buSzPct val="130000"/>
              <a:buFont typeface="Wingdings" panose="05000000000000000000" pitchFamily="2" charset="2"/>
              <a:buChar char="§"/>
            </a:pPr>
            <a:r>
              <a:rPr lang="en-GB" dirty="0">
                <a:solidFill>
                  <a:schemeClr val="tx1"/>
                </a:solidFill>
              </a:rPr>
              <a:t>Identifies main issue of the paper</a:t>
            </a:r>
          </a:p>
          <a:p>
            <a:pPr marL="342900" indent="-342900">
              <a:buClr>
                <a:schemeClr val="tx2"/>
              </a:buClr>
              <a:buSzPct val="130000"/>
              <a:buFont typeface="Wingdings" panose="05000000000000000000" pitchFamily="2" charset="2"/>
              <a:buChar char="§"/>
            </a:pPr>
            <a:r>
              <a:rPr lang="en-US" dirty="0" smtClean="0">
                <a:solidFill>
                  <a:schemeClr val="tx1"/>
                </a:solidFill>
              </a:rPr>
              <a:t>Are </a:t>
            </a:r>
            <a:r>
              <a:rPr lang="en-US" dirty="0">
                <a:solidFill>
                  <a:schemeClr val="tx1"/>
                </a:solidFill>
              </a:rPr>
              <a:t>accurate, unambiguous, specific, and complete</a:t>
            </a:r>
          </a:p>
          <a:p>
            <a:pPr marL="342900" indent="-342900">
              <a:buClr>
                <a:schemeClr val="tx2"/>
              </a:buClr>
              <a:buSzPct val="130000"/>
              <a:buFont typeface="Wingdings" panose="05000000000000000000" pitchFamily="2" charset="2"/>
              <a:buChar char="§"/>
            </a:pPr>
            <a:r>
              <a:rPr lang="en-US" dirty="0">
                <a:solidFill>
                  <a:schemeClr val="tx1"/>
                </a:solidFill>
              </a:rPr>
              <a:t>Are as short as possible</a:t>
            </a:r>
          </a:p>
          <a:p>
            <a:pPr marL="342900" indent="-342900">
              <a:buClr>
                <a:schemeClr val="tx2"/>
              </a:buClr>
              <a:buSzPct val="130000"/>
              <a:buFont typeface="Wingdings" panose="05000000000000000000" pitchFamily="2" charset="2"/>
              <a:buChar char="§"/>
            </a:pPr>
            <a:r>
              <a:rPr lang="en-GB" dirty="0" smtClean="0">
                <a:solidFill>
                  <a:schemeClr val="tx1"/>
                </a:solidFill>
              </a:rPr>
              <a:t>Does </a:t>
            </a:r>
            <a:r>
              <a:rPr lang="en-GB" dirty="0">
                <a:solidFill>
                  <a:schemeClr val="tx1"/>
                </a:solidFill>
              </a:rPr>
              <a:t>not use rarely-used abbreviations</a:t>
            </a:r>
          </a:p>
        </p:txBody>
      </p:sp>
      <p:sp>
        <p:nvSpPr>
          <p:cNvPr id="24" name="Title 4"/>
          <p:cNvSpPr>
            <a:spLocks noGrp="1"/>
          </p:cNvSpPr>
          <p:nvPr>
            <p:ph type="title"/>
          </p:nvPr>
        </p:nvSpPr>
        <p:spPr>
          <a:xfrm>
            <a:off x="337466" y="705204"/>
            <a:ext cx="8358052" cy="418645"/>
          </a:xfrm>
        </p:spPr>
        <p:txBody>
          <a:bodyPr/>
          <a:lstStyle/>
          <a:p>
            <a:r>
              <a:rPr lang="en-GB" dirty="0"/>
              <a:t>Effective manuscript titles</a:t>
            </a:r>
            <a:endParaRPr lang="en-US" dirty="0"/>
          </a:p>
        </p:txBody>
      </p:sp>
      <p:sp>
        <p:nvSpPr>
          <p:cNvPr id="26" name="Text Placeholder 8"/>
          <p:cNvSpPr>
            <a:spLocks noGrp="1"/>
          </p:cNvSpPr>
          <p:nvPr>
            <p:ph type="body" sz="quarter" idx="12"/>
          </p:nvPr>
        </p:nvSpPr>
        <p:spPr>
          <a:xfrm>
            <a:off x="2939142" y="6165090"/>
            <a:ext cx="5756374" cy="357432"/>
          </a:xfrm>
        </p:spPr>
        <p:txBody>
          <a:bodyPr/>
          <a:lstStyle/>
          <a:p>
            <a:r>
              <a:rPr lang="en-US" dirty="0" smtClean="0"/>
              <a:t> </a:t>
            </a:r>
            <a:endParaRPr lang="en-US" dirty="0"/>
          </a:p>
        </p:txBody>
      </p:sp>
      <p:pic>
        <p:nvPicPr>
          <p:cNvPr id="12" name="Picture 3" descr="X:\elsevier\rachel\campus\WORDMARK\PublishingConnect_WMK_151_RG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98539" y="6406795"/>
            <a:ext cx="2096979" cy="24683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13393" y="6530210"/>
            <a:ext cx="1782860" cy="246221"/>
          </a:xfrm>
          <a:prstGeom prst="rect">
            <a:avLst/>
          </a:prstGeom>
          <a:noFill/>
        </p:spPr>
        <p:txBody>
          <a:bodyPr wrap="none" rtlCol="0">
            <a:spAutoFit/>
          </a:bodyPr>
          <a:lstStyle/>
          <a:p>
            <a:r>
              <a:rPr lang="en-US" sz="1000" dirty="0" smtClean="0">
                <a:solidFill>
                  <a:prstClr val="white">
                    <a:lumMod val="50000"/>
                  </a:prstClr>
                </a:solidFill>
              </a:rPr>
              <a:t>© Reed Elsevier Group PLC</a:t>
            </a:r>
            <a:endParaRPr lang="en-US" sz="1000" dirty="0">
              <a:solidFill>
                <a:prstClr val="white">
                  <a:lumMod val="50000"/>
                </a:prstClr>
              </a:solidFill>
            </a:endParaRPr>
          </a:p>
        </p:txBody>
      </p:sp>
      <p:sp>
        <p:nvSpPr>
          <p:cNvPr id="10" name="TextBox 9"/>
          <p:cNvSpPr txBox="1"/>
          <p:nvPr/>
        </p:nvSpPr>
        <p:spPr>
          <a:xfrm>
            <a:off x="7739805" y="59768"/>
            <a:ext cx="857927" cy="246221"/>
          </a:xfrm>
          <a:prstGeom prst="rect">
            <a:avLst/>
          </a:prstGeom>
          <a:noFill/>
        </p:spPr>
        <p:txBody>
          <a:bodyPr wrap="none" rtlCol="0">
            <a:spAutoFit/>
          </a:bodyPr>
          <a:lstStyle/>
          <a:p>
            <a:r>
              <a:rPr lang="nl-NL" sz="1000" dirty="0" smtClean="0">
                <a:solidFill>
                  <a:prstClr val="white"/>
                </a:solidFill>
              </a:rPr>
              <a:t>March 2015</a:t>
            </a:r>
            <a:endParaRPr lang="en-US" sz="1000" dirty="0">
              <a:solidFill>
                <a:prstClr val="white"/>
              </a:solidFill>
            </a:endParaRPr>
          </a:p>
        </p:txBody>
      </p:sp>
    </p:spTree>
    <p:extLst>
      <p:ext uri="{BB962C8B-B14F-4D97-AF65-F5344CB8AC3E}">
        <p14:creationId xmlns:p14="http://schemas.microsoft.com/office/powerpoint/2010/main" val="902857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91204" y="43152"/>
            <a:ext cx="6152796" cy="6152796"/>
          </a:xfrm>
          <a:prstGeom prst="rect">
            <a:avLst/>
          </a:prstGeom>
        </p:spPr>
      </p:pic>
      <p:sp>
        <p:nvSpPr>
          <p:cNvPr id="26" name="Text Placeholder 8"/>
          <p:cNvSpPr>
            <a:spLocks noGrp="1"/>
          </p:cNvSpPr>
          <p:nvPr>
            <p:ph type="body" sz="quarter" idx="12"/>
          </p:nvPr>
        </p:nvSpPr>
        <p:spPr>
          <a:xfrm>
            <a:off x="2939142" y="6165090"/>
            <a:ext cx="5756374" cy="357432"/>
          </a:xfrm>
        </p:spPr>
        <p:txBody>
          <a:bodyPr/>
          <a:lstStyle/>
          <a:p>
            <a:r>
              <a:rPr lang="en-US" dirty="0" smtClean="0"/>
              <a:t> </a:t>
            </a:r>
            <a:endParaRPr lang="en-US" dirty="0"/>
          </a:p>
        </p:txBody>
      </p:sp>
      <p:pic>
        <p:nvPicPr>
          <p:cNvPr id="12" name="Picture 3" descr="X:\elsevier\rachel\campus\WORDMARK\PublishingConnect_WMK_151_RG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98539" y="6406795"/>
            <a:ext cx="2096979" cy="24683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13393" y="6530210"/>
            <a:ext cx="1782860" cy="246221"/>
          </a:xfrm>
          <a:prstGeom prst="rect">
            <a:avLst/>
          </a:prstGeom>
          <a:noFill/>
        </p:spPr>
        <p:txBody>
          <a:bodyPr wrap="none" rtlCol="0">
            <a:spAutoFit/>
          </a:bodyPr>
          <a:lstStyle/>
          <a:p>
            <a:pPr defTabSz="457200"/>
            <a:r>
              <a:rPr lang="en-US" sz="1000" dirty="0" smtClean="0">
                <a:solidFill>
                  <a:prstClr val="white">
                    <a:lumMod val="50000"/>
                  </a:prstClr>
                </a:solidFill>
              </a:rPr>
              <a:t>© Reed Elsevier Group PLC</a:t>
            </a:r>
            <a:endParaRPr lang="en-US" sz="1000" dirty="0">
              <a:solidFill>
                <a:prstClr val="white">
                  <a:lumMod val="50000"/>
                </a:prstClr>
              </a:solidFill>
            </a:endParaRPr>
          </a:p>
        </p:txBody>
      </p:sp>
      <p:sp>
        <p:nvSpPr>
          <p:cNvPr id="10" name="TextBox 9"/>
          <p:cNvSpPr txBox="1"/>
          <p:nvPr/>
        </p:nvSpPr>
        <p:spPr>
          <a:xfrm>
            <a:off x="7739805" y="59768"/>
            <a:ext cx="857927" cy="246221"/>
          </a:xfrm>
          <a:prstGeom prst="rect">
            <a:avLst/>
          </a:prstGeom>
          <a:noFill/>
        </p:spPr>
        <p:txBody>
          <a:bodyPr wrap="none" rtlCol="0">
            <a:spAutoFit/>
          </a:bodyPr>
          <a:lstStyle/>
          <a:p>
            <a:pPr defTabSz="457200"/>
            <a:r>
              <a:rPr lang="nl-NL" sz="1000" dirty="0" smtClean="0">
                <a:solidFill>
                  <a:prstClr val="white"/>
                </a:solidFill>
              </a:rPr>
              <a:t>March 2015</a:t>
            </a:r>
            <a:endParaRPr lang="en-US" sz="1000" dirty="0">
              <a:solidFill>
                <a:prstClr val="white"/>
              </a:solidFill>
            </a:endParaRPr>
          </a:p>
        </p:txBody>
      </p:sp>
      <p:graphicFrame>
        <p:nvGraphicFramePr>
          <p:cNvPr id="11" name="Group 30"/>
          <p:cNvGraphicFramePr>
            <a:graphicFrameLocks/>
          </p:cNvGraphicFramePr>
          <p:nvPr>
            <p:extLst>
              <p:ext uri="{D42A27DB-BD31-4B8C-83A1-F6EECF244321}">
                <p14:modId xmlns:p14="http://schemas.microsoft.com/office/powerpoint/2010/main" val="2814382997"/>
              </p:ext>
            </p:extLst>
          </p:nvPr>
        </p:nvGraphicFramePr>
        <p:xfrm>
          <a:off x="119253" y="1700808"/>
          <a:ext cx="8777288" cy="4300295"/>
        </p:xfrm>
        <a:graphic>
          <a:graphicData uri="http://schemas.openxmlformats.org/drawingml/2006/table">
            <a:tbl>
              <a:tblPr/>
              <a:tblGrid>
                <a:gridCol w="2228850"/>
                <a:gridCol w="2116138"/>
                <a:gridCol w="4432300"/>
              </a:tblGrid>
              <a:tr h="335623">
                <a:tc>
                  <a:txBody>
                    <a:bodyPr/>
                    <a:lstStyle/>
                    <a:p>
                      <a:pPr marL="0" marR="0" lvl="0" indent="0" algn="l" defTabSz="914400" rtl="0" eaLnBrk="1" fontAlgn="base" latinLnBrk="0" hangingPunct="1">
                        <a:lnSpc>
                          <a:spcPct val="100000"/>
                        </a:lnSpc>
                        <a:spcBef>
                          <a:spcPct val="20000"/>
                        </a:spcBef>
                        <a:spcAft>
                          <a:spcPct val="0"/>
                        </a:spcAft>
                        <a:buClr>
                          <a:srgbClr val="FF9900"/>
                        </a:buClr>
                        <a:buSzTx/>
                        <a:buFontTx/>
                        <a:buNone/>
                        <a:tabLst/>
                      </a:pPr>
                      <a:r>
                        <a:rPr kumimoji="0" lang="en-US" altLang="zh-CN" sz="1400" b="1" i="0" u="none" strike="noStrike" cap="none" normalizeH="0" baseline="0" dirty="0" smtClean="0">
                          <a:ln>
                            <a:noFill/>
                          </a:ln>
                          <a:solidFill>
                            <a:srgbClr val="5D9A3C"/>
                          </a:solidFill>
                          <a:effectLst/>
                          <a:latin typeface="+mn-lt"/>
                          <a:ea typeface="宋体" pitchFamily="2" charset="-122"/>
                        </a:rPr>
                        <a:t>Original Title</a:t>
                      </a:r>
                    </a:p>
                  </a:txBody>
                  <a:tcPr horzOverflow="overflow">
                    <a:lnL cap="flat">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9900"/>
                        </a:buClr>
                        <a:buSzTx/>
                        <a:buFontTx/>
                        <a:buNone/>
                        <a:tabLst/>
                      </a:pPr>
                      <a:r>
                        <a:rPr kumimoji="0" lang="en-US" altLang="zh-CN" sz="1400" b="1" i="0" u="none" strike="noStrike" cap="none" normalizeH="0" baseline="0" dirty="0" smtClean="0">
                          <a:ln>
                            <a:noFill/>
                          </a:ln>
                          <a:solidFill>
                            <a:srgbClr val="5D9A3C"/>
                          </a:solidFill>
                          <a:effectLst/>
                          <a:latin typeface="+mn-lt"/>
                          <a:ea typeface="宋体" pitchFamily="2" charset="-122"/>
                        </a:rPr>
                        <a:t>Revised</a:t>
                      </a:r>
                    </a:p>
                  </a:txBody>
                  <a:tcPr horzOverflow="overflow">
                    <a:lnL>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9900"/>
                        </a:buClr>
                        <a:buSzTx/>
                        <a:buFontTx/>
                        <a:buNone/>
                        <a:tabLst/>
                      </a:pPr>
                      <a:r>
                        <a:rPr kumimoji="0" lang="en-US" altLang="zh-CN" sz="1400" b="1" i="0" u="none" strike="noStrike" cap="none" normalizeH="0" baseline="0" dirty="0" smtClean="0">
                          <a:ln>
                            <a:noFill/>
                          </a:ln>
                          <a:solidFill>
                            <a:srgbClr val="5D9A3C"/>
                          </a:solidFill>
                          <a:effectLst/>
                          <a:latin typeface="+mn-lt"/>
                          <a:ea typeface="宋体" pitchFamily="2" charset="-122"/>
                        </a:rPr>
                        <a:t>Remarks</a:t>
                      </a:r>
                    </a:p>
                  </a:txBody>
                  <a:tcPr horzOverflow="overflow">
                    <a:lnL>
                      <a:noFill/>
                    </a:lnL>
                    <a:lnR cap="flat">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87905">
                <a:tc>
                  <a:txBody>
                    <a:bodyPr/>
                    <a:lstStyle/>
                    <a:p>
                      <a:pPr marL="0" marR="0" lvl="0" indent="0" algn="l" defTabSz="914400" rtl="0" eaLnBrk="1" fontAlgn="base" latinLnBrk="0" hangingPunct="1">
                        <a:lnSpc>
                          <a:spcPct val="100000"/>
                        </a:lnSpc>
                        <a:spcBef>
                          <a:spcPct val="20000"/>
                        </a:spcBef>
                        <a:spcAft>
                          <a:spcPct val="0"/>
                        </a:spcAft>
                        <a:buClr>
                          <a:srgbClr val="FF9900"/>
                        </a:buClr>
                        <a:buSzTx/>
                        <a:buFontTx/>
                        <a:buNone/>
                        <a:tabLst/>
                      </a:pPr>
                      <a:r>
                        <a:rPr kumimoji="0" lang="en-US" altLang="zh-CN" sz="1400" b="1" i="0" u="none" strike="noStrike" cap="none" normalizeH="0" baseline="0" dirty="0" smtClean="0">
                          <a:ln>
                            <a:noFill/>
                          </a:ln>
                          <a:solidFill>
                            <a:srgbClr val="07779D"/>
                          </a:solidFill>
                          <a:effectLst/>
                          <a:latin typeface="+mn-lt"/>
                          <a:ea typeface="宋体" pitchFamily="2" charset="-122"/>
                        </a:rPr>
                        <a:t>Preliminary observations on the effect of Zn element on anticorrosion of zinc plating layer</a:t>
                      </a:r>
                      <a:endParaRPr kumimoji="0" lang="zh-CN" altLang="en-US" sz="1400" b="1" i="0" u="none" strike="noStrike" cap="none" normalizeH="0" baseline="0" dirty="0" smtClean="0">
                        <a:ln>
                          <a:noFill/>
                        </a:ln>
                        <a:solidFill>
                          <a:srgbClr val="07779D"/>
                        </a:solidFill>
                        <a:effectLst/>
                        <a:latin typeface="+mn-lt"/>
                        <a:ea typeface="宋体" pitchFamily="2" charset="-122"/>
                      </a:endParaRPr>
                    </a:p>
                  </a:txBody>
                  <a:tcPr horzOverflow="overflow">
                    <a:lnL cap="flat">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9900"/>
                        </a:buClr>
                        <a:buSzTx/>
                        <a:buFontTx/>
                        <a:buNone/>
                        <a:tabLst/>
                      </a:pPr>
                      <a:r>
                        <a:rPr kumimoji="0" lang="en-US" altLang="zh-CN" sz="1400" b="1" i="0" u="none" strike="noStrike" cap="none" normalizeH="0" baseline="0" dirty="0" smtClean="0">
                          <a:ln>
                            <a:noFill/>
                          </a:ln>
                          <a:solidFill>
                            <a:srgbClr val="FF9933"/>
                          </a:solidFill>
                          <a:effectLst/>
                          <a:latin typeface="+mn-lt"/>
                          <a:ea typeface="宋体" pitchFamily="2" charset="-122"/>
                        </a:rPr>
                        <a:t>Effect of Zn on anticorrosion of zinc plating layer</a:t>
                      </a:r>
                    </a:p>
                    <a:p>
                      <a:pPr marL="0" marR="0" lvl="0" indent="0" algn="l" defTabSz="914400" rtl="0" eaLnBrk="1" fontAlgn="base" latinLnBrk="0" hangingPunct="1">
                        <a:lnSpc>
                          <a:spcPct val="100000"/>
                        </a:lnSpc>
                        <a:spcBef>
                          <a:spcPct val="20000"/>
                        </a:spcBef>
                        <a:spcAft>
                          <a:spcPct val="0"/>
                        </a:spcAft>
                        <a:buClr>
                          <a:srgbClr val="FF9900"/>
                        </a:buClr>
                        <a:buSzTx/>
                        <a:buFontTx/>
                        <a:buNone/>
                        <a:tabLst/>
                      </a:pPr>
                      <a:endParaRPr kumimoji="0" lang="zh-CN" altLang="en-US" sz="1400" b="1" i="0" u="none" strike="noStrike" cap="none" normalizeH="0" baseline="0" dirty="0" smtClean="0">
                        <a:ln>
                          <a:noFill/>
                        </a:ln>
                        <a:solidFill>
                          <a:srgbClr val="FF9933"/>
                        </a:solidFill>
                        <a:effectLst/>
                        <a:latin typeface="+mn-lt"/>
                        <a:ea typeface="宋体" pitchFamily="2" charset="-122"/>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9900"/>
                        </a:buClr>
                        <a:buSzTx/>
                        <a:buFontTx/>
                        <a:buNone/>
                        <a:tabLst/>
                      </a:pPr>
                      <a:r>
                        <a:rPr kumimoji="0" lang="en-US" altLang="zh-CN" sz="1400" b="1" i="0" u="sng" strike="noStrike" cap="none" normalizeH="0" baseline="0" dirty="0" smtClean="0">
                          <a:ln>
                            <a:noFill/>
                          </a:ln>
                          <a:solidFill>
                            <a:srgbClr val="7A7A7A"/>
                          </a:solidFill>
                          <a:effectLst/>
                          <a:latin typeface="+mn-lt"/>
                          <a:ea typeface="宋体" pitchFamily="2" charset="-122"/>
                        </a:rPr>
                        <a:t>Long title</a:t>
                      </a:r>
                      <a:r>
                        <a:rPr kumimoji="0" lang="en-US" altLang="zh-CN" sz="1400" b="1" i="0" u="none" strike="noStrike" cap="none" normalizeH="0" baseline="0" dirty="0" smtClean="0">
                          <a:ln>
                            <a:noFill/>
                          </a:ln>
                          <a:solidFill>
                            <a:srgbClr val="7A7A7A"/>
                          </a:solidFill>
                          <a:effectLst/>
                          <a:latin typeface="+mn-lt"/>
                          <a:ea typeface="宋体" pitchFamily="2" charset="-122"/>
                        </a:rPr>
                        <a:t> distracts readers. </a:t>
                      </a:r>
                      <a:br>
                        <a:rPr kumimoji="0" lang="en-US" altLang="zh-CN" sz="1400" b="1" i="0" u="none" strike="noStrike" cap="none" normalizeH="0" baseline="0" dirty="0" smtClean="0">
                          <a:ln>
                            <a:noFill/>
                          </a:ln>
                          <a:solidFill>
                            <a:srgbClr val="7A7A7A"/>
                          </a:solidFill>
                          <a:effectLst/>
                          <a:latin typeface="+mn-lt"/>
                          <a:ea typeface="宋体" pitchFamily="2" charset="-122"/>
                        </a:rPr>
                      </a:br>
                      <a:r>
                        <a:rPr kumimoji="0" lang="en-US" altLang="zh-CN" sz="1400" b="1" i="0" u="none" strike="noStrike" cap="none" normalizeH="0" baseline="0" dirty="0" smtClean="0">
                          <a:ln>
                            <a:noFill/>
                          </a:ln>
                          <a:solidFill>
                            <a:srgbClr val="7A7A7A"/>
                          </a:solidFill>
                          <a:effectLst/>
                          <a:latin typeface="+mn-lt"/>
                          <a:ea typeface="宋体" pitchFamily="2" charset="-122"/>
                        </a:rPr>
                        <a:t>Remove all </a:t>
                      </a:r>
                      <a:r>
                        <a:rPr kumimoji="0" lang="en-US" altLang="zh-CN" sz="1400" b="1" i="0" u="sng" strike="noStrike" cap="none" normalizeH="0" baseline="0" dirty="0" smtClean="0">
                          <a:ln>
                            <a:noFill/>
                          </a:ln>
                          <a:solidFill>
                            <a:srgbClr val="7A7A7A"/>
                          </a:solidFill>
                          <a:effectLst/>
                          <a:latin typeface="+mn-lt"/>
                          <a:ea typeface="宋体" pitchFamily="2" charset="-122"/>
                        </a:rPr>
                        <a:t>redundancies</a:t>
                      </a:r>
                      <a:r>
                        <a:rPr kumimoji="0" lang="en-US" altLang="zh-CN" sz="1400" b="1" i="0" u="none" strike="noStrike" cap="none" normalizeH="0" baseline="0" dirty="0" smtClean="0">
                          <a:ln>
                            <a:noFill/>
                          </a:ln>
                          <a:solidFill>
                            <a:srgbClr val="7A7A7A"/>
                          </a:solidFill>
                          <a:effectLst/>
                          <a:latin typeface="+mn-lt"/>
                          <a:ea typeface="宋体" pitchFamily="2" charset="-122"/>
                        </a:rPr>
                        <a:t> such as “observations on”, “the nature of”, etc. </a:t>
                      </a:r>
                      <a:endParaRPr kumimoji="0" lang="zh-CN" altLang="en-US" sz="1400" b="1" i="0" u="none" strike="noStrike" cap="none" normalizeH="0" baseline="0" dirty="0" smtClean="0">
                        <a:ln>
                          <a:noFill/>
                        </a:ln>
                        <a:solidFill>
                          <a:srgbClr val="7A7A7A"/>
                        </a:solidFill>
                        <a:effectLst/>
                        <a:latin typeface="+mn-lt"/>
                        <a:ea typeface="宋体" pitchFamily="2" charset="-122"/>
                      </a:endParaRPr>
                    </a:p>
                  </a:txBody>
                  <a:tcPr horzOverflow="overflow">
                    <a:lnL>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08112">
                <a:tc>
                  <a:txBody>
                    <a:bodyPr/>
                    <a:lstStyle/>
                    <a:p>
                      <a:pPr marL="0" marR="0" lvl="0" indent="0" algn="l" defTabSz="914400" rtl="0" eaLnBrk="1" fontAlgn="base" latinLnBrk="0" hangingPunct="1">
                        <a:lnSpc>
                          <a:spcPct val="100000"/>
                        </a:lnSpc>
                        <a:spcBef>
                          <a:spcPct val="20000"/>
                        </a:spcBef>
                        <a:spcAft>
                          <a:spcPct val="0"/>
                        </a:spcAft>
                        <a:buClr>
                          <a:srgbClr val="FF9900"/>
                        </a:buClr>
                        <a:buSzTx/>
                        <a:buFontTx/>
                        <a:buNone/>
                        <a:tabLst/>
                      </a:pPr>
                      <a:r>
                        <a:rPr kumimoji="0" lang="en-US" altLang="zh-CN" sz="1400" b="1" i="0" u="none" strike="noStrike" cap="none" normalizeH="0" baseline="0" dirty="0" smtClean="0">
                          <a:ln>
                            <a:noFill/>
                          </a:ln>
                          <a:solidFill>
                            <a:srgbClr val="07779D"/>
                          </a:solidFill>
                          <a:effectLst/>
                          <a:latin typeface="+mn-lt"/>
                          <a:ea typeface="宋体" pitchFamily="2" charset="-122"/>
                        </a:rPr>
                        <a:t>Action of antibiotics on bacteria</a:t>
                      </a:r>
                      <a:endParaRPr kumimoji="0" lang="zh-CN" altLang="en-US" sz="1400" b="1" i="0" u="none" strike="noStrike" cap="none" normalizeH="0" baseline="0" dirty="0" smtClean="0">
                        <a:ln>
                          <a:noFill/>
                        </a:ln>
                        <a:solidFill>
                          <a:srgbClr val="07779D"/>
                        </a:solidFill>
                        <a:effectLst/>
                        <a:latin typeface="+mn-lt"/>
                        <a:ea typeface="宋体" pitchFamily="2" charset="-122"/>
                      </a:endParaRPr>
                    </a:p>
                  </a:txBody>
                  <a:tcPr horzOverflow="overflow">
                    <a:lnL cap="flat">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9900"/>
                        </a:buClr>
                        <a:buSzTx/>
                        <a:buFontTx/>
                        <a:buNone/>
                        <a:tabLst/>
                      </a:pPr>
                      <a:r>
                        <a:rPr kumimoji="0" lang="en-US" altLang="zh-CN" sz="1400" b="1" i="0" u="none" strike="noStrike" cap="none" normalizeH="0" baseline="0" dirty="0" smtClean="0">
                          <a:ln>
                            <a:noFill/>
                          </a:ln>
                          <a:solidFill>
                            <a:srgbClr val="FF9933"/>
                          </a:solidFill>
                          <a:effectLst/>
                          <a:latin typeface="+mn-lt"/>
                          <a:ea typeface="宋体" pitchFamily="2" charset="-122"/>
                        </a:rPr>
                        <a:t>Inhibition of growth of mycobacterium tuberculosis by streptomycin</a:t>
                      </a:r>
                      <a:endParaRPr kumimoji="0" lang="zh-CN" altLang="en-US" sz="1400" b="1" i="0" u="none" strike="noStrike" cap="none" normalizeH="0" baseline="0" dirty="0" smtClean="0">
                        <a:ln>
                          <a:noFill/>
                        </a:ln>
                        <a:solidFill>
                          <a:srgbClr val="FF9933"/>
                        </a:solidFill>
                        <a:effectLst/>
                        <a:latin typeface="+mn-lt"/>
                        <a:ea typeface="宋体" pitchFamily="2" charset="-122"/>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9900"/>
                        </a:buClr>
                        <a:buSzTx/>
                        <a:buFontTx/>
                        <a:buNone/>
                        <a:tabLst/>
                      </a:pPr>
                      <a:r>
                        <a:rPr kumimoji="0" lang="en-US" altLang="zh-CN" sz="1400" b="1" i="0" u="none" strike="noStrike" cap="none" normalizeH="0" baseline="0" dirty="0" smtClean="0">
                          <a:ln>
                            <a:noFill/>
                          </a:ln>
                          <a:solidFill>
                            <a:srgbClr val="7A7A7A"/>
                          </a:solidFill>
                          <a:effectLst/>
                          <a:latin typeface="+mn-lt"/>
                          <a:ea typeface="宋体" pitchFamily="2" charset="-122"/>
                        </a:rPr>
                        <a:t>Titles should be </a:t>
                      </a:r>
                      <a:r>
                        <a:rPr kumimoji="0" lang="en-US" altLang="zh-CN" sz="1400" b="1" i="0" u="sng" strike="noStrike" cap="none" normalizeH="0" baseline="0" dirty="0" smtClean="0">
                          <a:ln>
                            <a:noFill/>
                          </a:ln>
                          <a:solidFill>
                            <a:srgbClr val="7A7A7A"/>
                          </a:solidFill>
                          <a:effectLst/>
                          <a:latin typeface="+mn-lt"/>
                          <a:ea typeface="宋体" pitchFamily="2" charset="-122"/>
                        </a:rPr>
                        <a:t>specific</a:t>
                      </a:r>
                      <a:r>
                        <a:rPr kumimoji="0" lang="en-US" altLang="zh-CN" sz="1400" b="1" i="0" u="none" strike="noStrike" cap="none" normalizeH="0" baseline="0" dirty="0" smtClean="0">
                          <a:ln>
                            <a:noFill/>
                          </a:ln>
                          <a:solidFill>
                            <a:srgbClr val="7A7A7A"/>
                          </a:solidFill>
                          <a:effectLst/>
                          <a:latin typeface="+mn-lt"/>
                          <a:ea typeface="宋体" pitchFamily="2" charset="-122"/>
                        </a:rPr>
                        <a:t>. </a:t>
                      </a:r>
                      <a:br>
                        <a:rPr kumimoji="0" lang="en-US" altLang="zh-CN" sz="1400" b="1" i="0" u="none" strike="noStrike" cap="none" normalizeH="0" baseline="0" dirty="0" smtClean="0">
                          <a:ln>
                            <a:noFill/>
                          </a:ln>
                          <a:solidFill>
                            <a:srgbClr val="7A7A7A"/>
                          </a:solidFill>
                          <a:effectLst/>
                          <a:latin typeface="+mn-lt"/>
                          <a:ea typeface="宋体" pitchFamily="2" charset="-122"/>
                        </a:rPr>
                      </a:br>
                      <a:r>
                        <a:rPr kumimoji="0" lang="en-US" altLang="zh-CN" sz="1400" b="1" i="0" u="none" strike="noStrike" cap="none" normalizeH="0" baseline="0" dirty="0" smtClean="0">
                          <a:ln>
                            <a:noFill/>
                          </a:ln>
                          <a:solidFill>
                            <a:srgbClr val="7A7A7A"/>
                          </a:solidFill>
                          <a:effectLst/>
                          <a:latin typeface="+mn-lt"/>
                          <a:ea typeface="宋体" pitchFamily="2" charset="-122"/>
                        </a:rPr>
                        <a:t>Think to yourself: “How will I search for this piece of information?” when you design the title. </a:t>
                      </a:r>
                      <a:endParaRPr kumimoji="0" lang="zh-CN" altLang="en-US" sz="1400" b="1" i="0" u="none" strike="noStrike" cap="none" normalizeH="0" baseline="0" dirty="0" smtClean="0">
                        <a:ln>
                          <a:noFill/>
                        </a:ln>
                        <a:solidFill>
                          <a:srgbClr val="7A7A7A"/>
                        </a:solidFill>
                        <a:effectLst/>
                        <a:latin typeface="+mn-lt"/>
                        <a:ea typeface="宋体" pitchFamily="2" charset="-122"/>
                      </a:endParaRPr>
                    </a:p>
                  </a:txBody>
                  <a:tcPr horzOverflow="overflow">
                    <a:lnL>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84176">
                <a:tc>
                  <a:txBody>
                    <a:bodyPr/>
                    <a:lstStyle/>
                    <a:p>
                      <a:pPr marL="0" marR="0" lvl="0" indent="0" algn="l" defTabSz="914400" rtl="0" eaLnBrk="1" fontAlgn="base" latinLnBrk="0" hangingPunct="1">
                        <a:lnSpc>
                          <a:spcPct val="100000"/>
                        </a:lnSpc>
                        <a:spcBef>
                          <a:spcPct val="20000"/>
                        </a:spcBef>
                        <a:spcAft>
                          <a:spcPct val="0"/>
                        </a:spcAft>
                        <a:buClr>
                          <a:srgbClr val="FF9900"/>
                        </a:buClr>
                        <a:buSzTx/>
                        <a:buFontTx/>
                        <a:buNone/>
                        <a:tabLst/>
                      </a:pPr>
                      <a:r>
                        <a:rPr kumimoji="0" lang="en-US" altLang="zh-CN" sz="1400" b="1" i="0" u="none" strike="noStrike" cap="none" normalizeH="0" baseline="0" dirty="0" smtClean="0">
                          <a:ln>
                            <a:noFill/>
                          </a:ln>
                          <a:solidFill>
                            <a:srgbClr val="07779D"/>
                          </a:solidFill>
                          <a:effectLst/>
                          <a:latin typeface="+mn-lt"/>
                          <a:ea typeface="宋体" pitchFamily="2" charset="-122"/>
                        </a:rPr>
                        <a:t>Fabrication of carbon/</a:t>
                      </a:r>
                      <a:r>
                        <a:rPr kumimoji="0" lang="en-US" altLang="zh-CN" sz="1400" b="1" i="0" u="none" strike="noStrike" cap="none" normalizeH="0" baseline="0" dirty="0" err="1" smtClean="0">
                          <a:ln>
                            <a:noFill/>
                          </a:ln>
                          <a:solidFill>
                            <a:srgbClr val="07779D"/>
                          </a:solidFill>
                          <a:effectLst/>
                          <a:latin typeface="+mn-lt"/>
                          <a:ea typeface="宋体" pitchFamily="2" charset="-122"/>
                        </a:rPr>
                        <a:t>CdS</a:t>
                      </a:r>
                      <a:r>
                        <a:rPr kumimoji="0" lang="en-US" altLang="zh-CN" sz="1400" b="1" i="0" u="none" strike="noStrike" cap="none" normalizeH="0" baseline="0" dirty="0" smtClean="0">
                          <a:ln>
                            <a:noFill/>
                          </a:ln>
                          <a:solidFill>
                            <a:srgbClr val="07779D"/>
                          </a:solidFill>
                          <a:effectLst/>
                          <a:latin typeface="+mn-lt"/>
                          <a:ea typeface="宋体" pitchFamily="2" charset="-122"/>
                        </a:rPr>
                        <a:t> coaxial </a:t>
                      </a:r>
                      <a:r>
                        <a:rPr kumimoji="0" lang="en-US" altLang="zh-CN" sz="1400" b="1" i="0" u="none" strike="noStrike" cap="none" normalizeH="0" baseline="0" dirty="0" err="1" smtClean="0">
                          <a:ln>
                            <a:noFill/>
                          </a:ln>
                          <a:solidFill>
                            <a:srgbClr val="07779D"/>
                          </a:solidFill>
                          <a:effectLst/>
                          <a:latin typeface="+mn-lt"/>
                          <a:ea typeface="宋体" pitchFamily="2" charset="-122"/>
                        </a:rPr>
                        <a:t>nanofibers</a:t>
                      </a:r>
                      <a:r>
                        <a:rPr kumimoji="0" lang="en-US" altLang="zh-CN" sz="1400" b="1" i="0" u="none" strike="noStrike" cap="none" normalizeH="0" baseline="0" dirty="0" smtClean="0">
                          <a:ln>
                            <a:noFill/>
                          </a:ln>
                          <a:solidFill>
                            <a:srgbClr val="07779D"/>
                          </a:solidFill>
                          <a:effectLst/>
                          <a:latin typeface="+mn-lt"/>
                          <a:ea typeface="宋体" pitchFamily="2" charset="-122"/>
                        </a:rPr>
                        <a:t> displaying optical and electrical properties via </a:t>
                      </a:r>
                      <a:r>
                        <a:rPr kumimoji="0" lang="en-US" altLang="zh-CN" sz="1400" b="1" i="0" u="none" strike="noStrike" cap="none" normalizeH="0" baseline="0" dirty="0" err="1" smtClean="0">
                          <a:ln>
                            <a:noFill/>
                          </a:ln>
                          <a:solidFill>
                            <a:srgbClr val="07779D"/>
                          </a:solidFill>
                          <a:effectLst/>
                          <a:latin typeface="+mn-lt"/>
                          <a:ea typeface="宋体" pitchFamily="2" charset="-122"/>
                        </a:rPr>
                        <a:t>electrospinning</a:t>
                      </a:r>
                      <a:r>
                        <a:rPr kumimoji="0" lang="en-US" altLang="zh-CN" sz="1400" b="1" i="0" u="none" strike="noStrike" cap="none" normalizeH="0" baseline="0" dirty="0" smtClean="0">
                          <a:ln>
                            <a:noFill/>
                          </a:ln>
                          <a:solidFill>
                            <a:srgbClr val="07779D"/>
                          </a:solidFill>
                          <a:effectLst/>
                          <a:latin typeface="+mn-lt"/>
                          <a:ea typeface="宋体" pitchFamily="2" charset="-122"/>
                        </a:rPr>
                        <a:t> carbon</a:t>
                      </a:r>
                      <a:endParaRPr kumimoji="0" lang="zh-CN" altLang="en-US" sz="1400" b="1" i="0" u="none" strike="noStrike" cap="none" normalizeH="0" baseline="0" dirty="0" smtClean="0">
                        <a:ln>
                          <a:noFill/>
                        </a:ln>
                        <a:solidFill>
                          <a:srgbClr val="07779D"/>
                        </a:solidFill>
                        <a:effectLst/>
                        <a:latin typeface="+mn-lt"/>
                        <a:ea typeface="宋体" pitchFamily="2" charset="-122"/>
                      </a:endParaRPr>
                    </a:p>
                  </a:txBody>
                  <a:tcPr horzOverflow="overflow">
                    <a:lnL cap="flat">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9900"/>
                        </a:buClr>
                        <a:buSzTx/>
                        <a:buFontTx/>
                        <a:buNone/>
                        <a:tabLst/>
                      </a:pPr>
                      <a:r>
                        <a:rPr kumimoji="0" lang="en-US" altLang="zh-CN" sz="1400" b="1" i="0" u="none" strike="noStrike" cap="none" normalizeH="0" baseline="0" dirty="0" err="1" smtClean="0">
                          <a:ln>
                            <a:noFill/>
                          </a:ln>
                          <a:solidFill>
                            <a:srgbClr val="FF9933"/>
                          </a:solidFill>
                          <a:effectLst/>
                          <a:latin typeface="+mn-lt"/>
                          <a:ea typeface="宋体" pitchFamily="2" charset="-122"/>
                        </a:rPr>
                        <a:t>Electrospinning</a:t>
                      </a:r>
                      <a:r>
                        <a:rPr kumimoji="0" lang="en-US" altLang="zh-CN" sz="1400" b="1" i="0" u="none" strike="noStrike" cap="none" normalizeH="0" baseline="0" dirty="0" smtClean="0">
                          <a:ln>
                            <a:noFill/>
                          </a:ln>
                          <a:solidFill>
                            <a:srgbClr val="FF9933"/>
                          </a:solidFill>
                          <a:effectLst/>
                          <a:latin typeface="+mn-lt"/>
                          <a:ea typeface="宋体" pitchFamily="2" charset="-122"/>
                        </a:rPr>
                        <a:t> of carbon/</a:t>
                      </a:r>
                      <a:r>
                        <a:rPr kumimoji="0" lang="en-US" altLang="zh-CN" sz="1400" b="1" i="0" u="none" strike="noStrike" cap="none" normalizeH="0" baseline="0" dirty="0" err="1" smtClean="0">
                          <a:ln>
                            <a:noFill/>
                          </a:ln>
                          <a:solidFill>
                            <a:srgbClr val="FF9933"/>
                          </a:solidFill>
                          <a:effectLst/>
                          <a:latin typeface="+mn-lt"/>
                          <a:ea typeface="宋体" pitchFamily="2" charset="-122"/>
                        </a:rPr>
                        <a:t>CdS</a:t>
                      </a:r>
                      <a:r>
                        <a:rPr kumimoji="0" lang="en-US" altLang="zh-CN" sz="1400" b="1" i="0" u="none" strike="noStrike" cap="none" normalizeH="0" baseline="0" dirty="0" smtClean="0">
                          <a:ln>
                            <a:noFill/>
                          </a:ln>
                          <a:solidFill>
                            <a:srgbClr val="FF9933"/>
                          </a:solidFill>
                          <a:effectLst/>
                          <a:latin typeface="+mn-lt"/>
                          <a:ea typeface="宋体" pitchFamily="2" charset="-122"/>
                        </a:rPr>
                        <a:t> coaxial </a:t>
                      </a:r>
                      <a:r>
                        <a:rPr kumimoji="0" lang="en-US" altLang="zh-CN" sz="1400" b="1" i="0" u="none" strike="noStrike" cap="none" normalizeH="0" baseline="0" dirty="0" err="1" smtClean="0">
                          <a:ln>
                            <a:noFill/>
                          </a:ln>
                          <a:solidFill>
                            <a:srgbClr val="FF9933"/>
                          </a:solidFill>
                          <a:effectLst/>
                          <a:latin typeface="+mn-lt"/>
                          <a:ea typeface="宋体" pitchFamily="2" charset="-122"/>
                        </a:rPr>
                        <a:t>nanofibers</a:t>
                      </a:r>
                      <a:r>
                        <a:rPr kumimoji="0" lang="en-US" altLang="zh-CN" sz="1400" b="1" i="0" u="none" strike="noStrike" cap="none" normalizeH="0" baseline="0" dirty="0" smtClean="0">
                          <a:ln>
                            <a:noFill/>
                          </a:ln>
                          <a:solidFill>
                            <a:srgbClr val="FF9933"/>
                          </a:solidFill>
                          <a:effectLst/>
                          <a:latin typeface="+mn-lt"/>
                          <a:ea typeface="宋体" pitchFamily="2" charset="-122"/>
                        </a:rPr>
                        <a:t> with optical and electrical properties</a:t>
                      </a:r>
                      <a:endParaRPr kumimoji="0" lang="zh-CN" altLang="en-US" sz="1400" b="1" i="0" u="none" strike="noStrike" cap="none" normalizeH="0" baseline="0" dirty="0" smtClean="0">
                        <a:ln>
                          <a:noFill/>
                        </a:ln>
                        <a:solidFill>
                          <a:srgbClr val="FF9933"/>
                        </a:solidFill>
                        <a:effectLst/>
                        <a:latin typeface="+mn-lt"/>
                        <a:ea typeface="宋体" pitchFamily="2" charset="-122"/>
                      </a:endParaRPr>
                    </a:p>
                  </a:txBody>
                  <a:tcPr horzOverflow="overflow">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FF9900"/>
                        </a:buClr>
                        <a:buSzTx/>
                        <a:buFontTx/>
                        <a:buNone/>
                        <a:tabLst/>
                      </a:pPr>
                      <a:r>
                        <a:rPr kumimoji="0" lang="en-US" altLang="zh-CN" sz="1400" b="1" i="0" u="none" strike="noStrike" cap="none" normalizeH="0" baseline="0" dirty="0" smtClean="0">
                          <a:ln>
                            <a:noFill/>
                          </a:ln>
                          <a:solidFill>
                            <a:srgbClr val="7A7A7A"/>
                          </a:solidFill>
                          <a:effectLst/>
                          <a:latin typeface="+mn-lt"/>
                          <a:ea typeface="宋体" pitchFamily="2" charset="-122"/>
                        </a:rPr>
                        <a:t>“English needs help. The title is nonsense.  All materials have properties of all varieties.  You could examine my hair for its electrical and optical properties!  You MUST be specific.  I haven’t read the paper but I suspect there is something special about these properties, otherwise why would you be reporting them?” </a:t>
                      </a:r>
                      <a:br>
                        <a:rPr kumimoji="0" lang="en-US" altLang="zh-CN" sz="1400" b="1" i="0" u="none" strike="noStrike" cap="none" normalizeH="0" baseline="0" dirty="0" smtClean="0">
                          <a:ln>
                            <a:noFill/>
                          </a:ln>
                          <a:solidFill>
                            <a:srgbClr val="7A7A7A"/>
                          </a:solidFill>
                          <a:effectLst/>
                          <a:latin typeface="+mn-lt"/>
                          <a:ea typeface="宋体" pitchFamily="2" charset="-122"/>
                        </a:rPr>
                      </a:br>
                      <a:r>
                        <a:rPr kumimoji="0" lang="en-US" altLang="zh-CN" sz="1400" b="1" i="0" u="none" strike="noStrike" cap="none" normalizeH="0" baseline="0" dirty="0" smtClean="0">
                          <a:ln>
                            <a:noFill/>
                          </a:ln>
                          <a:solidFill>
                            <a:srgbClr val="7A7A7A"/>
                          </a:solidFill>
                          <a:effectLst/>
                          <a:latin typeface="+mn-lt"/>
                          <a:ea typeface="宋体" pitchFamily="2" charset="-122"/>
                        </a:rPr>
                        <a:t>– </a:t>
                      </a:r>
                      <a:r>
                        <a:rPr kumimoji="0" lang="en-US" altLang="zh-CN" sz="1400" b="1" i="1" u="none" strike="noStrike" cap="none" normalizeH="0" baseline="0" dirty="0" smtClean="0">
                          <a:ln>
                            <a:noFill/>
                          </a:ln>
                          <a:solidFill>
                            <a:srgbClr val="7A7A7A"/>
                          </a:solidFill>
                          <a:effectLst/>
                          <a:latin typeface="+mn-lt"/>
                          <a:ea typeface="宋体" pitchFamily="2" charset="-122"/>
                        </a:rPr>
                        <a:t>the Editor-in-chief</a:t>
                      </a:r>
                      <a:endParaRPr kumimoji="0" lang="zh-CN" altLang="en-US" sz="1400" b="1" i="1" u="none" strike="noStrike" cap="none" normalizeH="0" baseline="0" dirty="0" smtClean="0">
                        <a:ln>
                          <a:noFill/>
                        </a:ln>
                        <a:solidFill>
                          <a:srgbClr val="7A7A7A"/>
                        </a:solidFill>
                        <a:effectLst/>
                        <a:latin typeface="+mn-lt"/>
                        <a:ea typeface="宋体" pitchFamily="2" charset="-122"/>
                      </a:endParaRPr>
                    </a:p>
                  </a:txBody>
                  <a:tcPr horzOverflow="overflow">
                    <a:lnL>
                      <a:noFill/>
                    </a:lnL>
                    <a:lnR cap="flat">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 name="Content Placeholder 1"/>
          <p:cNvSpPr>
            <a:spLocks noGrp="1"/>
          </p:cNvSpPr>
          <p:nvPr>
            <p:ph idx="1"/>
          </p:nvPr>
        </p:nvSpPr>
        <p:spPr>
          <a:xfrm>
            <a:off x="457198" y="1556792"/>
            <a:ext cx="8238320" cy="3765589"/>
          </a:xfrm>
        </p:spPr>
        <p:txBody>
          <a:bodyPr/>
          <a:lstStyle/>
          <a:p>
            <a:endParaRPr lang="en-US" dirty="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40407518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2939142" y="5794654"/>
            <a:ext cx="5756375" cy="370435"/>
          </a:xfrm>
        </p:spPr>
        <p:txBody>
          <a:bodyPr/>
          <a:lstStyle/>
          <a:p>
            <a:r>
              <a:rPr lang="en-US" dirty="0" smtClean="0"/>
              <a:t> </a:t>
            </a:r>
            <a:endParaRPr lang="en-US" dirty="0"/>
          </a:p>
        </p:txBody>
      </p:sp>
      <p:sp>
        <p:nvSpPr>
          <p:cNvPr id="9" name="Text Placeholder 8"/>
          <p:cNvSpPr>
            <a:spLocks noGrp="1"/>
          </p:cNvSpPr>
          <p:nvPr>
            <p:ph type="body" sz="quarter" idx="12"/>
          </p:nvPr>
        </p:nvSpPr>
        <p:spPr>
          <a:xfrm>
            <a:off x="2939142" y="6165090"/>
            <a:ext cx="5756374" cy="357432"/>
          </a:xfrm>
        </p:spPr>
        <p:txBody>
          <a:bodyPr/>
          <a:lstStyle/>
          <a:p>
            <a:r>
              <a:rPr lang="en-US" dirty="0" smtClean="0"/>
              <a:t> </a:t>
            </a:r>
            <a:endParaRPr lang="en-US" dirty="0"/>
          </a:p>
        </p:txBody>
      </p:sp>
      <p:sp>
        <p:nvSpPr>
          <p:cNvPr id="12" name="Title 4"/>
          <p:cNvSpPr txBox="1">
            <a:spLocks/>
          </p:cNvSpPr>
          <p:nvPr/>
        </p:nvSpPr>
        <p:spPr>
          <a:xfrm>
            <a:off x="337466" y="716090"/>
            <a:ext cx="8358052" cy="418645"/>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0" i="0" kern="1200">
                <a:solidFill>
                  <a:schemeClr val="accent1"/>
                </a:solidFill>
                <a:latin typeface="Arial Bold"/>
                <a:ea typeface="+mj-ea"/>
                <a:cs typeface="Arial Bold"/>
              </a:defRPr>
            </a:lvl1pPr>
          </a:lstStyle>
          <a:p>
            <a:r>
              <a:rPr lang="en-GB" dirty="0">
                <a:solidFill>
                  <a:srgbClr val="007398"/>
                </a:solidFill>
              </a:rPr>
              <a:t>Keywords</a:t>
            </a:r>
            <a:endParaRPr lang="en-US" dirty="0">
              <a:solidFill>
                <a:srgbClr val="007398"/>
              </a:solidFill>
            </a:endParaRPr>
          </a:p>
        </p:txBody>
      </p:sp>
      <p:pic>
        <p:nvPicPr>
          <p:cNvPr id="14" name="Picture 3" descr="X:\elsevier\rachel\campus\WORDMARK\PublishingConnect_WMK_151_RG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8539" y="6406795"/>
            <a:ext cx="2096979" cy="24683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e 9"/>
          <p:cNvGraphicFramePr>
            <a:graphicFrameLocks noGrp="1"/>
          </p:cNvGraphicFramePr>
          <p:nvPr>
            <p:extLst>
              <p:ext uri="{D42A27DB-BD31-4B8C-83A1-F6EECF244321}">
                <p14:modId xmlns:p14="http://schemas.microsoft.com/office/powerpoint/2010/main" val="2723028124"/>
              </p:ext>
            </p:extLst>
          </p:nvPr>
        </p:nvGraphicFramePr>
        <p:xfrm>
          <a:off x="337464" y="3014917"/>
          <a:ext cx="7685306" cy="1639824"/>
        </p:xfrm>
        <a:graphic>
          <a:graphicData uri="http://schemas.openxmlformats.org/drawingml/2006/table">
            <a:tbl>
              <a:tblPr firstRow="1" bandRow="1">
                <a:tableStyleId>{5C22544A-7EE6-4342-B048-85BDC9FD1C3A}</a:tableStyleId>
              </a:tblPr>
              <a:tblGrid>
                <a:gridCol w="3842653"/>
                <a:gridCol w="3842653"/>
              </a:tblGrid>
              <a:tr h="388257">
                <a:tc>
                  <a:txBody>
                    <a:bodyPr/>
                    <a:lstStyle/>
                    <a:p>
                      <a:r>
                        <a:rPr lang="en-GB" sz="2000" b="1" dirty="0" smtClean="0"/>
                        <a:t>Article title</a:t>
                      </a:r>
                      <a:endParaRPr lang="en-GB" sz="2000" b="1" dirty="0"/>
                    </a:p>
                  </a:txBody>
                  <a:tcPr>
                    <a:solidFill>
                      <a:schemeClr val="tx2">
                        <a:alpha val="75000"/>
                      </a:schemeClr>
                    </a:solidFill>
                  </a:tcPr>
                </a:tc>
                <a:tc>
                  <a:txBody>
                    <a:bodyPr/>
                    <a:lstStyle/>
                    <a:p>
                      <a:r>
                        <a:rPr lang="en-GB" sz="2000" smtClean="0"/>
                        <a:t>Keywords</a:t>
                      </a:r>
                      <a:endParaRPr lang="en-GB" sz="2000" dirty="0"/>
                    </a:p>
                  </a:txBody>
                  <a:tcPr>
                    <a:solidFill>
                      <a:schemeClr val="tx2">
                        <a:alpha val="75000"/>
                      </a:schemeClr>
                    </a:solidFill>
                  </a:tcPr>
                </a:tc>
              </a:tr>
              <a:tr h="370840">
                <a:tc>
                  <a:txBody>
                    <a:bodyPr/>
                    <a:lstStyle/>
                    <a:p>
                      <a:pPr marL="0" indent="0">
                        <a:spcBef>
                          <a:spcPct val="20000"/>
                        </a:spcBef>
                        <a:buClr>
                          <a:schemeClr val="tx2"/>
                        </a:buClr>
                        <a:buSzPct val="140000"/>
                        <a:buFont typeface="Wingdings" panose="05000000000000000000" pitchFamily="2" charset="2"/>
                        <a:buNone/>
                      </a:pPr>
                      <a:r>
                        <a:rPr lang="en-GB" dirty="0" smtClean="0">
                          <a:solidFill>
                            <a:schemeClr val="tx1"/>
                          </a:solidFill>
                          <a:cs typeface="Arial" pitchFamily="34" charset="0"/>
                        </a:rPr>
                        <a:t>“</a:t>
                      </a:r>
                      <a:r>
                        <a:rPr lang="en-US" dirty="0" smtClean="0">
                          <a:solidFill>
                            <a:schemeClr val="tx1"/>
                          </a:solidFill>
                          <a:cs typeface="Arial" pitchFamily="34" charset="0"/>
                        </a:rPr>
                        <a:t>Electrochemical bioleaching of high grade chalcopyrite flotation concentrates in a stirred bioreactor”</a:t>
                      </a:r>
                      <a:endParaRPr lang="en-GB" dirty="0" smtClean="0">
                        <a:solidFill>
                          <a:schemeClr val="tx1"/>
                        </a:solidFill>
                        <a:cs typeface="Arial" pitchFamily="34" charset="0"/>
                      </a:endParaRPr>
                    </a:p>
                    <a:p>
                      <a:pPr marL="0" indent="0">
                        <a:spcBef>
                          <a:spcPct val="20000"/>
                        </a:spcBef>
                        <a:buClr>
                          <a:schemeClr val="tx2"/>
                        </a:buClr>
                        <a:buSzPct val="140000"/>
                        <a:buFont typeface="Wingdings" panose="05000000000000000000" pitchFamily="2" charset="2"/>
                        <a:buNone/>
                      </a:pPr>
                      <a:r>
                        <a:rPr lang="en-GB" dirty="0" smtClean="0"/>
                        <a:t> </a:t>
                      </a:r>
                      <a:r>
                        <a:rPr lang="en-GB" sz="1100" dirty="0" err="1" smtClean="0"/>
                        <a:t>doi</a:t>
                      </a:r>
                      <a:r>
                        <a:rPr lang="en-GB" sz="1100" dirty="0" smtClean="0"/>
                        <a:t>:</a:t>
                      </a:r>
                      <a:r>
                        <a:rPr lang="en-US" sz="1100" dirty="0" smtClean="0"/>
                        <a:t>10.1016/j.hydromet.2010.05.001</a:t>
                      </a:r>
                      <a:endParaRPr lang="en-GB" sz="1100" dirty="0"/>
                    </a:p>
                  </a:txBody>
                  <a:tcPr>
                    <a:solidFill>
                      <a:schemeClr val="bg1">
                        <a:lumMod val="95000"/>
                      </a:schemeClr>
                    </a:solidFill>
                  </a:tcPr>
                </a:tc>
                <a:tc>
                  <a:txBody>
                    <a:bodyPr/>
                    <a:lstStyle/>
                    <a:p>
                      <a:r>
                        <a:rPr lang="en-US" dirty="0" smtClean="0"/>
                        <a:t>Acidophilic bacteria; Bioreactor; Chalcopyrite; Electrochemical bioleaching</a:t>
                      </a:r>
                      <a:endParaRPr lang="en-US" dirty="0"/>
                    </a:p>
                  </a:txBody>
                  <a:tcPr>
                    <a:solidFill>
                      <a:schemeClr val="bg1">
                        <a:lumMod val="95000"/>
                      </a:schemeClr>
                    </a:solidFill>
                  </a:tcPr>
                </a:tc>
              </a:tr>
            </a:tbl>
          </a:graphicData>
        </a:graphic>
      </p:graphicFrame>
      <p:sp>
        <p:nvSpPr>
          <p:cNvPr id="11" name="Content Placeholder 5"/>
          <p:cNvSpPr>
            <a:spLocks noGrp="1"/>
          </p:cNvSpPr>
          <p:nvPr>
            <p:ph idx="1"/>
          </p:nvPr>
        </p:nvSpPr>
        <p:spPr>
          <a:xfrm>
            <a:off x="337466" y="1230086"/>
            <a:ext cx="8358051" cy="1458685"/>
          </a:xfrm>
        </p:spPr>
        <p:txBody>
          <a:bodyPr>
            <a:normAutofit lnSpcReduction="10000"/>
          </a:bodyPr>
          <a:lstStyle/>
          <a:p>
            <a:pPr marL="342900" indent="-342900">
              <a:buClr>
                <a:schemeClr val="tx2"/>
              </a:buClr>
              <a:buSzPct val="130000"/>
              <a:buFont typeface="Wingdings" panose="05000000000000000000" pitchFamily="2" charset="2"/>
              <a:buChar char="§"/>
            </a:pPr>
            <a:r>
              <a:rPr lang="en-GB" dirty="0"/>
              <a:t>Are used by indexing and abstracting services</a:t>
            </a:r>
          </a:p>
          <a:p>
            <a:pPr marL="342900" indent="-342900">
              <a:buClr>
                <a:schemeClr val="tx2"/>
              </a:buClr>
              <a:buSzPct val="130000"/>
              <a:buFont typeface="Wingdings" panose="05000000000000000000" pitchFamily="2" charset="2"/>
              <a:buChar char="§"/>
            </a:pPr>
            <a:r>
              <a:rPr lang="en-GB" dirty="0"/>
              <a:t>Are the labels of the manuscript </a:t>
            </a:r>
            <a:endParaRPr lang="en-GB" dirty="0" smtClean="0"/>
          </a:p>
          <a:p>
            <a:pPr marL="342900" indent="-342900">
              <a:buClr>
                <a:schemeClr val="tx2"/>
              </a:buClr>
              <a:buSzPct val="130000"/>
              <a:buFont typeface="Wingdings" panose="05000000000000000000" pitchFamily="2" charset="2"/>
              <a:buChar char="§"/>
            </a:pPr>
            <a:r>
              <a:rPr lang="en-GB" dirty="0" smtClean="0"/>
              <a:t>Should complement the keywords in the title</a:t>
            </a:r>
            <a:endParaRPr lang="en-GB" dirty="0"/>
          </a:p>
          <a:p>
            <a:pPr marL="342900" indent="-342900">
              <a:buClr>
                <a:schemeClr val="tx2"/>
              </a:buClr>
              <a:buSzPct val="130000"/>
              <a:buFont typeface="Wingdings" panose="05000000000000000000" pitchFamily="2" charset="2"/>
              <a:buChar char="§"/>
            </a:pPr>
            <a:r>
              <a:rPr lang="en-GB" dirty="0"/>
              <a:t>Use only established abbreviations (e.g. DNA)</a:t>
            </a:r>
          </a:p>
        </p:txBody>
      </p:sp>
      <p:sp>
        <p:nvSpPr>
          <p:cNvPr id="13" name="TextBox 12"/>
          <p:cNvSpPr txBox="1"/>
          <p:nvPr/>
        </p:nvSpPr>
        <p:spPr>
          <a:xfrm>
            <a:off x="113393" y="6530210"/>
            <a:ext cx="1782860" cy="246221"/>
          </a:xfrm>
          <a:prstGeom prst="rect">
            <a:avLst/>
          </a:prstGeom>
          <a:noFill/>
        </p:spPr>
        <p:txBody>
          <a:bodyPr wrap="none" rtlCol="0">
            <a:spAutoFit/>
          </a:bodyPr>
          <a:lstStyle/>
          <a:p>
            <a:pPr defTabSz="457200"/>
            <a:r>
              <a:rPr lang="en-US" sz="1000" dirty="0" smtClean="0">
                <a:solidFill>
                  <a:prstClr val="white">
                    <a:lumMod val="50000"/>
                  </a:prstClr>
                </a:solidFill>
              </a:rPr>
              <a:t>© Reed Elsevier Group PLC</a:t>
            </a:r>
            <a:endParaRPr lang="en-US" sz="1000" dirty="0">
              <a:solidFill>
                <a:prstClr val="white">
                  <a:lumMod val="50000"/>
                </a:prstClr>
              </a:solidFill>
            </a:endParaRPr>
          </a:p>
        </p:txBody>
      </p:sp>
      <p:sp>
        <p:nvSpPr>
          <p:cNvPr id="16" name="TextBox 15"/>
          <p:cNvSpPr txBox="1"/>
          <p:nvPr/>
        </p:nvSpPr>
        <p:spPr>
          <a:xfrm>
            <a:off x="7739805" y="59768"/>
            <a:ext cx="857927" cy="246221"/>
          </a:xfrm>
          <a:prstGeom prst="rect">
            <a:avLst/>
          </a:prstGeom>
          <a:noFill/>
        </p:spPr>
        <p:txBody>
          <a:bodyPr wrap="none" rtlCol="0">
            <a:spAutoFit/>
          </a:bodyPr>
          <a:lstStyle/>
          <a:p>
            <a:pPr defTabSz="457200"/>
            <a:r>
              <a:rPr lang="nl-NL" sz="1000" dirty="0" smtClean="0">
                <a:solidFill>
                  <a:prstClr val="white"/>
                </a:solidFill>
              </a:rPr>
              <a:t>March 2015</a:t>
            </a:r>
            <a:endParaRPr lang="en-US" sz="1000" dirty="0">
              <a:solidFill>
                <a:prstClr val="white"/>
              </a:solidFill>
            </a:endParaRPr>
          </a:p>
        </p:txBody>
      </p:sp>
    </p:spTree>
    <p:extLst>
      <p:ext uri="{BB962C8B-B14F-4D97-AF65-F5344CB8AC3E}">
        <p14:creationId xmlns:p14="http://schemas.microsoft.com/office/powerpoint/2010/main" val="4216028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5"/>
          <p:cNvSpPr>
            <a:spLocks noGrp="1"/>
          </p:cNvSpPr>
          <p:nvPr>
            <p:ph idx="1"/>
          </p:nvPr>
        </p:nvSpPr>
        <p:spPr>
          <a:xfrm>
            <a:off x="337466" y="1230086"/>
            <a:ext cx="8358051" cy="4478575"/>
          </a:xfrm>
        </p:spPr>
        <p:txBody>
          <a:bodyPr>
            <a:normAutofit/>
          </a:bodyPr>
          <a:lstStyle/>
          <a:p>
            <a:pPr marL="342900" indent="-342900">
              <a:buClr>
                <a:schemeClr val="tx2"/>
              </a:buClr>
              <a:buSzPct val="130000"/>
              <a:buFont typeface="Wingdings" panose="05000000000000000000" pitchFamily="2" charset="2"/>
              <a:buChar char="§"/>
            </a:pPr>
            <a:r>
              <a:rPr lang="en-GB" dirty="0"/>
              <a:t>This is the advertisement of your </a:t>
            </a:r>
            <a:r>
              <a:rPr lang="en-GB" dirty="0" smtClean="0"/>
              <a:t>article </a:t>
            </a:r>
            <a:endParaRPr lang="en-GB" dirty="0"/>
          </a:p>
          <a:p>
            <a:pPr marL="342900" indent="-342900">
              <a:buClr>
                <a:schemeClr val="tx2"/>
              </a:buClr>
              <a:buSzPct val="130000"/>
              <a:buFont typeface="Wingdings" panose="05000000000000000000" pitchFamily="2" charset="2"/>
              <a:buChar char="§"/>
            </a:pPr>
            <a:r>
              <a:rPr lang="en-GB" dirty="0"/>
              <a:t>A clear abstract will strongly influence </a:t>
            </a:r>
          </a:p>
          <a:p>
            <a:pPr>
              <a:buClr>
                <a:schemeClr val="tx2"/>
              </a:buClr>
              <a:buSzPct val="130000"/>
            </a:pPr>
            <a:r>
              <a:rPr lang="en-GB" dirty="0"/>
              <a:t>     whether or not your work is considered</a:t>
            </a:r>
          </a:p>
          <a:p>
            <a:pPr marL="342900" indent="-342900">
              <a:buClr>
                <a:schemeClr val="tx2"/>
              </a:buClr>
              <a:buSzPct val="130000"/>
              <a:buFont typeface="Wingdings" panose="05000000000000000000" pitchFamily="2" charset="2"/>
              <a:buChar char="§"/>
            </a:pPr>
            <a:r>
              <a:rPr lang="en-GB" dirty="0" smtClean="0"/>
              <a:t>Make </a:t>
            </a:r>
            <a:r>
              <a:rPr lang="en-GB" dirty="0"/>
              <a:t>it interesting and understandable</a:t>
            </a:r>
          </a:p>
          <a:p>
            <a:pPr marL="1085850" lvl="1" indent="-342900">
              <a:buClr>
                <a:schemeClr val="tx2"/>
              </a:buClr>
              <a:buSzPct val="130000"/>
              <a:buFont typeface="Wingdings" panose="05000000000000000000" pitchFamily="2" charset="2"/>
              <a:buChar char="§"/>
            </a:pPr>
            <a:r>
              <a:rPr lang="en-GB" dirty="0" smtClean="0"/>
              <a:t>What has been done?</a:t>
            </a:r>
          </a:p>
          <a:p>
            <a:pPr marL="1085850" lvl="1" indent="-342900">
              <a:buClr>
                <a:schemeClr val="tx2"/>
              </a:buClr>
              <a:buSzPct val="130000"/>
              <a:buFont typeface="Wingdings" panose="05000000000000000000" pitchFamily="2" charset="2"/>
              <a:buChar char="§"/>
            </a:pPr>
            <a:r>
              <a:rPr lang="en-GB" dirty="0" smtClean="0"/>
              <a:t>What are the main findings?</a:t>
            </a:r>
            <a:r>
              <a:rPr lang="en-GB" dirty="0"/>
              <a:t>	</a:t>
            </a:r>
            <a:endParaRPr lang="en-GB" dirty="0" smtClean="0"/>
          </a:p>
          <a:p>
            <a:pPr marL="342900" indent="-342900">
              <a:buClr>
                <a:schemeClr val="tx2"/>
              </a:buClr>
              <a:buSzPct val="130000"/>
              <a:buFont typeface="Wingdings" panose="05000000000000000000" pitchFamily="2" charset="2"/>
              <a:buChar char="§"/>
            </a:pPr>
            <a:r>
              <a:rPr lang="en-GB" b="1" dirty="0" smtClean="0">
                <a:solidFill>
                  <a:srgbClr val="FF0000"/>
                </a:solidFill>
              </a:rPr>
              <a:t>Most publishers make the abstract freely available</a:t>
            </a:r>
            <a:endParaRPr lang="en-GB" b="1" dirty="0">
              <a:solidFill>
                <a:srgbClr val="FF0000"/>
              </a:solidFill>
            </a:endParaRPr>
          </a:p>
        </p:txBody>
      </p:sp>
      <p:sp>
        <p:nvSpPr>
          <p:cNvPr id="24" name="Title 4"/>
          <p:cNvSpPr>
            <a:spLocks noGrp="1"/>
          </p:cNvSpPr>
          <p:nvPr>
            <p:ph type="title"/>
          </p:nvPr>
        </p:nvSpPr>
        <p:spPr>
          <a:xfrm>
            <a:off x="337466" y="705204"/>
            <a:ext cx="8358052" cy="418645"/>
          </a:xfrm>
        </p:spPr>
        <p:txBody>
          <a:bodyPr/>
          <a:lstStyle/>
          <a:p>
            <a:r>
              <a:rPr lang="en-GB" dirty="0" smtClean="0"/>
              <a:t>Abstract</a:t>
            </a:r>
            <a:endParaRPr lang="en-US" dirty="0"/>
          </a:p>
        </p:txBody>
      </p:sp>
      <p:sp>
        <p:nvSpPr>
          <p:cNvPr id="25" name="Text Placeholder 7"/>
          <p:cNvSpPr>
            <a:spLocks noGrp="1"/>
          </p:cNvSpPr>
          <p:nvPr>
            <p:ph type="body" sz="quarter" idx="11"/>
          </p:nvPr>
        </p:nvSpPr>
        <p:spPr>
          <a:xfrm>
            <a:off x="2939142" y="5794654"/>
            <a:ext cx="5756375" cy="370435"/>
          </a:xfrm>
        </p:spPr>
        <p:txBody>
          <a:bodyPr/>
          <a:lstStyle/>
          <a:p>
            <a:r>
              <a:rPr lang="en-US" dirty="0" smtClean="0"/>
              <a:t> </a:t>
            </a:r>
            <a:endParaRPr lang="en-US" dirty="0"/>
          </a:p>
        </p:txBody>
      </p:sp>
      <p:sp>
        <p:nvSpPr>
          <p:cNvPr id="26" name="Text Placeholder 8"/>
          <p:cNvSpPr>
            <a:spLocks noGrp="1"/>
          </p:cNvSpPr>
          <p:nvPr>
            <p:ph type="body" sz="quarter" idx="12"/>
          </p:nvPr>
        </p:nvSpPr>
        <p:spPr>
          <a:xfrm>
            <a:off x="2939142" y="6165090"/>
            <a:ext cx="5756374" cy="357432"/>
          </a:xfrm>
        </p:spPr>
        <p:txBody>
          <a:bodyPr/>
          <a:lstStyle/>
          <a:p>
            <a:r>
              <a:rPr lang="en-US" dirty="0" smtClean="0"/>
              <a:t> </a:t>
            </a:r>
            <a:endParaRPr lang="en-US" dirty="0"/>
          </a:p>
        </p:txBody>
      </p:sp>
      <p:pic>
        <p:nvPicPr>
          <p:cNvPr id="10" name="Picture 3" descr="X:\elsevier\rachel\campus\WORDMARK\PublishingConnect_WMK_151_RG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8539" y="6406795"/>
            <a:ext cx="2096979" cy="2468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5566" y="503733"/>
            <a:ext cx="5887477" cy="5887477"/>
          </a:xfrm>
          <a:prstGeom prst="rect">
            <a:avLst/>
          </a:prstGeom>
        </p:spPr>
      </p:pic>
      <p:sp>
        <p:nvSpPr>
          <p:cNvPr id="8" name="TextBox 7"/>
          <p:cNvSpPr txBox="1"/>
          <p:nvPr/>
        </p:nvSpPr>
        <p:spPr>
          <a:xfrm>
            <a:off x="113393" y="6530210"/>
            <a:ext cx="1782860" cy="246221"/>
          </a:xfrm>
          <a:prstGeom prst="rect">
            <a:avLst/>
          </a:prstGeom>
          <a:noFill/>
        </p:spPr>
        <p:txBody>
          <a:bodyPr wrap="none" rtlCol="0">
            <a:spAutoFit/>
          </a:bodyPr>
          <a:lstStyle/>
          <a:p>
            <a:pPr defTabSz="457200"/>
            <a:r>
              <a:rPr lang="en-US" sz="1000" dirty="0" smtClean="0">
                <a:solidFill>
                  <a:prstClr val="white">
                    <a:lumMod val="50000"/>
                  </a:prstClr>
                </a:solidFill>
              </a:rPr>
              <a:t>© Reed Elsevier Group PLC</a:t>
            </a:r>
            <a:endParaRPr lang="en-US" sz="1000" dirty="0">
              <a:solidFill>
                <a:prstClr val="white">
                  <a:lumMod val="50000"/>
                </a:prstClr>
              </a:solidFill>
            </a:endParaRPr>
          </a:p>
        </p:txBody>
      </p:sp>
      <p:sp>
        <p:nvSpPr>
          <p:cNvPr id="11" name="TextBox 10"/>
          <p:cNvSpPr txBox="1"/>
          <p:nvPr/>
        </p:nvSpPr>
        <p:spPr>
          <a:xfrm>
            <a:off x="464024" y="3910638"/>
            <a:ext cx="5445457" cy="1872853"/>
          </a:xfrm>
          <a:prstGeom prst="roundRect">
            <a:avLst/>
          </a:prstGeom>
          <a:ln w="38100" cap="rnd">
            <a:solidFill>
              <a:srgbClr val="FF660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457200">
              <a:defRPr/>
            </a:pPr>
            <a:r>
              <a:rPr lang="en-US" altLang="zh-CN" sz="2000" dirty="0" smtClean="0">
                <a:solidFill>
                  <a:srgbClr val="53565A"/>
                </a:solidFill>
                <a:ea typeface="宋体" pitchFamily="2" charset="-122"/>
              </a:rPr>
              <a:t>Follow the Rule of 10</a:t>
            </a:r>
          </a:p>
          <a:p>
            <a:pPr defTabSz="457200">
              <a:defRPr/>
            </a:pPr>
            <a:r>
              <a:rPr lang="en-US" altLang="zh-CN" sz="2000" dirty="0">
                <a:solidFill>
                  <a:srgbClr val="53565A"/>
                </a:solidFill>
                <a:cs typeface="Arial"/>
              </a:rPr>
              <a:t>1-2 sentences: aim</a:t>
            </a:r>
          </a:p>
          <a:p>
            <a:pPr defTabSz="457200">
              <a:defRPr/>
            </a:pPr>
            <a:r>
              <a:rPr lang="en-US" altLang="zh-CN" sz="2000" dirty="0">
                <a:solidFill>
                  <a:srgbClr val="53565A"/>
                </a:solidFill>
                <a:cs typeface="Arial"/>
              </a:rPr>
              <a:t>2-3 sentences: materials &amp; methods</a:t>
            </a:r>
          </a:p>
          <a:p>
            <a:pPr defTabSz="457200">
              <a:defRPr/>
            </a:pPr>
            <a:r>
              <a:rPr lang="en-US" altLang="zh-CN" sz="2000" dirty="0">
                <a:solidFill>
                  <a:srgbClr val="53565A"/>
                </a:solidFill>
                <a:cs typeface="Arial"/>
              </a:rPr>
              <a:t>2-3 sentences: results</a:t>
            </a:r>
          </a:p>
          <a:p>
            <a:pPr defTabSz="457200">
              <a:defRPr/>
            </a:pPr>
            <a:r>
              <a:rPr lang="en-US" altLang="zh-CN" sz="2000" dirty="0">
                <a:solidFill>
                  <a:srgbClr val="53565A"/>
                </a:solidFill>
                <a:cs typeface="Arial"/>
              </a:rPr>
              <a:t>2 sentences: discussion/conclusions</a:t>
            </a:r>
            <a:endParaRPr lang="en-US" sz="2000" dirty="0">
              <a:solidFill>
                <a:srgbClr val="53565A"/>
              </a:solidFill>
              <a:cs typeface="Arial"/>
            </a:endParaRPr>
          </a:p>
        </p:txBody>
      </p:sp>
      <p:sp>
        <p:nvSpPr>
          <p:cNvPr id="12" name="TextBox 11"/>
          <p:cNvSpPr txBox="1"/>
          <p:nvPr/>
        </p:nvSpPr>
        <p:spPr>
          <a:xfrm>
            <a:off x="7739805" y="59768"/>
            <a:ext cx="857927" cy="246221"/>
          </a:xfrm>
          <a:prstGeom prst="rect">
            <a:avLst/>
          </a:prstGeom>
          <a:noFill/>
        </p:spPr>
        <p:txBody>
          <a:bodyPr wrap="none" rtlCol="0">
            <a:spAutoFit/>
          </a:bodyPr>
          <a:lstStyle/>
          <a:p>
            <a:pPr defTabSz="457200"/>
            <a:r>
              <a:rPr lang="nl-NL" sz="1000" dirty="0" smtClean="0">
                <a:solidFill>
                  <a:prstClr val="white"/>
                </a:solidFill>
              </a:rPr>
              <a:t>March 2015</a:t>
            </a:r>
            <a:endParaRPr lang="en-US" sz="1000" dirty="0">
              <a:solidFill>
                <a:prstClr val="white"/>
              </a:solidFill>
            </a:endParaRPr>
          </a:p>
        </p:txBody>
      </p:sp>
    </p:spTree>
    <p:extLst>
      <p:ext uri="{BB962C8B-B14F-4D97-AF65-F5344CB8AC3E}">
        <p14:creationId xmlns:p14="http://schemas.microsoft.com/office/powerpoint/2010/main" val="41979707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198" y="1629168"/>
            <a:ext cx="8238320" cy="4307806"/>
          </a:xfrm>
        </p:spPr>
        <p:txBody>
          <a:bodyPr>
            <a:normAutofit/>
          </a:bodyPr>
          <a:lstStyle/>
          <a:p>
            <a:pPr>
              <a:buClr>
                <a:schemeClr val="tx2"/>
              </a:buClr>
              <a:buSzPct val="130000"/>
            </a:pPr>
            <a:r>
              <a:rPr lang="en-US" i="1" dirty="0" smtClean="0"/>
              <a:t>Graphical Abstracts</a:t>
            </a:r>
          </a:p>
          <a:p>
            <a:pPr marL="342900" indent="-342900">
              <a:buClr>
                <a:schemeClr val="tx2"/>
              </a:buClr>
              <a:buSzPct val="130000"/>
              <a:buFont typeface="Wingdings" panose="05000000000000000000" pitchFamily="2" charset="2"/>
              <a:buChar char="§"/>
            </a:pPr>
            <a:r>
              <a:rPr lang="en-US" dirty="0" smtClean="0"/>
              <a:t>May </a:t>
            </a:r>
            <a:r>
              <a:rPr lang="en-US" dirty="0"/>
              <a:t>be </a:t>
            </a:r>
            <a:r>
              <a:rPr lang="en-US" dirty="0" smtClean="0"/>
              <a:t>mandatory </a:t>
            </a:r>
            <a:r>
              <a:rPr lang="en-US" dirty="0"/>
              <a:t>for your journal</a:t>
            </a:r>
          </a:p>
          <a:p>
            <a:pPr marL="342900" indent="-342900">
              <a:buClr>
                <a:schemeClr val="tx2"/>
              </a:buClr>
              <a:buSzPct val="130000"/>
              <a:buFont typeface="Wingdings" panose="05000000000000000000" pitchFamily="2" charset="2"/>
              <a:buChar char="§"/>
            </a:pPr>
            <a:r>
              <a:rPr lang="en-US" dirty="0"/>
              <a:t>Allows reader to grasp article content at a </a:t>
            </a:r>
            <a:r>
              <a:rPr lang="en-US" dirty="0" smtClean="0"/>
              <a:t>glance.</a:t>
            </a:r>
            <a:endParaRPr lang="en-US" dirty="0"/>
          </a:p>
          <a:p>
            <a:pPr marL="342900" indent="-342900">
              <a:buClr>
                <a:schemeClr val="tx2"/>
              </a:buClr>
              <a:buSzPct val="130000"/>
              <a:buFont typeface="Wingdings" panose="05000000000000000000" pitchFamily="2" charset="2"/>
              <a:buChar char="§"/>
            </a:pPr>
            <a:r>
              <a:rPr lang="en-US" dirty="0"/>
              <a:t>Examples: </a:t>
            </a:r>
            <a:r>
              <a:rPr lang="en-US" dirty="0">
                <a:hlinkClick r:id="rId3"/>
              </a:rPr>
              <a:t>http://</a:t>
            </a:r>
            <a:r>
              <a:rPr lang="en-US" dirty="0" smtClean="0">
                <a:hlinkClick r:id="rId3"/>
              </a:rPr>
              <a:t>www.elsevier.com/graphicalabstracts</a:t>
            </a:r>
            <a:endParaRPr lang="en-US" dirty="0" smtClean="0"/>
          </a:p>
          <a:p>
            <a:pPr>
              <a:buClr>
                <a:schemeClr val="tx2"/>
              </a:buClr>
              <a:buSzPct val="130000"/>
            </a:pPr>
            <a:endParaRPr lang="en-US" dirty="0" smtClean="0"/>
          </a:p>
          <a:p>
            <a:pPr>
              <a:buClr>
                <a:schemeClr val="tx2"/>
              </a:buClr>
              <a:buSzPct val="130000"/>
            </a:pPr>
            <a:endParaRPr lang="en-US" dirty="0" smtClean="0"/>
          </a:p>
          <a:p>
            <a:pPr>
              <a:buClr>
                <a:schemeClr val="tx2"/>
              </a:buClr>
              <a:buSzPct val="130000"/>
            </a:pPr>
            <a:endParaRPr lang="en-US" dirty="0" smtClean="0"/>
          </a:p>
          <a:p>
            <a:pPr>
              <a:buClr>
                <a:schemeClr val="tx2"/>
              </a:buClr>
              <a:buSzPct val="130000"/>
            </a:pPr>
            <a:r>
              <a:rPr lang="en-US" i="1" dirty="0" smtClean="0"/>
              <a:t>Research Highlights</a:t>
            </a:r>
            <a:endParaRPr lang="en-US" i="1" dirty="0"/>
          </a:p>
          <a:p>
            <a:pPr marL="342900" indent="-342900">
              <a:buClr>
                <a:schemeClr val="tx2"/>
              </a:buClr>
              <a:buSzPct val="130000"/>
              <a:buFont typeface="Wingdings" panose="05000000000000000000" pitchFamily="2" charset="2"/>
              <a:buChar char="§"/>
            </a:pPr>
            <a:r>
              <a:rPr lang="en-US" dirty="0"/>
              <a:t>3-5 bullet points to convey the core findings of the </a:t>
            </a:r>
            <a:r>
              <a:rPr lang="en-US" dirty="0" smtClean="0"/>
              <a:t>article</a:t>
            </a:r>
            <a:endParaRPr lang="en-US" dirty="0"/>
          </a:p>
          <a:p>
            <a:pPr marL="342900" indent="-342900">
              <a:buClr>
                <a:schemeClr val="tx2"/>
              </a:buClr>
              <a:buSzPct val="130000"/>
              <a:buFont typeface="Wingdings" panose="05000000000000000000" pitchFamily="2" charset="2"/>
              <a:buChar char="§"/>
            </a:pPr>
            <a:r>
              <a:rPr lang="en-US" dirty="0"/>
              <a:t>Maximum 85 characters (including spaces) per bullet </a:t>
            </a:r>
            <a:r>
              <a:rPr lang="en-US" dirty="0" smtClean="0"/>
              <a:t>point</a:t>
            </a:r>
            <a:endParaRPr lang="en-US" dirty="0"/>
          </a:p>
          <a:p>
            <a:pPr marL="342900" indent="-342900">
              <a:buClr>
                <a:schemeClr val="tx2"/>
              </a:buClr>
              <a:buSzPct val="130000"/>
              <a:buFont typeface="Wingdings" panose="05000000000000000000" pitchFamily="2" charset="2"/>
              <a:buChar char="§"/>
            </a:pPr>
            <a:r>
              <a:rPr lang="en-US" dirty="0"/>
              <a:t>Visit </a:t>
            </a:r>
            <a:r>
              <a:rPr lang="en-US" dirty="0">
                <a:hlinkClick r:id="rId4"/>
              </a:rPr>
              <a:t>http://</a:t>
            </a:r>
            <a:r>
              <a:rPr lang="en-US" dirty="0" smtClean="0">
                <a:hlinkClick r:id="rId4"/>
              </a:rPr>
              <a:t>www.elsevier.com/highlights</a:t>
            </a:r>
            <a:r>
              <a:rPr lang="en-US" dirty="0" smtClean="0"/>
              <a:t> for </a:t>
            </a:r>
            <a:r>
              <a:rPr lang="en-US" dirty="0"/>
              <a:t>examples</a:t>
            </a:r>
          </a:p>
          <a:p>
            <a:pPr marL="342900" indent="-342900">
              <a:buClr>
                <a:schemeClr val="tx2"/>
              </a:buClr>
              <a:buSzPct val="130000"/>
              <a:buFont typeface="Wingdings" panose="05000000000000000000" pitchFamily="2" charset="2"/>
              <a:buChar char="§"/>
            </a:pPr>
            <a:endParaRPr lang="en-US" dirty="0" smtClean="0"/>
          </a:p>
          <a:p>
            <a:pPr marL="342900" indent="-342900">
              <a:buClr>
                <a:schemeClr val="tx2"/>
              </a:buClr>
              <a:buSzPct val="130000"/>
              <a:buFont typeface="Wingdings" panose="05000000000000000000" pitchFamily="2" charset="2"/>
              <a:buChar char="§"/>
            </a:pPr>
            <a:endParaRPr lang="en-US" dirty="0"/>
          </a:p>
        </p:txBody>
      </p:sp>
      <p:sp>
        <p:nvSpPr>
          <p:cNvPr id="3" name="Title 2"/>
          <p:cNvSpPr>
            <a:spLocks noGrp="1"/>
          </p:cNvSpPr>
          <p:nvPr>
            <p:ph type="title"/>
          </p:nvPr>
        </p:nvSpPr>
        <p:spPr/>
        <p:txBody>
          <a:bodyPr/>
          <a:lstStyle/>
          <a:p>
            <a:r>
              <a:rPr lang="en-US" dirty="0" smtClean="0"/>
              <a:t>Graphical Abstracts and Research Highlights</a:t>
            </a:r>
            <a:endParaRPr lang="en-US" dirty="0"/>
          </a:p>
        </p:txBody>
      </p:sp>
      <p:pic>
        <p:nvPicPr>
          <p:cNvPr id="16" name="Picture 3" descr="X:\elsevier\rachel\campus\WORDMARK\PublishingConnect_WMK_151_RG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98539" y="6406795"/>
            <a:ext cx="2096979" cy="24683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113393" y="6530210"/>
            <a:ext cx="1782860" cy="246221"/>
          </a:xfrm>
          <a:prstGeom prst="rect">
            <a:avLst/>
          </a:prstGeom>
          <a:noFill/>
        </p:spPr>
        <p:txBody>
          <a:bodyPr wrap="none" rtlCol="0">
            <a:spAutoFit/>
          </a:bodyPr>
          <a:lstStyle/>
          <a:p>
            <a:pPr defTabSz="457200"/>
            <a:r>
              <a:rPr lang="en-US" sz="1000" dirty="0" smtClean="0">
                <a:solidFill>
                  <a:prstClr val="white">
                    <a:lumMod val="50000"/>
                  </a:prstClr>
                </a:solidFill>
              </a:rPr>
              <a:t>© Reed Elsevier Group PLC</a:t>
            </a:r>
            <a:endParaRPr lang="en-US" sz="1000" dirty="0">
              <a:solidFill>
                <a:prstClr val="white">
                  <a:lumMod val="50000"/>
                </a:prstClr>
              </a:solidFill>
            </a:endParaRPr>
          </a:p>
        </p:txBody>
      </p:sp>
      <p:sp>
        <p:nvSpPr>
          <p:cNvPr id="8" name="TextBox 7"/>
          <p:cNvSpPr txBox="1"/>
          <p:nvPr/>
        </p:nvSpPr>
        <p:spPr>
          <a:xfrm>
            <a:off x="7739805" y="59768"/>
            <a:ext cx="857927" cy="246221"/>
          </a:xfrm>
          <a:prstGeom prst="rect">
            <a:avLst/>
          </a:prstGeom>
          <a:noFill/>
        </p:spPr>
        <p:txBody>
          <a:bodyPr wrap="none" rtlCol="0">
            <a:spAutoFit/>
          </a:bodyPr>
          <a:lstStyle/>
          <a:p>
            <a:pPr defTabSz="457200"/>
            <a:r>
              <a:rPr lang="nl-NL" sz="1000" dirty="0" smtClean="0">
                <a:solidFill>
                  <a:prstClr val="white"/>
                </a:solidFill>
              </a:rPr>
              <a:t>March 2015</a:t>
            </a:r>
            <a:endParaRPr lang="en-US" sz="1000" dirty="0">
              <a:solidFill>
                <a:prstClr val="white"/>
              </a:solidFill>
            </a:endParaRP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6" y="1445890"/>
            <a:ext cx="7761287" cy="2343150"/>
          </a:xfrm>
          <a:prstGeom prst="rect">
            <a:avLst/>
          </a:prstGeom>
          <a:noFill/>
          <a:ln w="2857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536" y="3429000"/>
            <a:ext cx="7780337" cy="2638425"/>
          </a:xfrm>
          <a:prstGeom prst="rect">
            <a:avLst/>
          </a:prstGeom>
          <a:noFill/>
          <a:ln w="2857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33903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animEffect transition="in" filter="fade">
                                      <p:cBhvr>
                                        <p:cTn id="7" dur="500"/>
                                        <p:tgtEl>
                                          <p:spTgt spid="2">
                                            <p:txEl>
                                              <p:pRg st="7" end="7"/>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8" end="8"/>
                                            </p:txEl>
                                          </p:spTgt>
                                        </p:tgtEl>
                                        <p:attrNameLst>
                                          <p:attrName>style.visibility</p:attrName>
                                        </p:attrNameLst>
                                      </p:cBhvr>
                                      <p:to>
                                        <p:strVal val="visible"/>
                                      </p:to>
                                    </p:set>
                                    <p:animEffect transition="in" filter="fade">
                                      <p:cBhvr>
                                        <p:cTn id="10" dur="500"/>
                                        <p:tgtEl>
                                          <p:spTgt spid="2">
                                            <p:txEl>
                                              <p:pRg st="8" end="8"/>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9" end="9"/>
                                            </p:txEl>
                                          </p:spTgt>
                                        </p:tgtEl>
                                        <p:attrNameLst>
                                          <p:attrName>style.visibility</p:attrName>
                                        </p:attrNameLst>
                                      </p:cBhvr>
                                      <p:to>
                                        <p:strVal val="visible"/>
                                      </p:to>
                                    </p:set>
                                    <p:animEffect transition="in" filter="fade">
                                      <p:cBhvr>
                                        <p:cTn id="13" dur="500"/>
                                        <p:tgtEl>
                                          <p:spTgt spid="2">
                                            <p:txEl>
                                              <p:pRg st="9" end="9"/>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10" end="10"/>
                                            </p:txEl>
                                          </p:spTgt>
                                        </p:tgtEl>
                                        <p:attrNameLst>
                                          <p:attrName>style.visibility</p:attrName>
                                        </p:attrNameLst>
                                      </p:cBhvr>
                                      <p:to>
                                        <p:strVal val="visible"/>
                                      </p:to>
                                    </p:set>
                                    <p:animEffect transition="in" filter="fade">
                                      <p:cBhvr>
                                        <p:cTn id="16" dur="500"/>
                                        <p:tgtEl>
                                          <p:spTgt spid="2">
                                            <p:txEl>
                                              <p:pRg st="10" end="1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10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2939142" y="5794654"/>
            <a:ext cx="5756375" cy="370435"/>
          </a:xfrm>
        </p:spPr>
        <p:txBody>
          <a:bodyPr/>
          <a:lstStyle/>
          <a:p>
            <a:r>
              <a:rPr lang="en-US" dirty="0" smtClean="0"/>
              <a:t> </a:t>
            </a:r>
            <a:endParaRPr lang="en-US" dirty="0"/>
          </a:p>
        </p:txBody>
      </p:sp>
      <p:sp>
        <p:nvSpPr>
          <p:cNvPr id="9" name="Text Placeholder 8"/>
          <p:cNvSpPr>
            <a:spLocks noGrp="1"/>
          </p:cNvSpPr>
          <p:nvPr>
            <p:ph type="body" sz="quarter" idx="12"/>
          </p:nvPr>
        </p:nvSpPr>
        <p:spPr>
          <a:xfrm>
            <a:off x="2939142" y="6165090"/>
            <a:ext cx="5756374" cy="357432"/>
          </a:xfrm>
        </p:spPr>
        <p:txBody>
          <a:bodyPr/>
          <a:lstStyle/>
          <a:p>
            <a:r>
              <a:rPr lang="en-US" dirty="0" smtClean="0"/>
              <a:t> </a:t>
            </a:r>
            <a:endParaRPr lang="en-US" dirty="0"/>
          </a:p>
        </p:txBody>
      </p:sp>
      <p:pic>
        <p:nvPicPr>
          <p:cNvPr id="22" name="Picture 3" descr="X:\elsevier\rachel\campus\WORDMARK\PublishingConnect_WMK_151_RG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8539" y="6406795"/>
            <a:ext cx="2096979" cy="24683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13393" y="6530210"/>
            <a:ext cx="1782860" cy="246221"/>
          </a:xfrm>
          <a:prstGeom prst="rect">
            <a:avLst/>
          </a:prstGeom>
          <a:noFill/>
        </p:spPr>
        <p:txBody>
          <a:bodyPr wrap="none" rtlCol="0">
            <a:spAutoFit/>
          </a:bodyPr>
          <a:lstStyle/>
          <a:p>
            <a:pPr defTabSz="457200"/>
            <a:r>
              <a:rPr lang="en-US" sz="1000" dirty="0" smtClean="0">
                <a:solidFill>
                  <a:prstClr val="white">
                    <a:lumMod val="50000"/>
                  </a:prstClr>
                </a:solidFill>
              </a:rPr>
              <a:t>© Reed Elsevier Group PLC</a:t>
            </a:r>
            <a:endParaRPr lang="en-US" sz="1000" dirty="0">
              <a:solidFill>
                <a:prstClr val="white">
                  <a:lumMod val="50000"/>
                </a:prstClr>
              </a:solidFill>
            </a:endParaRPr>
          </a:p>
        </p:txBody>
      </p:sp>
      <p:sp>
        <p:nvSpPr>
          <p:cNvPr id="12" name="TextBox 11"/>
          <p:cNvSpPr txBox="1"/>
          <p:nvPr/>
        </p:nvSpPr>
        <p:spPr>
          <a:xfrm>
            <a:off x="7739805" y="59768"/>
            <a:ext cx="857927" cy="246221"/>
          </a:xfrm>
          <a:prstGeom prst="rect">
            <a:avLst/>
          </a:prstGeom>
          <a:noFill/>
        </p:spPr>
        <p:txBody>
          <a:bodyPr wrap="none" rtlCol="0">
            <a:spAutoFit/>
          </a:bodyPr>
          <a:lstStyle/>
          <a:p>
            <a:pPr defTabSz="457200"/>
            <a:r>
              <a:rPr lang="nl-NL" sz="1000" dirty="0" smtClean="0">
                <a:solidFill>
                  <a:prstClr val="white"/>
                </a:solidFill>
              </a:rPr>
              <a:t>March 2015</a:t>
            </a:r>
            <a:endParaRPr lang="en-US" sz="1000" dirty="0">
              <a:solidFill>
                <a:prstClr val="white"/>
              </a:solidFill>
            </a:endParaRPr>
          </a:p>
        </p:txBody>
      </p:sp>
      <p:sp>
        <p:nvSpPr>
          <p:cNvPr id="2" name="Title 1"/>
          <p:cNvSpPr>
            <a:spLocks noGrp="1"/>
          </p:cNvSpPr>
          <p:nvPr>
            <p:ph type="title"/>
          </p:nvPr>
        </p:nvSpPr>
        <p:spPr>
          <a:xfrm>
            <a:off x="350707" y="476672"/>
            <a:ext cx="8238319" cy="418645"/>
          </a:xfrm>
        </p:spPr>
        <p:txBody>
          <a:bodyPr/>
          <a:lstStyle/>
          <a:p>
            <a:r>
              <a:rPr lang="en-US" altLang="zh-CN" sz="2800" b="1" dirty="0">
                <a:solidFill>
                  <a:srgbClr val="07779D"/>
                </a:solidFill>
                <a:latin typeface="Arial" pitchFamily="34" charset="0"/>
                <a:ea typeface="宋体" pitchFamily="2" charset="-122"/>
                <a:cs typeface="Arial" pitchFamily="34" charset="0"/>
              </a:rPr>
              <a:t>Introduction</a:t>
            </a:r>
            <a:r>
              <a:rPr lang="en-US" altLang="zh-CN" b="1" dirty="0">
                <a:solidFill>
                  <a:srgbClr val="07779D"/>
                </a:solidFill>
                <a:latin typeface="Arial" pitchFamily="34" charset="0"/>
                <a:ea typeface="宋体" pitchFamily="2" charset="-122"/>
                <a:cs typeface="Arial" pitchFamily="34" charset="0"/>
              </a:rPr>
              <a:t> </a:t>
            </a:r>
            <a:endParaRPr lang="en-US" dirty="0"/>
          </a:p>
        </p:txBody>
      </p:sp>
      <p:sp>
        <p:nvSpPr>
          <p:cNvPr id="14" name="Rectangle 3"/>
          <p:cNvSpPr>
            <a:spLocks noGrp="1" noChangeArrowheads="1"/>
          </p:cNvSpPr>
          <p:nvPr>
            <p:ph idx="1"/>
          </p:nvPr>
        </p:nvSpPr>
        <p:spPr>
          <a:xfrm>
            <a:off x="358081" y="980728"/>
            <a:ext cx="8534399" cy="3238873"/>
          </a:xfrm>
        </p:spPr>
        <p:txBody>
          <a:bodyPr>
            <a:noAutofit/>
          </a:bodyPr>
          <a:lstStyle/>
          <a:p>
            <a:pPr algn="ctr" eaLnBrk="1" hangingPunct="1">
              <a:lnSpc>
                <a:spcPct val="50000"/>
              </a:lnSpc>
              <a:buFontTx/>
              <a:buNone/>
            </a:pPr>
            <a:endParaRPr lang="en-US" altLang="zh-CN" sz="2400" b="1" u="sng" dirty="0" smtClean="0">
              <a:solidFill>
                <a:srgbClr val="07779D"/>
              </a:solidFill>
              <a:latin typeface="Arial" pitchFamily="34" charset="0"/>
              <a:ea typeface="宋体" pitchFamily="2" charset="-122"/>
              <a:cs typeface="Arial" pitchFamily="34" charset="0"/>
            </a:endParaRPr>
          </a:p>
          <a:p>
            <a:pPr marL="342900" indent="-342900">
              <a:lnSpc>
                <a:spcPct val="110000"/>
              </a:lnSpc>
              <a:buClr>
                <a:schemeClr val="tx2"/>
              </a:buClr>
              <a:buSzPct val="130000"/>
              <a:buFont typeface="Wingdings" panose="05000000000000000000" pitchFamily="2" charset="2"/>
              <a:buChar char="§"/>
            </a:pPr>
            <a:r>
              <a:rPr lang="en-US" altLang="zh-CN" dirty="0"/>
              <a:t>You are telling a story.  Introduction sets the scenario.</a:t>
            </a:r>
          </a:p>
          <a:p>
            <a:pPr marL="342900" indent="-342900">
              <a:lnSpc>
                <a:spcPct val="110000"/>
              </a:lnSpc>
              <a:buClr>
                <a:schemeClr val="tx2"/>
              </a:buClr>
              <a:buSzPct val="130000"/>
              <a:buFont typeface="Wingdings" panose="05000000000000000000" pitchFamily="2" charset="2"/>
              <a:buChar char="§"/>
            </a:pPr>
            <a:r>
              <a:rPr lang="en-US" altLang="zh-CN" dirty="0"/>
              <a:t>Do not attempt to summarize the whole field (it is not possible!)</a:t>
            </a:r>
          </a:p>
          <a:p>
            <a:pPr marL="342900" indent="-342900">
              <a:lnSpc>
                <a:spcPct val="110000"/>
              </a:lnSpc>
              <a:buClr>
                <a:schemeClr val="tx2"/>
              </a:buClr>
              <a:buSzPct val="130000"/>
              <a:buFont typeface="Wingdings" panose="05000000000000000000" pitchFamily="2" charset="2"/>
              <a:buChar char="§"/>
            </a:pPr>
            <a:r>
              <a:rPr lang="en-US" altLang="zh-CN" dirty="0"/>
              <a:t>Quote what is necessary for background and to give credit to previous works. Do not add superfluous references.</a:t>
            </a:r>
          </a:p>
          <a:p>
            <a:pPr marL="742950" lvl="2" indent="-342900">
              <a:lnSpc>
                <a:spcPct val="110000"/>
              </a:lnSpc>
              <a:buClr>
                <a:schemeClr val="tx2"/>
              </a:buClr>
              <a:buSzPct val="130000"/>
              <a:buFont typeface="Wingdings" panose="05000000000000000000" pitchFamily="2" charset="2"/>
              <a:buChar char="§"/>
            </a:pPr>
            <a:r>
              <a:rPr lang="en-US" altLang="zh-CN" sz="2000" dirty="0">
                <a:solidFill>
                  <a:srgbClr val="53565A"/>
                </a:solidFill>
                <a:latin typeface="Arial"/>
                <a:cs typeface="Arial"/>
              </a:rPr>
              <a:t>Editors may choose reviewers from cited work</a:t>
            </a:r>
          </a:p>
        </p:txBody>
      </p:sp>
      <p:sp>
        <p:nvSpPr>
          <p:cNvPr id="11" name="Rounded Rectangle 10"/>
          <p:cNvSpPr/>
          <p:nvPr/>
        </p:nvSpPr>
        <p:spPr>
          <a:xfrm>
            <a:off x="385266" y="4293096"/>
            <a:ext cx="8064896" cy="1413153"/>
          </a:xfrm>
          <a:prstGeom prst="roundRect">
            <a:avLst/>
          </a:prstGeom>
          <a:ln w="19050">
            <a:solidFill>
              <a:schemeClr val="tx2"/>
            </a:solidFill>
          </a:ln>
        </p:spPr>
        <p:txBody>
          <a:bodyPr wrap="square">
            <a:spAutoFit/>
          </a:bodyPr>
          <a:lstStyle/>
          <a:p>
            <a:pPr>
              <a:lnSpc>
                <a:spcPct val="110000"/>
              </a:lnSpc>
              <a:buClr>
                <a:srgbClr val="5D9A3C"/>
              </a:buClr>
            </a:pPr>
            <a:r>
              <a:rPr lang="en-US" altLang="zh-CN" sz="2400" dirty="0">
                <a:latin typeface="Arial" pitchFamily="34" charset="0"/>
                <a:cs typeface="Arial" pitchFamily="34" charset="0"/>
              </a:rPr>
              <a:t>Introduction is especially </a:t>
            </a:r>
            <a:r>
              <a:rPr lang="en-US" altLang="zh-CN" sz="2400" dirty="0" smtClean="0">
                <a:latin typeface="Arial" pitchFamily="34" charset="0"/>
                <a:cs typeface="Arial" pitchFamily="34" charset="0"/>
              </a:rPr>
              <a:t>important!</a:t>
            </a:r>
          </a:p>
          <a:p>
            <a:pPr>
              <a:lnSpc>
                <a:spcPct val="110000"/>
              </a:lnSpc>
              <a:buClr>
                <a:srgbClr val="5D9A3C"/>
              </a:buClr>
            </a:pPr>
            <a:endParaRPr lang="en-US" altLang="zh-CN" sz="600" dirty="0">
              <a:latin typeface="Arial" pitchFamily="34" charset="0"/>
              <a:cs typeface="Arial" pitchFamily="34" charset="0"/>
            </a:endParaRPr>
          </a:p>
          <a:p>
            <a:pPr>
              <a:lnSpc>
                <a:spcPct val="110000"/>
              </a:lnSpc>
              <a:buClr>
                <a:srgbClr val="5D9A3C"/>
              </a:buClr>
            </a:pPr>
            <a:r>
              <a:rPr lang="en-US" altLang="zh-CN" sz="2000" dirty="0" smtClean="0">
                <a:latin typeface="Arial" pitchFamily="34" charset="0"/>
                <a:cs typeface="Arial" pitchFamily="34" charset="0"/>
              </a:rPr>
              <a:t>A </a:t>
            </a:r>
            <a:r>
              <a:rPr lang="en-US" altLang="zh-CN" sz="2000" dirty="0">
                <a:latin typeface="Arial" pitchFamily="34" charset="0"/>
                <a:cs typeface="Arial" pitchFamily="34" charset="0"/>
              </a:rPr>
              <a:t>high proportion of “lack of novelty” rejections are made after reading </a:t>
            </a:r>
            <a:r>
              <a:rPr lang="en-US" altLang="zh-CN" sz="2000" dirty="0" smtClean="0">
                <a:latin typeface="Arial" pitchFamily="34" charset="0"/>
                <a:cs typeface="Arial" pitchFamily="34" charset="0"/>
              </a:rPr>
              <a:t>the abstract</a:t>
            </a:r>
            <a:r>
              <a:rPr lang="en-US" altLang="zh-CN" sz="2000" dirty="0">
                <a:latin typeface="Arial" pitchFamily="34" charset="0"/>
                <a:cs typeface="Arial" pitchFamily="34" charset="0"/>
              </a:rPr>
              <a:t>, introduction and conclusions. </a:t>
            </a:r>
          </a:p>
        </p:txBody>
      </p:sp>
    </p:spTree>
    <p:extLst>
      <p:ext uri="{BB962C8B-B14F-4D97-AF65-F5344CB8AC3E}">
        <p14:creationId xmlns:p14="http://schemas.microsoft.com/office/powerpoint/2010/main" val="299077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2939142" y="5794654"/>
            <a:ext cx="5756375" cy="370435"/>
          </a:xfrm>
        </p:spPr>
        <p:txBody>
          <a:bodyPr/>
          <a:lstStyle/>
          <a:p>
            <a:r>
              <a:rPr lang="en-US" dirty="0" smtClean="0"/>
              <a:t> </a:t>
            </a:r>
            <a:endParaRPr lang="en-US" dirty="0"/>
          </a:p>
        </p:txBody>
      </p:sp>
      <p:sp>
        <p:nvSpPr>
          <p:cNvPr id="9" name="Text Placeholder 8"/>
          <p:cNvSpPr>
            <a:spLocks noGrp="1"/>
          </p:cNvSpPr>
          <p:nvPr>
            <p:ph type="body" sz="quarter" idx="12"/>
          </p:nvPr>
        </p:nvSpPr>
        <p:spPr>
          <a:xfrm>
            <a:off x="2939142" y="6165090"/>
            <a:ext cx="5756374" cy="357432"/>
          </a:xfrm>
        </p:spPr>
        <p:txBody>
          <a:bodyPr/>
          <a:lstStyle/>
          <a:p>
            <a:r>
              <a:rPr lang="en-US" dirty="0" smtClean="0"/>
              <a:t> </a:t>
            </a:r>
            <a:endParaRPr lang="en-US" dirty="0"/>
          </a:p>
        </p:txBody>
      </p:sp>
      <p:pic>
        <p:nvPicPr>
          <p:cNvPr id="22" name="Picture 3" descr="X:\elsevier\rachel\campus\WORDMARK\PublishingConnect_WMK_151_RG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8539" y="6406795"/>
            <a:ext cx="2096979" cy="24683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13393" y="6530210"/>
            <a:ext cx="1782860" cy="246221"/>
          </a:xfrm>
          <a:prstGeom prst="rect">
            <a:avLst/>
          </a:prstGeom>
          <a:noFill/>
        </p:spPr>
        <p:txBody>
          <a:bodyPr wrap="none" rtlCol="0">
            <a:spAutoFit/>
          </a:bodyPr>
          <a:lstStyle/>
          <a:p>
            <a:pPr defTabSz="457200"/>
            <a:r>
              <a:rPr lang="en-US" sz="1000" dirty="0" smtClean="0">
                <a:solidFill>
                  <a:prstClr val="white">
                    <a:lumMod val="50000"/>
                  </a:prstClr>
                </a:solidFill>
              </a:rPr>
              <a:t>© Reed Elsevier Group PLC</a:t>
            </a:r>
            <a:endParaRPr lang="en-US" sz="1000" dirty="0">
              <a:solidFill>
                <a:prstClr val="white">
                  <a:lumMod val="50000"/>
                </a:prstClr>
              </a:solidFill>
            </a:endParaRPr>
          </a:p>
        </p:txBody>
      </p:sp>
      <p:sp>
        <p:nvSpPr>
          <p:cNvPr id="12" name="TextBox 11"/>
          <p:cNvSpPr txBox="1"/>
          <p:nvPr/>
        </p:nvSpPr>
        <p:spPr>
          <a:xfrm>
            <a:off x="7739805" y="59768"/>
            <a:ext cx="857927" cy="246221"/>
          </a:xfrm>
          <a:prstGeom prst="rect">
            <a:avLst/>
          </a:prstGeom>
          <a:noFill/>
        </p:spPr>
        <p:txBody>
          <a:bodyPr wrap="none" rtlCol="0">
            <a:spAutoFit/>
          </a:bodyPr>
          <a:lstStyle/>
          <a:p>
            <a:pPr defTabSz="457200"/>
            <a:r>
              <a:rPr lang="nl-NL" sz="1000" dirty="0" smtClean="0">
                <a:solidFill>
                  <a:prstClr val="white"/>
                </a:solidFill>
              </a:rPr>
              <a:t>March 2015</a:t>
            </a:r>
            <a:endParaRPr lang="en-US" sz="1000" dirty="0">
              <a:solidFill>
                <a:prstClr val="white"/>
              </a:solidFill>
            </a:endParaRPr>
          </a:p>
        </p:txBody>
      </p:sp>
      <p:sp>
        <p:nvSpPr>
          <p:cNvPr id="2" name="Title 1"/>
          <p:cNvSpPr>
            <a:spLocks noGrp="1"/>
          </p:cNvSpPr>
          <p:nvPr>
            <p:ph type="title"/>
          </p:nvPr>
        </p:nvSpPr>
        <p:spPr>
          <a:xfrm>
            <a:off x="360232" y="692696"/>
            <a:ext cx="8238319" cy="418645"/>
          </a:xfrm>
        </p:spPr>
        <p:txBody>
          <a:bodyPr/>
          <a:lstStyle/>
          <a:p>
            <a:r>
              <a:rPr lang="en-US" altLang="zh-CN" sz="2800" dirty="0" smtClean="0">
                <a:solidFill>
                  <a:srgbClr val="07779D"/>
                </a:solidFill>
                <a:latin typeface="Arial" pitchFamily="34" charset="0"/>
                <a:ea typeface="宋体" pitchFamily="2" charset="-122"/>
                <a:cs typeface="Arial" pitchFamily="34" charset="0"/>
              </a:rPr>
              <a:t>Introduction (continued)</a:t>
            </a:r>
            <a:endParaRPr lang="en-US" sz="2800" dirty="0"/>
          </a:p>
        </p:txBody>
      </p:sp>
      <p:sp>
        <p:nvSpPr>
          <p:cNvPr id="11" name="Rectangle 3"/>
          <p:cNvSpPr>
            <a:spLocks noGrp="1" noChangeArrowheads="1"/>
          </p:cNvSpPr>
          <p:nvPr>
            <p:ph idx="1"/>
          </p:nvPr>
        </p:nvSpPr>
        <p:spPr>
          <a:xfrm>
            <a:off x="304800" y="1295400"/>
            <a:ext cx="8534399" cy="5181600"/>
          </a:xfrm>
        </p:spPr>
        <p:txBody>
          <a:bodyPr>
            <a:noAutofit/>
          </a:bodyPr>
          <a:lstStyle/>
          <a:p>
            <a:pPr marL="457200" indent="-457200">
              <a:lnSpc>
                <a:spcPct val="110000"/>
              </a:lnSpc>
              <a:buClr>
                <a:schemeClr val="tx2"/>
              </a:buClr>
              <a:buFont typeface="Wingdings" panose="05000000000000000000" pitchFamily="2" charset="2"/>
              <a:buChar char="§"/>
            </a:pPr>
            <a:r>
              <a:rPr lang="en-US" altLang="zh-CN" dirty="0" smtClean="0">
                <a:solidFill>
                  <a:schemeClr val="tx1"/>
                </a:solidFill>
                <a:latin typeface="Arial" pitchFamily="34" charset="0"/>
                <a:ea typeface="宋体" pitchFamily="2" charset="-122"/>
                <a:cs typeface="Arial" pitchFamily="34" charset="0"/>
              </a:rPr>
              <a:t>Give a clear </a:t>
            </a:r>
            <a:r>
              <a:rPr lang="en-US" altLang="zh-CN" b="1" dirty="0" smtClean="0">
                <a:solidFill>
                  <a:schemeClr val="tx2"/>
                </a:solidFill>
                <a:latin typeface="Arial" pitchFamily="34" charset="0"/>
                <a:ea typeface="宋体" pitchFamily="2" charset="-122"/>
                <a:cs typeface="Arial" pitchFamily="34" charset="0"/>
              </a:rPr>
              <a:t>motivation</a:t>
            </a:r>
            <a:r>
              <a:rPr lang="en-US" altLang="zh-CN" dirty="0" smtClean="0">
                <a:solidFill>
                  <a:schemeClr val="tx1"/>
                </a:solidFill>
                <a:latin typeface="Arial" pitchFamily="34" charset="0"/>
                <a:ea typeface="宋体" pitchFamily="2" charset="-122"/>
                <a:cs typeface="Arial" pitchFamily="34" charset="0"/>
              </a:rPr>
              <a:t> for the work. </a:t>
            </a:r>
            <a:r>
              <a:rPr lang="en-US" altLang="zh-CN" i="1" dirty="0" smtClean="0">
                <a:solidFill>
                  <a:schemeClr val="tx1"/>
                </a:solidFill>
                <a:latin typeface="Arial" pitchFamily="34" charset="0"/>
                <a:ea typeface="宋体" pitchFamily="2" charset="-122"/>
                <a:cs typeface="Arial" pitchFamily="34" charset="0"/>
              </a:rPr>
              <a:t>Explain why before explaining how.</a:t>
            </a:r>
          </a:p>
          <a:p>
            <a:pPr marL="457200" indent="-457200">
              <a:lnSpc>
                <a:spcPct val="110000"/>
              </a:lnSpc>
              <a:buClr>
                <a:schemeClr val="tx2"/>
              </a:buClr>
              <a:buFont typeface="Wingdings" panose="05000000000000000000" pitchFamily="2" charset="2"/>
              <a:buChar char="§"/>
            </a:pPr>
            <a:r>
              <a:rPr lang="en-US" altLang="zh-CN" dirty="0" smtClean="0">
                <a:solidFill>
                  <a:schemeClr val="tx1"/>
                </a:solidFill>
                <a:latin typeface="Arial" pitchFamily="34" charset="0"/>
                <a:ea typeface="宋体" pitchFamily="2" charset="-122"/>
                <a:cs typeface="Arial" pitchFamily="34" charset="0"/>
              </a:rPr>
              <a:t>Explain what is </a:t>
            </a:r>
            <a:r>
              <a:rPr lang="en-US" altLang="zh-CN" b="1" dirty="0" smtClean="0">
                <a:solidFill>
                  <a:schemeClr val="tx2"/>
                </a:solidFill>
                <a:latin typeface="Arial" pitchFamily="34" charset="0"/>
                <a:ea typeface="宋体" pitchFamily="2" charset="-122"/>
                <a:cs typeface="Arial" pitchFamily="34" charset="0"/>
              </a:rPr>
              <a:t>novel</a:t>
            </a:r>
            <a:r>
              <a:rPr lang="en-US" altLang="zh-CN" dirty="0" smtClean="0">
                <a:solidFill>
                  <a:schemeClr val="tx1"/>
                </a:solidFill>
                <a:latin typeface="Arial" pitchFamily="34" charset="0"/>
                <a:ea typeface="宋体" pitchFamily="2" charset="-122"/>
                <a:cs typeface="Arial" pitchFamily="34" charset="0"/>
              </a:rPr>
              <a:t> </a:t>
            </a:r>
            <a:r>
              <a:rPr lang="en-US" altLang="zh-CN" i="1" dirty="0" smtClean="0">
                <a:solidFill>
                  <a:schemeClr val="tx1"/>
                </a:solidFill>
                <a:latin typeface="Arial" pitchFamily="34" charset="0"/>
                <a:ea typeface="宋体" pitchFamily="2" charset="-122"/>
                <a:cs typeface="Arial" pitchFamily="34" charset="0"/>
              </a:rPr>
              <a:t>compared to </a:t>
            </a:r>
            <a:r>
              <a:rPr lang="en-US" altLang="zh-CN" dirty="0" smtClean="0">
                <a:solidFill>
                  <a:schemeClr val="tx1"/>
                </a:solidFill>
                <a:latin typeface="Arial" pitchFamily="34" charset="0"/>
                <a:ea typeface="宋体" pitchFamily="2" charset="-122"/>
                <a:cs typeface="Arial" pitchFamily="34" charset="0"/>
              </a:rPr>
              <a:t>what is already available in the </a:t>
            </a:r>
            <a:r>
              <a:rPr lang="en-US" altLang="zh-CN" i="1" dirty="0" smtClean="0">
                <a:solidFill>
                  <a:schemeClr val="tx1"/>
                </a:solidFill>
                <a:latin typeface="Arial" pitchFamily="34" charset="0"/>
                <a:ea typeface="宋体" pitchFamily="2" charset="-122"/>
                <a:cs typeface="Arial" pitchFamily="34" charset="0"/>
              </a:rPr>
              <a:t>literature</a:t>
            </a:r>
          </a:p>
          <a:p>
            <a:pPr marL="457200" indent="-457200">
              <a:lnSpc>
                <a:spcPct val="110000"/>
              </a:lnSpc>
              <a:buClr>
                <a:schemeClr val="tx2"/>
              </a:buClr>
              <a:buFont typeface="Wingdings" panose="05000000000000000000" pitchFamily="2" charset="2"/>
              <a:buChar char="§"/>
            </a:pPr>
            <a:r>
              <a:rPr lang="en-US" altLang="zh-CN" dirty="0" smtClean="0">
                <a:solidFill>
                  <a:schemeClr val="tx1"/>
                </a:solidFill>
                <a:latin typeface="Arial" pitchFamily="34" charset="0"/>
                <a:ea typeface="宋体" pitchFamily="2" charset="-122"/>
                <a:cs typeface="Arial" pitchFamily="34" charset="0"/>
              </a:rPr>
              <a:t>High level description of your approach. Why is it </a:t>
            </a:r>
            <a:r>
              <a:rPr lang="en-US" altLang="zh-CN" i="1" dirty="0" smtClean="0">
                <a:solidFill>
                  <a:schemeClr val="tx1"/>
                </a:solidFill>
                <a:latin typeface="Arial" pitchFamily="34" charset="0"/>
                <a:ea typeface="宋体" pitchFamily="2" charset="-122"/>
                <a:cs typeface="Arial" pitchFamily="34" charset="0"/>
              </a:rPr>
              <a:t>important</a:t>
            </a:r>
            <a:r>
              <a:rPr lang="en-US" altLang="zh-CN" dirty="0" smtClean="0">
                <a:solidFill>
                  <a:schemeClr val="tx1"/>
                </a:solidFill>
                <a:latin typeface="Arial" pitchFamily="34" charset="0"/>
                <a:ea typeface="宋体" pitchFamily="2" charset="-122"/>
                <a:cs typeface="Arial" pitchFamily="34" charset="0"/>
              </a:rPr>
              <a:t>? Why is it </a:t>
            </a:r>
            <a:r>
              <a:rPr lang="en-US" altLang="zh-CN" i="1" dirty="0" smtClean="0">
                <a:solidFill>
                  <a:schemeClr val="tx1"/>
                </a:solidFill>
                <a:latin typeface="Arial" pitchFamily="34" charset="0"/>
                <a:ea typeface="宋体" pitchFamily="2" charset="-122"/>
                <a:cs typeface="Arial" pitchFamily="34" charset="0"/>
              </a:rPr>
              <a:t>difficult</a:t>
            </a:r>
            <a:r>
              <a:rPr lang="en-US" altLang="zh-CN" dirty="0" smtClean="0">
                <a:solidFill>
                  <a:schemeClr val="tx1"/>
                </a:solidFill>
                <a:latin typeface="Arial" pitchFamily="34" charset="0"/>
                <a:ea typeface="宋体" pitchFamily="2" charset="-122"/>
                <a:cs typeface="Arial" pitchFamily="34" charset="0"/>
              </a:rPr>
              <a:t>?</a:t>
            </a:r>
          </a:p>
          <a:p>
            <a:pPr marL="457200" indent="-457200">
              <a:lnSpc>
                <a:spcPct val="110000"/>
              </a:lnSpc>
              <a:buClr>
                <a:schemeClr val="tx2"/>
              </a:buClr>
              <a:buFont typeface="Wingdings" panose="05000000000000000000" pitchFamily="2" charset="2"/>
              <a:buChar char="§"/>
            </a:pPr>
            <a:r>
              <a:rPr lang="en-US" altLang="zh-CN" dirty="0" smtClean="0">
                <a:solidFill>
                  <a:schemeClr val="tx1"/>
                </a:solidFill>
                <a:latin typeface="Arial" pitchFamily="34" charset="0"/>
                <a:ea typeface="宋体" pitchFamily="2" charset="-122"/>
                <a:cs typeface="Arial" pitchFamily="34" charset="0"/>
              </a:rPr>
              <a:t>What are the </a:t>
            </a:r>
            <a:r>
              <a:rPr lang="en-US" altLang="zh-CN" i="1" dirty="0" smtClean="0">
                <a:solidFill>
                  <a:schemeClr val="tx1"/>
                </a:solidFill>
                <a:latin typeface="Arial" pitchFamily="34" charset="0"/>
                <a:ea typeface="宋体" pitchFamily="2" charset="-122"/>
                <a:cs typeface="Arial" pitchFamily="34" charset="0"/>
              </a:rPr>
              <a:t>alternatives</a:t>
            </a:r>
            <a:r>
              <a:rPr lang="en-US" altLang="zh-CN" dirty="0" smtClean="0">
                <a:solidFill>
                  <a:schemeClr val="tx1"/>
                </a:solidFill>
                <a:latin typeface="Arial" pitchFamily="34" charset="0"/>
                <a:ea typeface="宋体" pitchFamily="2" charset="-122"/>
                <a:cs typeface="Arial" pitchFamily="34" charset="0"/>
              </a:rPr>
              <a:t>? Why is yours </a:t>
            </a:r>
            <a:r>
              <a:rPr lang="en-US" altLang="zh-CN" b="1" dirty="0" smtClean="0">
                <a:solidFill>
                  <a:schemeClr val="tx2"/>
                </a:solidFill>
                <a:latin typeface="Arial" pitchFamily="34" charset="0"/>
                <a:ea typeface="宋体" pitchFamily="2" charset="-122"/>
                <a:cs typeface="Arial" pitchFamily="34" charset="0"/>
              </a:rPr>
              <a:t>different</a:t>
            </a:r>
            <a:r>
              <a:rPr lang="en-US" altLang="zh-CN" dirty="0" smtClean="0">
                <a:solidFill>
                  <a:schemeClr val="tx1"/>
                </a:solidFill>
                <a:latin typeface="Arial" pitchFamily="34" charset="0"/>
                <a:ea typeface="宋体" pitchFamily="2" charset="-122"/>
                <a:cs typeface="Arial" pitchFamily="34" charset="0"/>
              </a:rPr>
              <a:t> or </a:t>
            </a:r>
            <a:r>
              <a:rPr lang="en-US" altLang="zh-CN" b="1" dirty="0" smtClean="0">
                <a:solidFill>
                  <a:schemeClr val="tx2"/>
                </a:solidFill>
                <a:latin typeface="Arial" pitchFamily="34" charset="0"/>
                <a:ea typeface="宋体" pitchFamily="2" charset="-122"/>
                <a:cs typeface="Arial" pitchFamily="34" charset="0"/>
              </a:rPr>
              <a:t>better</a:t>
            </a:r>
            <a:r>
              <a:rPr lang="en-US" altLang="zh-CN" dirty="0" smtClean="0">
                <a:solidFill>
                  <a:schemeClr val="tx1"/>
                </a:solidFill>
                <a:latin typeface="Arial" pitchFamily="34" charset="0"/>
                <a:ea typeface="宋体" pitchFamily="2" charset="-122"/>
                <a:cs typeface="Arial" pitchFamily="34" charset="0"/>
              </a:rPr>
              <a:t>?</a:t>
            </a:r>
          </a:p>
          <a:p>
            <a:pPr marL="457200" indent="-457200">
              <a:lnSpc>
                <a:spcPct val="110000"/>
              </a:lnSpc>
              <a:buClr>
                <a:schemeClr val="tx2"/>
              </a:buClr>
              <a:buFont typeface="Wingdings" panose="05000000000000000000" pitchFamily="2" charset="2"/>
              <a:buChar char="§"/>
            </a:pPr>
            <a:r>
              <a:rPr lang="en-US" altLang="zh-CN" dirty="0" smtClean="0">
                <a:solidFill>
                  <a:schemeClr val="tx1"/>
                </a:solidFill>
                <a:latin typeface="Arial" pitchFamily="34" charset="0"/>
                <a:ea typeface="宋体" pitchFamily="2" charset="-122"/>
                <a:cs typeface="Arial" pitchFamily="34" charset="0"/>
              </a:rPr>
              <a:t>What are the gaps and how are you going to fill them? </a:t>
            </a:r>
            <a:r>
              <a:rPr lang="en-US" altLang="zh-CN" i="1" dirty="0" smtClean="0">
                <a:solidFill>
                  <a:schemeClr val="tx1"/>
                </a:solidFill>
                <a:latin typeface="Arial" pitchFamily="34" charset="0"/>
                <a:ea typeface="宋体" pitchFamily="2" charset="-122"/>
                <a:cs typeface="Arial" pitchFamily="34" charset="0"/>
              </a:rPr>
              <a:t>What is your “</a:t>
            </a:r>
            <a:r>
              <a:rPr lang="en-US" altLang="zh-CN" b="1" i="1" dirty="0" smtClean="0">
                <a:solidFill>
                  <a:schemeClr val="tx2"/>
                </a:solidFill>
                <a:latin typeface="Arial" pitchFamily="34" charset="0"/>
                <a:ea typeface="宋体" pitchFamily="2" charset="-122"/>
                <a:cs typeface="Arial" pitchFamily="34" charset="0"/>
              </a:rPr>
              <a:t>silver bullet</a:t>
            </a:r>
            <a:r>
              <a:rPr lang="en-US" altLang="zh-CN" i="1" dirty="0" smtClean="0">
                <a:solidFill>
                  <a:schemeClr val="tx1"/>
                </a:solidFill>
                <a:latin typeface="Arial" pitchFamily="34" charset="0"/>
                <a:ea typeface="宋体" pitchFamily="2" charset="-122"/>
                <a:cs typeface="Arial" pitchFamily="34" charset="0"/>
              </a:rPr>
              <a:t>”?</a:t>
            </a:r>
          </a:p>
          <a:p>
            <a:pPr marL="457200" indent="-457200">
              <a:lnSpc>
                <a:spcPct val="110000"/>
              </a:lnSpc>
              <a:buClr>
                <a:schemeClr val="tx2"/>
              </a:buClr>
              <a:buFont typeface="Wingdings" panose="05000000000000000000" pitchFamily="2" charset="2"/>
              <a:buChar char="§"/>
            </a:pPr>
            <a:r>
              <a:rPr lang="en-US" altLang="zh-CN" dirty="0" smtClean="0">
                <a:solidFill>
                  <a:schemeClr val="tx1"/>
                </a:solidFill>
                <a:latin typeface="Arial" pitchFamily="34" charset="0"/>
                <a:ea typeface="宋体" pitchFamily="2" charset="-122"/>
                <a:cs typeface="Arial" pitchFamily="34" charset="0"/>
              </a:rPr>
              <a:t>At the end of the introduction the </a:t>
            </a:r>
            <a:r>
              <a:rPr lang="en-US" altLang="zh-CN" i="1" dirty="0" smtClean="0">
                <a:solidFill>
                  <a:srgbClr val="07779D"/>
                </a:solidFill>
                <a:latin typeface="Arial" pitchFamily="34" charset="0"/>
                <a:ea typeface="宋体" pitchFamily="2" charset="-122"/>
                <a:cs typeface="Arial" pitchFamily="34" charset="0"/>
              </a:rPr>
              <a:t>reader knows the problem </a:t>
            </a:r>
            <a:r>
              <a:rPr lang="en-US" altLang="zh-CN" dirty="0" smtClean="0">
                <a:solidFill>
                  <a:schemeClr val="tx1"/>
                </a:solidFill>
                <a:latin typeface="Arial" pitchFamily="34" charset="0"/>
                <a:ea typeface="宋体" pitchFamily="2" charset="-122"/>
                <a:cs typeface="Arial" pitchFamily="34" charset="0"/>
              </a:rPr>
              <a:t>and maybe the </a:t>
            </a:r>
            <a:r>
              <a:rPr lang="en-US" altLang="zh-CN" i="1" dirty="0" smtClean="0">
                <a:solidFill>
                  <a:srgbClr val="07779D"/>
                </a:solidFill>
                <a:latin typeface="Arial" pitchFamily="34" charset="0"/>
                <a:ea typeface="宋体" pitchFamily="2" charset="-122"/>
                <a:cs typeface="Arial" pitchFamily="34" charset="0"/>
              </a:rPr>
              <a:t>solution you propose</a:t>
            </a:r>
            <a:endParaRPr lang="en-US" altLang="zh-CN" i="1" dirty="0" smtClean="0">
              <a:solidFill>
                <a:srgbClr val="008000"/>
              </a:solidFill>
              <a:latin typeface="Arial" pitchFamily="34" charset="0"/>
              <a:ea typeface="宋体" pitchFamily="2" charset="-122"/>
              <a:cs typeface="Arial" pitchFamily="34" charset="0"/>
            </a:endParaRPr>
          </a:p>
        </p:txBody>
      </p:sp>
    </p:spTree>
    <p:extLst>
      <p:ext uri="{BB962C8B-B14F-4D97-AF65-F5344CB8AC3E}">
        <p14:creationId xmlns:p14="http://schemas.microsoft.com/office/powerpoint/2010/main" val="2744490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p:cNvCxnSpPr>
            <a:stCxn id="15" idx="4"/>
          </p:cNvCxnSpPr>
          <p:nvPr/>
        </p:nvCxnSpPr>
        <p:spPr>
          <a:xfrm>
            <a:off x="598724" y="5291986"/>
            <a:ext cx="0" cy="653107"/>
          </a:xfrm>
          <a:prstGeom prst="line">
            <a:avLst/>
          </a:prstGeom>
          <a:ln w="69850">
            <a:solidFill>
              <a:schemeClr val="tx2">
                <a:lumMod val="60000"/>
                <a:lumOff val="4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a:stCxn id="4" idx="4"/>
            <a:endCxn id="15" idx="0"/>
          </p:cNvCxnSpPr>
          <p:nvPr/>
        </p:nvCxnSpPr>
        <p:spPr>
          <a:xfrm>
            <a:off x="598724" y="1654618"/>
            <a:ext cx="0" cy="3332568"/>
          </a:xfrm>
          <a:prstGeom prst="line">
            <a:avLst/>
          </a:prstGeom>
          <a:ln w="698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23" name="Content Placeholder 5"/>
          <p:cNvSpPr>
            <a:spLocks noGrp="1"/>
          </p:cNvSpPr>
          <p:nvPr>
            <p:ph idx="1"/>
          </p:nvPr>
        </p:nvSpPr>
        <p:spPr>
          <a:xfrm>
            <a:off x="916571" y="1284502"/>
            <a:ext cx="3905802" cy="4401603"/>
          </a:xfrm>
        </p:spPr>
        <p:txBody>
          <a:bodyPr>
            <a:normAutofit/>
          </a:bodyPr>
          <a:lstStyle/>
          <a:p>
            <a:pPr>
              <a:buClr>
                <a:schemeClr val="tx2"/>
              </a:buClr>
              <a:buSzPct val="130000"/>
            </a:pPr>
            <a:r>
              <a:rPr lang="en-GB" dirty="0"/>
              <a:t>Provide a brief context to the </a:t>
            </a:r>
            <a:r>
              <a:rPr lang="en-GB" dirty="0" smtClean="0"/>
              <a:t>readers</a:t>
            </a:r>
          </a:p>
          <a:p>
            <a:pPr>
              <a:buClr>
                <a:schemeClr val="tx2"/>
              </a:buClr>
              <a:buSzPct val="130000"/>
            </a:pPr>
            <a:endParaRPr lang="en-GB" dirty="0"/>
          </a:p>
          <a:p>
            <a:pPr>
              <a:buClr>
                <a:schemeClr val="tx2"/>
              </a:buClr>
              <a:buSzPct val="130000"/>
            </a:pPr>
            <a:r>
              <a:rPr lang="en-GB" dirty="0"/>
              <a:t>Address the </a:t>
            </a:r>
            <a:r>
              <a:rPr lang="en-GB" dirty="0" smtClean="0"/>
              <a:t>problem</a:t>
            </a:r>
          </a:p>
          <a:p>
            <a:pPr>
              <a:buClr>
                <a:schemeClr val="tx2"/>
              </a:buClr>
              <a:buSzPct val="130000"/>
            </a:pPr>
            <a:endParaRPr lang="en-GB" sz="1400" dirty="0"/>
          </a:p>
          <a:p>
            <a:pPr>
              <a:buClr>
                <a:schemeClr val="tx2"/>
              </a:buClr>
              <a:buSzPct val="130000"/>
            </a:pPr>
            <a:r>
              <a:rPr lang="en-GB" dirty="0"/>
              <a:t>Identify the solutions </a:t>
            </a:r>
            <a:r>
              <a:rPr lang="en-GB" dirty="0" smtClean="0"/>
              <a:t>and limitations</a:t>
            </a:r>
          </a:p>
          <a:p>
            <a:pPr>
              <a:buClr>
                <a:schemeClr val="tx2"/>
              </a:buClr>
              <a:buSzPct val="130000"/>
            </a:pPr>
            <a:endParaRPr lang="en-GB" sz="1100" dirty="0"/>
          </a:p>
          <a:p>
            <a:pPr>
              <a:buClr>
                <a:schemeClr val="tx2"/>
              </a:buClr>
              <a:buSzPct val="130000"/>
            </a:pPr>
            <a:r>
              <a:rPr lang="en-GB" dirty="0" smtClean="0"/>
              <a:t>Indicate novelty of approach</a:t>
            </a:r>
            <a:endParaRPr lang="en-GB" dirty="0"/>
          </a:p>
          <a:p>
            <a:pPr>
              <a:buClr>
                <a:schemeClr val="tx2"/>
              </a:buClr>
              <a:buSzPct val="130000"/>
            </a:pPr>
            <a:endParaRPr lang="en-GB" dirty="0" smtClean="0"/>
          </a:p>
          <a:p>
            <a:pPr>
              <a:buClr>
                <a:schemeClr val="tx2"/>
              </a:buClr>
              <a:buSzPct val="130000"/>
            </a:pPr>
            <a:endParaRPr lang="en-GB" dirty="0" smtClean="0"/>
          </a:p>
          <a:p>
            <a:pPr>
              <a:buClr>
                <a:schemeClr val="tx2"/>
              </a:buClr>
              <a:buSzPct val="130000"/>
            </a:pPr>
            <a:r>
              <a:rPr lang="en-GB" dirty="0" smtClean="0"/>
              <a:t>Offer clear hypothesis and proposed solution</a:t>
            </a:r>
          </a:p>
        </p:txBody>
      </p:sp>
      <p:sp>
        <p:nvSpPr>
          <p:cNvPr id="24" name="Title 4"/>
          <p:cNvSpPr>
            <a:spLocks noGrp="1"/>
          </p:cNvSpPr>
          <p:nvPr>
            <p:ph type="title"/>
          </p:nvPr>
        </p:nvSpPr>
        <p:spPr>
          <a:xfrm>
            <a:off x="337466" y="705204"/>
            <a:ext cx="4319461" cy="418645"/>
          </a:xfrm>
        </p:spPr>
        <p:txBody>
          <a:bodyPr/>
          <a:lstStyle/>
          <a:p>
            <a:r>
              <a:rPr lang="en-GB" dirty="0" smtClean="0"/>
              <a:t>Introduction Recap</a:t>
            </a:r>
            <a:endParaRPr lang="en-US" dirty="0"/>
          </a:p>
        </p:txBody>
      </p:sp>
      <p:sp>
        <p:nvSpPr>
          <p:cNvPr id="25" name="Text Placeholder 7"/>
          <p:cNvSpPr>
            <a:spLocks noGrp="1"/>
          </p:cNvSpPr>
          <p:nvPr>
            <p:ph type="body" sz="quarter" idx="11"/>
          </p:nvPr>
        </p:nvSpPr>
        <p:spPr>
          <a:xfrm>
            <a:off x="2939142" y="5794654"/>
            <a:ext cx="5756375" cy="370435"/>
          </a:xfrm>
        </p:spPr>
        <p:txBody>
          <a:bodyPr/>
          <a:lstStyle/>
          <a:p>
            <a:r>
              <a:rPr lang="en-US" dirty="0" smtClean="0"/>
              <a:t> </a:t>
            </a:r>
            <a:endParaRPr lang="en-US" dirty="0"/>
          </a:p>
        </p:txBody>
      </p:sp>
      <p:sp>
        <p:nvSpPr>
          <p:cNvPr id="26" name="Text Placeholder 8"/>
          <p:cNvSpPr>
            <a:spLocks noGrp="1"/>
          </p:cNvSpPr>
          <p:nvPr>
            <p:ph type="body" sz="quarter" idx="12"/>
          </p:nvPr>
        </p:nvSpPr>
        <p:spPr>
          <a:xfrm>
            <a:off x="2939142" y="6165090"/>
            <a:ext cx="5756374" cy="357432"/>
          </a:xfrm>
        </p:spPr>
        <p:txBody>
          <a:bodyPr/>
          <a:lstStyle/>
          <a:p>
            <a:r>
              <a:rPr lang="en-US" dirty="0" smtClean="0"/>
              <a:t> </a:t>
            </a:r>
            <a:endParaRPr lang="en-US" dirty="0"/>
          </a:p>
        </p:txBody>
      </p:sp>
      <p:sp>
        <p:nvSpPr>
          <p:cNvPr id="4" name="Oval 3"/>
          <p:cNvSpPr/>
          <p:nvPr/>
        </p:nvSpPr>
        <p:spPr>
          <a:xfrm>
            <a:off x="446324" y="1349818"/>
            <a:ext cx="304800" cy="304800"/>
          </a:xfrm>
          <a:prstGeom prst="ellipse">
            <a:avLst/>
          </a:prstGeom>
          <a:solidFill>
            <a:schemeClr val="bg2"/>
          </a:solidFill>
          <a:ln w="571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1" name="Oval 10"/>
          <p:cNvSpPr/>
          <p:nvPr/>
        </p:nvSpPr>
        <p:spPr>
          <a:xfrm>
            <a:off x="457206" y="2362212"/>
            <a:ext cx="304800" cy="304800"/>
          </a:xfrm>
          <a:prstGeom prst="ellipse">
            <a:avLst/>
          </a:prstGeom>
          <a:solidFill>
            <a:schemeClr val="bg2"/>
          </a:solidFill>
          <a:ln w="571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4" name="Oval 13"/>
          <p:cNvSpPr/>
          <p:nvPr/>
        </p:nvSpPr>
        <p:spPr>
          <a:xfrm>
            <a:off x="446324" y="2996950"/>
            <a:ext cx="304800" cy="304800"/>
          </a:xfrm>
          <a:prstGeom prst="ellipse">
            <a:avLst/>
          </a:prstGeom>
          <a:solidFill>
            <a:schemeClr val="bg2"/>
          </a:solidFill>
          <a:ln w="571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5" name="Oval 14"/>
          <p:cNvSpPr/>
          <p:nvPr/>
        </p:nvSpPr>
        <p:spPr>
          <a:xfrm>
            <a:off x="446324" y="4987186"/>
            <a:ext cx="304800" cy="304800"/>
          </a:xfrm>
          <a:prstGeom prst="ellipse">
            <a:avLst/>
          </a:prstGeom>
          <a:solidFill>
            <a:schemeClr val="bg2"/>
          </a:solidFill>
          <a:ln w="571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pic>
        <p:nvPicPr>
          <p:cNvPr id="18" name="Picture 3" descr="X:\elsevier\rachel\campus\WORDMARK\PublishingConnect_WMK_151_RG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8539" y="6406795"/>
            <a:ext cx="2096979" cy="246831"/>
          </a:xfrm>
          <a:prstGeom prst="rect">
            <a:avLst/>
          </a:prstGeom>
          <a:noFill/>
          <a:extLst>
            <a:ext uri="{909E8E84-426E-40DD-AFC4-6F175D3DCCD1}">
              <a14:hiddenFill xmlns:a14="http://schemas.microsoft.com/office/drawing/2010/main">
                <a:solidFill>
                  <a:srgbClr val="FFFFFF"/>
                </a:solidFill>
              </a14:hiddenFill>
            </a:ext>
          </a:extLst>
        </p:spPr>
      </p:pic>
      <p:sp>
        <p:nvSpPr>
          <p:cNvPr id="20" name="Oval 19"/>
          <p:cNvSpPr/>
          <p:nvPr/>
        </p:nvSpPr>
        <p:spPr>
          <a:xfrm>
            <a:off x="446324" y="3867815"/>
            <a:ext cx="304800" cy="304800"/>
          </a:xfrm>
          <a:prstGeom prst="ellipse">
            <a:avLst/>
          </a:prstGeom>
          <a:solidFill>
            <a:schemeClr val="bg2"/>
          </a:solidFill>
          <a:ln w="571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7" name="TextBox 16"/>
          <p:cNvSpPr txBox="1"/>
          <p:nvPr/>
        </p:nvSpPr>
        <p:spPr>
          <a:xfrm>
            <a:off x="113393" y="6530210"/>
            <a:ext cx="1782860" cy="246221"/>
          </a:xfrm>
          <a:prstGeom prst="rect">
            <a:avLst/>
          </a:prstGeom>
          <a:noFill/>
        </p:spPr>
        <p:txBody>
          <a:bodyPr wrap="none" rtlCol="0">
            <a:spAutoFit/>
          </a:bodyPr>
          <a:lstStyle/>
          <a:p>
            <a:pPr defTabSz="457200"/>
            <a:r>
              <a:rPr lang="en-US" sz="1000" dirty="0" smtClean="0">
                <a:solidFill>
                  <a:prstClr val="white">
                    <a:lumMod val="50000"/>
                  </a:prstClr>
                </a:solidFill>
              </a:rPr>
              <a:t>© Reed Elsevier Group PLC</a:t>
            </a:r>
            <a:endParaRPr lang="en-US" sz="1000" dirty="0">
              <a:solidFill>
                <a:prstClr val="white">
                  <a:lumMod val="50000"/>
                </a:prstClr>
              </a:solidFill>
            </a:endParaRPr>
          </a:p>
        </p:txBody>
      </p:sp>
      <p:sp>
        <p:nvSpPr>
          <p:cNvPr id="3" name="Rounded Rectangle 2"/>
          <p:cNvSpPr/>
          <p:nvPr/>
        </p:nvSpPr>
        <p:spPr>
          <a:xfrm>
            <a:off x="4312539" y="1123849"/>
            <a:ext cx="4572000" cy="750276"/>
          </a:xfrm>
          <a:prstGeom prst="roundRect">
            <a:avLst/>
          </a:prstGeom>
          <a:solidFill>
            <a:schemeClr val="bg1">
              <a:alpha val="66000"/>
            </a:schemeClr>
          </a:solidFill>
          <a:ln>
            <a:solidFill>
              <a:srgbClr val="FF6600"/>
            </a:solidFill>
          </a:ln>
        </p:spPr>
        <p:txBody>
          <a:bodyPr>
            <a:spAutoFit/>
          </a:bodyPr>
          <a:lstStyle/>
          <a:p>
            <a:pPr algn="ctr" defTabSz="457200">
              <a:lnSpc>
                <a:spcPct val="110000"/>
              </a:lnSpc>
              <a:buClr>
                <a:srgbClr val="5D9A3C"/>
              </a:buClr>
            </a:pPr>
            <a:r>
              <a:rPr lang="en-US" altLang="zh-CN" dirty="0">
                <a:solidFill>
                  <a:srgbClr val="07779D"/>
                </a:solidFill>
                <a:ea typeface="宋体" pitchFamily="2" charset="-122"/>
                <a:cs typeface="Arial" pitchFamily="34" charset="0"/>
              </a:rPr>
              <a:t>You are telling a story.  </a:t>
            </a:r>
            <a:endParaRPr lang="en-US" altLang="zh-CN" dirty="0" smtClean="0">
              <a:solidFill>
                <a:srgbClr val="07779D"/>
              </a:solidFill>
              <a:ea typeface="宋体" pitchFamily="2" charset="-122"/>
              <a:cs typeface="Arial" pitchFamily="34" charset="0"/>
            </a:endParaRPr>
          </a:p>
          <a:p>
            <a:pPr algn="ctr" defTabSz="457200">
              <a:lnSpc>
                <a:spcPct val="110000"/>
              </a:lnSpc>
              <a:buClr>
                <a:srgbClr val="5D9A3C"/>
              </a:buClr>
            </a:pPr>
            <a:r>
              <a:rPr lang="en-US" altLang="zh-CN" dirty="0" smtClean="0">
                <a:solidFill>
                  <a:srgbClr val="07779D"/>
                </a:solidFill>
                <a:ea typeface="宋体" pitchFamily="2" charset="-122"/>
                <a:cs typeface="Arial" pitchFamily="34" charset="0"/>
              </a:rPr>
              <a:t>Introduction </a:t>
            </a:r>
            <a:r>
              <a:rPr lang="en-US" altLang="zh-CN" dirty="0">
                <a:solidFill>
                  <a:srgbClr val="07779D"/>
                </a:solidFill>
                <a:ea typeface="宋体" pitchFamily="2" charset="-122"/>
                <a:cs typeface="Arial" pitchFamily="34" charset="0"/>
              </a:rPr>
              <a:t>sets the scenario</a:t>
            </a:r>
            <a:r>
              <a:rPr lang="en-US" altLang="zh-CN" dirty="0" smtClean="0">
                <a:solidFill>
                  <a:srgbClr val="07779D"/>
                </a:solidFill>
                <a:ea typeface="宋体" pitchFamily="2" charset="-122"/>
                <a:cs typeface="Arial" pitchFamily="34" charset="0"/>
              </a:rPr>
              <a:t>.</a:t>
            </a:r>
            <a:endParaRPr lang="en-US" altLang="zh-CN" dirty="0">
              <a:solidFill>
                <a:srgbClr val="07779D"/>
              </a:solidFill>
              <a:ea typeface="宋体" pitchFamily="2" charset="-122"/>
              <a:cs typeface="Arial" pitchFamily="34" charset="0"/>
            </a:endParaRPr>
          </a:p>
        </p:txBody>
      </p:sp>
      <p:sp>
        <p:nvSpPr>
          <p:cNvPr id="5" name="Rounded Rectangle 4"/>
          <p:cNvSpPr/>
          <p:nvPr/>
        </p:nvSpPr>
        <p:spPr>
          <a:xfrm>
            <a:off x="4296775" y="2166993"/>
            <a:ext cx="4572000" cy="750276"/>
          </a:xfrm>
          <a:prstGeom prst="roundRect">
            <a:avLst/>
          </a:prstGeom>
          <a:ln>
            <a:solidFill>
              <a:srgbClr val="FF6600"/>
            </a:solidFill>
          </a:ln>
        </p:spPr>
        <p:txBody>
          <a:bodyPr>
            <a:spAutoFit/>
          </a:bodyPr>
          <a:lstStyle/>
          <a:p>
            <a:pPr algn="ctr" defTabSz="457200">
              <a:lnSpc>
                <a:spcPct val="110000"/>
              </a:lnSpc>
              <a:buClr>
                <a:srgbClr val="5D9A3C"/>
              </a:buClr>
            </a:pPr>
            <a:r>
              <a:rPr lang="en-US" altLang="zh-CN" dirty="0">
                <a:solidFill>
                  <a:srgbClr val="07779D"/>
                </a:solidFill>
                <a:ea typeface="宋体" pitchFamily="2" charset="-122"/>
                <a:cs typeface="Arial" pitchFamily="34" charset="0"/>
              </a:rPr>
              <a:t>Do not attempt to summarize the whole field (it is not possible</a:t>
            </a:r>
            <a:r>
              <a:rPr lang="en-US" altLang="zh-CN" dirty="0" smtClean="0">
                <a:solidFill>
                  <a:srgbClr val="07779D"/>
                </a:solidFill>
                <a:ea typeface="宋体" pitchFamily="2" charset="-122"/>
                <a:cs typeface="Arial" pitchFamily="34" charset="0"/>
              </a:rPr>
              <a:t>!)</a:t>
            </a:r>
            <a:endParaRPr lang="en-US" altLang="zh-CN" dirty="0">
              <a:solidFill>
                <a:srgbClr val="07779D"/>
              </a:solidFill>
              <a:ea typeface="宋体" pitchFamily="2" charset="-122"/>
              <a:cs typeface="Arial" pitchFamily="34" charset="0"/>
            </a:endParaRPr>
          </a:p>
        </p:txBody>
      </p:sp>
      <p:sp>
        <p:nvSpPr>
          <p:cNvPr id="22" name="Rounded Rectangle 21"/>
          <p:cNvSpPr/>
          <p:nvPr/>
        </p:nvSpPr>
        <p:spPr>
          <a:xfrm>
            <a:off x="4323045" y="2990905"/>
            <a:ext cx="4572000" cy="776383"/>
          </a:xfrm>
          <a:prstGeom prst="roundRect">
            <a:avLst/>
          </a:prstGeom>
          <a:ln>
            <a:solidFill>
              <a:srgbClr val="FF6600"/>
            </a:solidFill>
          </a:ln>
        </p:spPr>
        <p:txBody>
          <a:bodyPr>
            <a:spAutoFit/>
          </a:bodyPr>
          <a:lstStyle/>
          <a:p>
            <a:pPr algn="ctr" defTabSz="457200">
              <a:lnSpc>
                <a:spcPct val="110000"/>
              </a:lnSpc>
              <a:buClr>
                <a:srgbClr val="5D9A3C"/>
              </a:buClr>
            </a:pPr>
            <a:r>
              <a:rPr lang="en-US" altLang="zh-CN" dirty="0" smtClean="0">
                <a:solidFill>
                  <a:srgbClr val="07779D"/>
                </a:solidFill>
                <a:ea typeface="宋体" pitchFamily="2" charset="-122"/>
                <a:cs typeface="Arial" pitchFamily="34" charset="0"/>
              </a:rPr>
              <a:t>What is your motivation?</a:t>
            </a:r>
          </a:p>
          <a:p>
            <a:pPr algn="ctr" defTabSz="457200">
              <a:lnSpc>
                <a:spcPct val="110000"/>
              </a:lnSpc>
              <a:buClr>
                <a:srgbClr val="5D9A3C"/>
              </a:buClr>
            </a:pPr>
            <a:r>
              <a:rPr lang="en-US" altLang="zh-CN" dirty="0" smtClean="0">
                <a:solidFill>
                  <a:srgbClr val="07779D"/>
                </a:solidFill>
                <a:ea typeface="宋体" pitchFamily="2" charset="-122"/>
                <a:cs typeface="Arial" pitchFamily="34" charset="0"/>
              </a:rPr>
              <a:t>What are the gaps in  knowledge?</a:t>
            </a:r>
            <a:endParaRPr lang="en-US" altLang="zh-CN" dirty="0">
              <a:solidFill>
                <a:srgbClr val="07779D"/>
              </a:solidFill>
              <a:ea typeface="宋体" pitchFamily="2" charset="-122"/>
              <a:cs typeface="Arial" pitchFamily="34" charset="0"/>
            </a:endParaRPr>
          </a:p>
        </p:txBody>
      </p:sp>
      <p:sp>
        <p:nvSpPr>
          <p:cNvPr id="27" name="Rounded Rectangle 26"/>
          <p:cNvSpPr/>
          <p:nvPr/>
        </p:nvSpPr>
        <p:spPr>
          <a:xfrm>
            <a:off x="4323045" y="3836170"/>
            <a:ext cx="4572000" cy="776383"/>
          </a:xfrm>
          <a:prstGeom prst="roundRect">
            <a:avLst/>
          </a:prstGeom>
          <a:ln>
            <a:solidFill>
              <a:srgbClr val="FF6600"/>
            </a:solidFill>
          </a:ln>
        </p:spPr>
        <p:txBody>
          <a:bodyPr>
            <a:spAutoFit/>
          </a:bodyPr>
          <a:lstStyle/>
          <a:p>
            <a:pPr algn="ctr" defTabSz="457200">
              <a:lnSpc>
                <a:spcPct val="110000"/>
              </a:lnSpc>
              <a:buClr>
                <a:srgbClr val="5D9A3C"/>
              </a:buClr>
            </a:pPr>
            <a:r>
              <a:rPr lang="en-US" altLang="zh-CN" dirty="0" smtClean="0">
                <a:solidFill>
                  <a:srgbClr val="07779D"/>
                </a:solidFill>
                <a:ea typeface="宋体" pitchFamily="2" charset="-122"/>
                <a:cs typeface="Arial" pitchFamily="34" charset="0"/>
              </a:rPr>
              <a:t>Why is your approach different or better?</a:t>
            </a:r>
          </a:p>
          <a:p>
            <a:pPr algn="ctr" defTabSz="457200">
              <a:lnSpc>
                <a:spcPct val="110000"/>
              </a:lnSpc>
              <a:buClr>
                <a:srgbClr val="5D9A3C"/>
              </a:buClr>
            </a:pPr>
            <a:r>
              <a:rPr lang="en-US" altLang="zh-CN" dirty="0" smtClean="0">
                <a:solidFill>
                  <a:srgbClr val="07779D"/>
                </a:solidFill>
                <a:ea typeface="宋体" pitchFamily="2" charset="-122"/>
                <a:cs typeface="Arial" pitchFamily="34" charset="0"/>
              </a:rPr>
              <a:t>How do you plan to fill the gaps?</a:t>
            </a:r>
          </a:p>
        </p:txBody>
      </p:sp>
      <p:sp>
        <p:nvSpPr>
          <p:cNvPr id="28" name="Rounded Rectangle 27"/>
          <p:cNvSpPr/>
          <p:nvPr/>
        </p:nvSpPr>
        <p:spPr>
          <a:xfrm>
            <a:off x="4333551" y="4934530"/>
            <a:ext cx="4572000" cy="1113496"/>
          </a:xfrm>
          <a:prstGeom prst="roundRect">
            <a:avLst/>
          </a:prstGeom>
          <a:ln>
            <a:solidFill>
              <a:srgbClr val="FF6600"/>
            </a:solidFill>
          </a:ln>
        </p:spPr>
        <p:txBody>
          <a:bodyPr>
            <a:spAutoFit/>
          </a:bodyPr>
          <a:lstStyle/>
          <a:p>
            <a:pPr algn="ctr" defTabSz="457200">
              <a:lnSpc>
                <a:spcPct val="110000"/>
              </a:lnSpc>
              <a:buClr>
                <a:srgbClr val="5D9A3C"/>
              </a:buClr>
            </a:pPr>
            <a:r>
              <a:rPr lang="en-US" altLang="zh-CN" dirty="0" smtClean="0">
                <a:solidFill>
                  <a:srgbClr val="07779D"/>
                </a:solidFill>
                <a:ea typeface="宋体" pitchFamily="2" charset="-122"/>
                <a:cs typeface="Arial" pitchFamily="34" charset="0"/>
              </a:rPr>
              <a:t>At the end of the introduction, the reader should </a:t>
            </a:r>
            <a:r>
              <a:rPr lang="en-US" altLang="zh-CN" i="1" dirty="0" smtClean="0">
                <a:solidFill>
                  <a:srgbClr val="07779D"/>
                </a:solidFill>
                <a:ea typeface="宋体" pitchFamily="2" charset="-122"/>
                <a:cs typeface="Arial" pitchFamily="34" charset="0"/>
              </a:rPr>
              <a:t>know the problem</a:t>
            </a:r>
            <a:r>
              <a:rPr lang="en-US" altLang="zh-CN" dirty="0" smtClean="0">
                <a:solidFill>
                  <a:srgbClr val="07779D"/>
                </a:solidFill>
                <a:ea typeface="宋体" pitchFamily="2" charset="-122"/>
                <a:cs typeface="Arial" pitchFamily="34" charset="0"/>
              </a:rPr>
              <a:t> and the </a:t>
            </a:r>
          </a:p>
          <a:p>
            <a:pPr algn="ctr" defTabSz="457200">
              <a:lnSpc>
                <a:spcPct val="110000"/>
              </a:lnSpc>
              <a:buClr>
                <a:srgbClr val="5D9A3C"/>
              </a:buClr>
            </a:pPr>
            <a:r>
              <a:rPr lang="en-US" altLang="zh-CN" i="1" dirty="0" smtClean="0">
                <a:solidFill>
                  <a:srgbClr val="07779D"/>
                </a:solidFill>
                <a:ea typeface="宋体" pitchFamily="2" charset="-122"/>
                <a:cs typeface="Arial" pitchFamily="34" charset="0"/>
              </a:rPr>
              <a:t>solution you propose</a:t>
            </a:r>
            <a:r>
              <a:rPr lang="en-US" altLang="zh-CN" dirty="0" smtClean="0">
                <a:solidFill>
                  <a:srgbClr val="07779D"/>
                </a:solidFill>
                <a:ea typeface="宋体" pitchFamily="2" charset="-122"/>
                <a:cs typeface="Arial" pitchFamily="34" charset="0"/>
              </a:rPr>
              <a:t>. </a:t>
            </a:r>
            <a:endParaRPr lang="en-US" altLang="zh-CN" dirty="0">
              <a:solidFill>
                <a:srgbClr val="07779D"/>
              </a:solidFill>
              <a:ea typeface="宋体" pitchFamily="2" charset="-122"/>
              <a:cs typeface="Arial" pitchFamily="34" charset="0"/>
            </a:endParaRPr>
          </a:p>
        </p:txBody>
      </p:sp>
      <p:sp>
        <p:nvSpPr>
          <p:cNvPr id="29" name="TextBox 28"/>
          <p:cNvSpPr txBox="1"/>
          <p:nvPr/>
        </p:nvSpPr>
        <p:spPr>
          <a:xfrm>
            <a:off x="7739805" y="59768"/>
            <a:ext cx="857927" cy="246221"/>
          </a:xfrm>
          <a:prstGeom prst="rect">
            <a:avLst/>
          </a:prstGeom>
          <a:noFill/>
        </p:spPr>
        <p:txBody>
          <a:bodyPr wrap="none" rtlCol="0">
            <a:spAutoFit/>
          </a:bodyPr>
          <a:lstStyle/>
          <a:p>
            <a:pPr defTabSz="457200"/>
            <a:r>
              <a:rPr lang="nl-NL" sz="1000" dirty="0" smtClean="0">
                <a:solidFill>
                  <a:prstClr val="white"/>
                </a:solidFill>
              </a:rPr>
              <a:t>March 2015</a:t>
            </a:r>
            <a:endParaRPr lang="en-US" sz="1000" dirty="0">
              <a:solidFill>
                <a:prstClr val="white"/>
              </a:solidFill>
            </a:endParaRPr>
          </a:p>
        </p:txBody>
      </p:sp>
    </p:spTree>
    <p:extLst>
      <p:ext uri="{BB962C8B-B14F-4D97-AF65-F5344CB8AC3E}">
        <p14:creationId xmlns:p14="http://schemas.microsoft.com/office/powerpoint/2010/main" val="2056876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22" grpId="0" animBg="1"/>
      <p:bldP spid="27" grpId="0" animBg="1"/>
      <p:bldP spid="2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2939142" y="5794654"/>
            <a:ext cx="5756375" cy="370435"/>
          </a:xfrm>
        </p:spPr>
        <p:txBody>
          <a:bodyPr/>
          <a:lstStyle/>
          <a:p>
            <a:r>
              <a:rPr lang="en-US" dirty="0" smtClean="0"/>
              <a:t> </a:t>
            </a:r>
            <a:endParaRPr lang="en-US" dirty="0"/>
          </a:p>
        </p:txBody>
      </p:sp>
      <p:sp>
        <p:nvSpPr>
          <p:cNvPr id="9" name="Text Placeholder 8"/>
          <p:cNvSpPr>
            <a:spLocks noGrp="1"/>
          </p:cNvSpPr>
          <p:nvPr>
            <p:ph type="body" sz="quarter" idx="12"/>
          </p:nvPr>
        </p:nvSpPr>
        <p:spPr>
          <a:xfrm>
            <a:off x="2939142" y="6165090"/>
            <a:ext cx="5756374" cy="357432"/>
          </a:xfrm>
        </p:spPr>
        <p:txBody>
          <a:bodyPr/>
          <a:lstStyle/>
          <a:p>
            <a:r>
              <a:rPr lang="en-US" dirty="0" smtClean="0"/>
              <a:t> </a:t>
            </a:r>
            <a:endParaRPr lang="en-US" dirty="0"/>
          </a:p>
        </p:txBody>
      </p:sp>
      <p:pic>
        <p:nvPicPr>
          <p:cNvPr id="22" name="Picture 3" descr="X:\elsevier\rachel\campus\WORDMARK\PublishingConnect_WMK_151_RG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8539" y="6406795"/>
            <a:ext cx="2096979" cy="24683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13393" y="6530210"/>
            <a:ext cx="1782860" cy="246221"/>
          </a:xfrm>
          <a:prstGeom prst="rect">
            <a:avLst/>
          </a:prstGeom>
          <a:noFill/>
        </p:spPr>
        <p:txBody>
          <a:bodyPr wrap="none" rtlCol="0">
            <a:spAutoFit/>
          </a:bodyPr>
          <a:lstStyle/>
          <a:p>
            <a:pPr defTabSz="457200"/>
            <a:r>
              <a:rPr lang="en-US" sz="1000" dirty="0" smtClean="0">
                <a:solidFill>
                  <a:prstClr val="white">
                    <a:lumMod val="50000"/>
                  </a:prstClr>
                </a:solidFill>
              </a:rPr>
              <a:t>© Reed Elsevier Group PLC</a:t>
            </a:r>
            <a:endParaRPr lang="en-US" sz="1000" dirty="0">
              <a:solidFill>
                <a:prstClr val="white">
                  <a:lumMod val="50000"/>
                </a:prstClr>
              </a:solidFill>
            </a:endParaRPr>
          </a:p>
        </p:txBody>
      </p:sp>
      <p:sp>
        <p:nvSpPr>
          <p:cNvPr id="12" name="TextBox 11"/>
          <p:cNvSpPr txBox="1"/>
          <p:nvPr/>
        </p:nvSpPr>
        <p:spPr>
          <a:xfrm>
            <a:off x="7739805" y="59768"/>
            <a:ext cx="857927" cy="246221"/>
          </a:xfrm>
          <a:prstGeom prst="rect">
            <a:avLst/>
          </a:prstGeom>
          <a:noFill/>
        </p:spPr>
        <p:txBody>
          <a:bodyPr wrap="none" rtlCol="0">
            <a:spAutoFit/>
          </a:bodyPr>
          <a:lstStyle/>
          <a:p>
            <a:pPr defTabSz="457200"/>
            <a:r>
              <a:rPr lang="nl-NL" sz="1000" dirty="0" smtClean="0">
                <a:solidFill>
                  <a:prstClr val="white"/>
                </a:solidFill>
              </a:rPr>
              <a:t>March 2015</a:t>
            </a:r>
            <a:endParaRPr lang="en-US" sz="1000" dirty="0">
              <a:solidFill>
                <a:prstClr val="white"/>
              </a:solidFill>
            </a:endParaRPr>
          </a:p>
        </p:txBody>
      </p:sp>
      <p:sp>
        <p:nvSpPr>
          <p:cNvPr id="2" name="Title 1"/>
          <p:cNvSpPr>
            <a:spLocks noGrp="1"/>
          </p:cNvSpPr>
          <p:nvPr>
            <p:ph type="title"/>
          </p:nvPr>
        </p:nvSpPr>
        <p:spPr>
          <a:xfrm>
            <a:off x="433635" y="548680"/>
            <a:ext cx="8238319" cy="418645"/>
          </a:xfrm>
        </p:spPr>
        <p:txBody>
          <a:bodyPr/>
          <a:lstStyle/>
          <a:p>
            <a:r>
              <a:rPr lang="en-US" altLang="zh-CN" sz="2800" dirty="0">
                <a:solidFill>
                  <a:srgbClr val="07779D"/>
                </a:solidFill>
                <a:latin typeface="Arial" pitchFamily="34" charset="0"/>
                <a:ea typeface="宋体" pitchFamily="2" charset="-122"/>
                <a:cs typeface="Arial" pitchFamily="34" charset="0"/>
              </a:rPr>
              <a:t>Methods</a:t>
            </a:r>
            <a:endParaRPr lang="en-US" sz="2800" dirty="0">
              <a:solidFill>
                <a:srgbClr val="07779D"/>
              </a:solidFill>
              <a:latin typeface="Arial" pitchFamily="34" charset="0"/>
              <a:ea typeface="宋体" pitchFamily="2" charset="-122"/>
              <a:cs typeface="Arial" pitchFamily="34" charset="0"/>
            </a:endParaRPr>
          </a:p>
        </p:txBody>
      </p:sp>
      <p:sp>
        <p:nvSpPr>
          <p:cNvPr id="13" name="Rounded Rectangle 12"/>
          <p:cNvSpPr/>
          <p:nvPr/>
        </p:nvSpPr>
        <p:spPr>
          <a:xfrm>
            <a:off x="421278" y="5445224"/>
            <a:ext cx="5040560" cy="573629"/>
          </a:xfrm>
          <a:prstGeom prst="round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Arial" pitchFamily="34" charset="0"/>
                <a:cs typeface="Arial" pitchFamily="34" charset="0"/>
              </a:rPr>
              <a:t>Describe how the problem was studied</a:t>
            </a:r>
          </a:p>
        </p:txBody>
      </p:sp>
      <p:sp>
        <p:nvSpPr>
          <p:cNvPr id="14" name="Rectangle 3"/>
          <p:cNvSpPr>
            <a:spLocks noGrp="1" noChangeArrowheads="1"/>
          </p:cNvSpPr>
          <p:nvPr>
            <p:ph idx="1"/>
          </p:nvPr>
        </p:nvSpPr>
        <p:spPr>
          <a:xfrm>
            <a:off x="251520" y="1124744"/>
            <a:ext cx="8686800" cy="4454624"/>
          </a:xfrm>
        </p:spPr>
        <p:txBody>
          <a:bodyPr>
            <a:noAutofit/>
          </a:bodyPr>
          <a:lstStyle/>
          <a:p>
            <a:pPr marL="342900" indent="-342900" eaLnBrk="1" hangingPunct="1">
              <a:buClr>
                <a:schemeClr val="tx2"/>
              </a:buClr>
              <a:buFont typeface="Wingdings" panose="05000000000000000000" pitchFamily="2" charset="2"/>
              <a:buChar char="§"/>
            </a:pPr>
            <a:r>
              <a:rPr lang="en-US" altLang="zh-CN" dirty="0" smtClean="0">
                <a:solidFill>
                  <a:schemeClr val="tx1"/>
                </a:solidFill>
                <a:latin typeface="Arial" pitchFamily="34" charset="0"/>
                <a:ea typeface="宋体" pitchFamily="2" charset="-122"/>
                <a:cs typeface="Arial" pitchFamily="34" charset="0"/>
              </a:rPr>
              <a:t>Include detailed information. The reader should be able to reproduce the experiment.</a:t>
            </a:r>
          </a:p>
          <a:p>
            <a:pPr marL="342900" indent="-342900" eaLnBrk="1" hangingPunct="1">
              <a:buClr>
                <a:schemeClr val="tx2"/>
              </a:buClr>
              <a:buFont typeface="Wingdings" panose="05000000000000000000" pitchFamily="2" charset="2"/>
              <a:buChar char="§"/>
            </a:pPr>
            <a:r>
              <a:rPr lang="en-US" altLang="zh-CN" dirty="0" smtClean="0">
                <a:solidFill>
                  <a:schemeClr val="tx1"/>
                </a:solidFill>
                <a:latin typeface="Arial" pitchFamily="34" charset="0"/>
                <a:ea typeface="宋体" pitchFamily="2" charset="-122"/>
                <a:cs typeface="Arial" pitchFamily="34" charset="0"/>
              </a:rPr>
              <a:t>Previously published procedures need not be described in depth:</a:t>
            </a:r>
          </a:p>
          <a:p>
            <a:pPr lvl="1">
              <a:buClr>
                <a:schemeClr val="tx2"/>
              </a:buClr>
              <a:buFont typeface="Wingdings" panose="05000000000000000000" pitchFamily="2" charset="2"/>
              <a:buChar char="§"/>
            </a:pPr>
            <a:r>
              <a:rPr lang="en-US" altLang="zh-CN" sz="2000" dirty="0" smtClean="0">
                <a:latin typeface="Arial" pitchFamily="34" charset="0"/>
                <a:ea typeface="宋体" pitchFamily="2" charset="-122"/>
                <a:cs typeface="Arial" pitchFamily="34" charset="0"/>
              </a:rPr>
              <a:t>Cite methods and note any changes to the protocol and/or</a:t>
            </a:r>
          </a:p>
          <a:p>
            <a:pPr lvl="1">
              <a:buClr>
                <a:schemeClr val="tx2"/>
              </a:buClr>
              <a:buFont typeface="Wingdings" panose="05000000000000000000" pitchFamily="2" charset="2"/>
              <a:buChar char="§"/>
            </a:pPr>
            <a:r>
              <a:rPr lang="en-US" altLang="zh-CN" sz="2000" dirty="0" smtClean="0">
                <a:latin typeface="Arial" pitchFamily="34" charset="0"/>
                <a:ea typeface="宋体" pitchFamily="2" charset="-122"/>
                <a:cs typeface="Arial" pitchFamily="34" charset="0"/>
              </a:rPr>
              <a:t>Provide detailed methods in Supplemental Material</a:t>
            </a:r>
          </a:p>
          <a:p>
            <a:pPr marL="342900" indent="-342900" eaLnBrk="1" hangingPunct="1">
              <a:buClr>
                <a:schemeClr val="tx2"/>
              </a:buClr>
              <a:buFont typeface="Wingdings" panose="05000000000000000000" pitchFamily="2" charset="2"/>
              <a:buChar char="§"/>
            </a:pPr>
            <a:r>
              <a:rPr lang="en-US" altLang="zh-CN" dirty="0" smtClean="0">
                <a:solidFill>
                  <a:schemeClr val="tx1"/>
                </a:solidFill>
                <a:latin typeface="Arial" pitchFamily="34" charset="0"/>
                <a:ea typeface="宋体" pitchFamily="2" charset="-122"/>
                <a:cs typeface="Arial" pitchFamily="34" charset="0"/>
              </a:rPr>
              <a:t>Identify the equipment and materials used</a:t>
            </a:r>
          </a:p>
          <a:p>
            <a:pPr lvl="1">
              <a:buClr>
                <a:schemeClr val="tx2"/>
              </a:buClr>
              <a:buFont typeface="Wingdings" panose="05000000000000000000" pitchFamily="2" charset="2"/>
              <a:buChar char="§"/>
            </a:pPr>
            <a:r>
              <a:rPr lang="en-US" altLang="zh-CN" sz="2000" dirty="0" smtClean="0">
                <a:latin typeface="Arial" pitchFamily="34" charset="0"/>
                <a:ea typeface="宋体" pitchFamily="2" charset="-122"/>
                <a:cs typeface="Arial" pitchFamily="34" charset="0"/>
              </a:rPr>
              <a:t>Provide source and related product information (company, </a:t>
            </a:r>
            <a:r>
              <a:rPr lang="en-US" altLang="zh-CN" sz="2000" dirty="0" err="1" smtClean="0">
                <a:latin typeface="Arial" pitchFamily="34" charset="0"/>
                <a:ea typeface="宋体" pitchFamily="2" charset="-122"/>
                <a:cs typeface="Arial" pitchFamily="34" charset="0"/>
              </a:rPr>
              <a:t>molec</a:t>
            </a:r>
            <a:r>
              <a:rPr lang="en-US" altLang="zh-CN" sz="2000" dirty="0" smtClean="0">
                <a:latin typeface="Arial" pitchFamily="34" charset="0"/>
                <a:ea typeface="宋体" pitchFamily="2" charset="-122"/>
                <a:cs typeface="Arial" pitchFamily="34" charset="0"/>
              </a:rPr>
              <a:t>. weight, etc.)</a:t>
            </a:r>
          </a:p>
          <a:p>
            <a:pPr marL="342900" indent="-342900">
              <a:buClr>
                <a:schemeClr val="tx2"/>
              </a:buClr>
              <a:buFont typeface="Wingdings" panose="05000000000000000000" pitchFamily="2" charset="2"/>
              <a:buChar char="§"/>
            </a:pPr>
            <a:r>
              <a:rPr lang="en-US" altLang="zh-CN" dirty="0" smtClean="0">
                <a:solidFill>
                  <a:schemeClr val="tx1"/>
                </a:solidFill>
                <a:latin typeface="Arial" pitchFamily="34" charset="0"/>
                <a:ea typeface="宋体" pitchFamily="2" charset="-122"/>
                <a:cs typeface="Arial" pitchFamily="34" charset="0"/>
              </a:rPr>
              <a:t>Write out full chemical/biological compound names (followed by abbr.) then use abbreviations throughout paper</a:t>
            </a:r>
          </a:p>
          <a:p>
            <a:pPr marL="742950" lvl="2" indent="-342900">
              <a:buClr>
                <a:schemeClr val="tx2"/>
              </a:buClr>
              <a:buFont typeface="Wingdings" panose="05000000000000000000" pitchFamily="2" charset="2"/>
              <a:buChar char="§"/>
            </a:pPr>
            <a:r>
              <a:rPr lang="en-US" altLang="zh-CN" sz="2000" dirty="0" smtClean="0">
                <a:latin typeface="Arial" pitchFamily="34" charset="0"/>
                <a:ea typeface="宋体" pitchFamily="2" charset="-122"/>
                <a:cs typeface="Arial" pitchFamily="34" charset="0"/>
              </a:rPr>
              <a:t>Make sure that all symbols are defined</a:t>
            </a:r>
            <a:r>
              <a:rPr lang="en-US" altLang="zh-CN" sz="2000" dirty="0" smtClean="0">
                <a:solidFill>
                  <a:srgbClr val="07779D"/>
                </a:solidFill>
                <a:latin typeface="Arial" pitchFamily="34" charset="0"/>
                <a:ea typeface="宋体" pitchFamily="2" charset="-122"/>
                <a:cs typeface="Arial" pitchFamily="34" charset="0"/>
              </a:rPr>
              <a:t>.</a:t>
            </a:r>
            <a:endParaRPr lang="en-US" altLang="zh-CN" sz="2000" dirty="0">
              <a:solidFill>
                <a:srgbClr val="07779D"/>
              </a:solidFill>
              <a:latin typeface="Arial" pitchFamily="34" charset="0"/>
              <a:ea typeface="宋体" pitchFamily="2" charset="-122"/>
              <a:cs typeface="Arial" pitchFamily="34" charset="0"/>
            </a:endParaRPr>
          </a:p>
          <a:p>
            <a:pPr>
              <a:buClr>
                <a:srgbClr val="5D9A3C"/>
              </a:buClr>
            </a:pPr>
            <a:endParaRPr lang="en-US" altLang="zh-CN" sz="2400" dirty="0" smtClean="0">
              <a:solidFill>
                <a:srgbClr val="07779D"/>
              </a:solidFill>
              <a:latin typeface="Arial" pitchFamily="34" charset="0"/>
              <a:ea typeface="宋体" pitchFamily="2" charset="-122"/>
              <a:cs typeface="Arial" pitchFamily="34" charset="0"/>
            </a:endParaRPr>
          </a:p>
        </p:txBody>
      </p:sp>
    </p:spTree>
    <p:extLst>
      <p:ext uri="{BB962C8B-B14F-4D97-AF65-F5344CB8AC3E}">
        <p14:creationId xmlns:p14="http://schemas.microsoft.com/office/powerpoint/2010/main" val="2744490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2" end="2"/>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4">
                                            <p:txEl>
                                              <p:pRg st="4" end="4"/>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nodeType="afterEffect">
                                  <p:stCondLst>
                                    <p:cond delay="0"/>
                                  </p:stCondLst>
                                  <p:childTnLst>
                                    <p:set>
                                      <p:cBhvr>
                                        <p:cTn id="18"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6" end="6"/>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1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2939142" y="5794654"/>
            <a:ext cx="5756375" cy="370435"/>
          </a:xfrm>
        </p:spPr>
        <p:txBody>
          <a:bodyPr/>
          <a:lstStyle/>
          <a:p>
            <a:r>
              <a:rPr lang="en-US" dirty="0" smtClean="0"/>
              <a:t> </a:t>
            </a:r>
            <a:endParaRPr lang="en-US" dirty="0"/>
          </a:p>
        </p:txBody>
      </p:sp>
      <p:sp>
        <p:nvSpPr>
          <p:cNvPr id="9" name="Text Placeholder 8"/>
          <p:cNvSpPr>
            <a:spLocks noGrp="1"/>
          </p:cNvSpPr>
          <p:nvPr>
            <p:ph type="body" sz="quarter" idx="12"/>
          </p:nvPr>
        </p:nvSpPr>
        <p:spPr>
          <a:xfrm>
            <a:off x="2939142" y="6165090"/>
            <a:ext cx="5756374" cy="357432"/>
          </a:xfrm>
        </p:spPr>
        <p:txBody>
          <a:bodyPr/>
          <a:lstStyle/>
          <a:p>
            <a:r>
              <a:rPr lang="en-US" dirty="0" smtClean="0"/>
              <a:t> </a:t>
            </a:r>
            <a:endParaRPr lang="en-US" dirty="0"/>
          </a:p>
        </p:txBody>
      </p:sp>
      <p:pic>
        <p:nvPicPr>
          <p:cNvPr id="14" name="Picture 3" descr="X:\elsevier\rachel\campus\WORDMARK\PublishingConnect_WMK_151_RG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8539" y="6406795"/>
            <a:ext cx="2096979" cy="24683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13393" y="6530210"/>
            <a:ext cx="1782860" cy="246221"/>
          </a:xfrm>
          <a:prstGeom prst="rect">
            <a:avLst/>
          </a:prstGeom>
          <a:noFill/>
        </p:spPr>
        <p:txBody>
          <a:bodyPr wrap="none" rtlCol="0">
            <a:spAutoFit/>
          </a:bodyPr>
          <a:lstStyle/>
          <a:p>
            <a:pPr defTabSz="457200"/>
            <a:r>
              <a:rPr lang="en-US" sz="1000" dirty="0" smtClean="0">
                <a:solidFill>
                  <a:prstClr val="white">
                    <a:lumMod val="50000"/>
                  </a:prstClr>
                </a:solidFill>
              </a:rPr>
              <a:t>© Reed Elsevier Group PLC</a:t>
            </a:r>
            <a:endParaRPr lang="en-US" sz="1000" dirty="0">
              <a:solidFill>
                <a:prstClr val="white">
                  <a:lumMod val="50000"/>
                </a:prstClr>
              </a:solidFill>
            </a:endParaRPr>
          </a:p>
        </p:txBody>
      </p:sp>
      <p:sp>
        <p:nvSpPr>
          <p:cNvPr id="12" name="TextBox 11"/>
          <p:cNvSpPr txBox="1"/>
          <p:nvPr/>
        </p:nvSpPr>
        <p:spPr>
          <a:xfrm>
            <a:off x="7739805" y="59768"/>
            <a:ext cx="857927" cy="246221"/>
          </a:xfrm>
          <a:prstGeom prst="rect">
            <a:avLst/>
          </a:prstGeom>
          <a:noFill/>
        </p:spPr>
        <p:txBody>
          <a:bodyPr wrap="none" rtlCol="0">
            <a:spAutoFit/>
          </a:bodyPr>
          <a:lstStyle/>
          <a:p>
            <a:pPr defTabSz="457200"/>
            <a:r>
              <a:rPr lang="nl-NL" sz="1000" dirty="0" smtClean="0">
                <a:solidFill>
                  <a:prstClr val="white"/>
                </a:solidFill>
              </a:rPr>
              <a:t>March 2015</a:t>
            </a:r>
            <a:endParaRPr lang="en-US" sz="1000" dirty="0">
              <a:solidFill>
                <a:prstClr val="white"/>
              </a:solidFill>
            </a:endParaRPr>
          </a:p>
        </p:txBody>
      </p:sp>
      <p:graphicFrame>
        <p:nvGraphicFramePr>
          <p:cNvPr id="13" name="Diagram 12"/>
          <p:cNvGraphicFramePr/>
          <p:nvPr>
            <p:extLst>
              <p:ext uri="{D42A27DB-BD31-4B8C-83A1-F6EECF244321}">
                <p14:modId xmlns:p14="http://schemas.microsoft.com/office/powerpoint/2010/main" val="1934421081"/>
              </p:ext>
            </p:extLst>
          </p:nvPr>
        </p:nvGraphicFramePr>
        <p:xfrm>
          <a:off x="110292" y="2852936"/>
          <a:ext cx="11493934" cy="15941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2184777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939144" y="705204"/>
            <a:ext cx="5756374" cy="418645"/>
          </a:xfrm>
        </p:spPr>
        <p:txBody>
          <a:bodyPr/>
          <a:lstStyle/>
          <a:p>
            <a:r>
              <a:rPr lang="en-US" sz="2800" dirty="0">
                <a:solidFill>
                  <a:srgbClr val="07779D"/>
                </a:solidFill>
                <a:latin typeface="Arial" pitchFamily="34" charset="0"/>
                <a:ea typeface="宋体" pitchFamily="2" charset="-122"/>
                <a:cs typeface="Arial" pitchFamily="34" charset="0"/>
              </a:rPr>
              <a:t>Ethics committee approval</a:t>
            </a:r>
          </a:p>
        </p:txBody>
      </p:sp>
      <p:sp>
        <p:nvSpPr>
          <p:cNvPr id="8" name="Text Placeholder 7"/>
          <p:cNvSpPr>
            <a:spLocks noGrp="1"/>
          </p:cNvSpPr>
          <p:nvPr>
            <p:ph type="body" sz="quarter" idx="11"/>
          </p:nvPr>
        </p:nvSpPr>
        <p:spPr>
          <a:xfrm>
            <a:off x="2939142" y="5794654"/>
            <a:ext cx="5756375" cy="370435"/>
          </a:xfrm>
        </p:spPr>
        <p:txBody>
          <a:bodyPr/>
          <a:lstStyle/>
          <a:p>
            <a:r>
              <a:rPr lang="en-US" dirty="0" smtClean="0"/>
              <a:t> </a:t>
            </a:r>
            <a:endParaRPr lang="en-US" dirty="0"/>
          </a:p>
        </p:txBody>
      </p:sp>
      <p:sp>
        <p:nvSpPr>
          <p:cNvPr id="9" name="Text Placeholder 8"/>
          <p:cNvSpPr>
            <a:spLocks noGrp="1"/>
          </p:cNvSpPr>
          <p:nvPr>
            <p:ph type="body" sz="quarter" idx="12"/>
          </p:nvPr>
        </p:nvSpPr>
        <p:spPr>
          <a:xfrm>
            <a:off x="2939142" y="6165090"/>
            <a:ext cx="5756374" cy="357432"/>
          </a:xfrm>
        </p:spPr>
        <p:txBody>
          <a:bodyPr/>
          <a:lstStyle/>
          <a:p>
            <a:r>
              <a:rPr lang="en-US" dirty="0" smtClean="0"/>
              <a:t> </a:t>
            </a:r>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999" y="492477"/>
            <a:ext cx="1578429" cy="4831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3" descr="X:\elsevier\rachel\campus\WORDMARK\PublishingConnect_WMK_151_RG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98539" y="6406795"/>
            <a:ext cx="2096979" cy="246831"/>
          </a:xfrm>
          <a:prstGeom prst="rect">
            <a:avLst/>
          </a:prstGeom>
          <a:noFill/>
          <a:extLst>
            <a:ext uri="{909E8E84-426E-40DD-AFC4-6F175D3DCCD1}">
              <a14:hiddenFill xmlns:a14="http://schemas.microsoft.com/office/drawing/2010/main">
                <a:solidFill>
                  <a:srgbClr val="FFFFFF"/>
                </a:solidFill>
              </a14:hiddenFill>
            </a:ext>
          </a:extLst>
        </p:spPr>
      </p:pic>
      <p:sp>
        <p:nvSpPr>
          <p:cNvPr id="19" name="Content Placeholder 5"/>
          <p:cNvSpPr txBox="1">
            <a:spLocks/>
          </p:cNvSpPr>
          <p:nvPr/>
        </p:nvSpPr>
        <p:spPr>
          <a:xfrm>
            <a:off x="2939144" y="1200052"/>
            <a:ext cx="5910942" cy="5211638"/>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2000" kern="1200">
                <a:solidFill>
                  <a:srgbClr val="53565A"/>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285750" indent="-285750">
              <a:buClr>
                <a:srgbClr val="FF8200"/>
              </a:buClr>
              <a:buSzPct val="130000"/>
              <a:buFont typeface="Wingdings" panose="05000000000000000000" pitchFamily="2" charset="2"/>
              <a:buChar char="§"/>
            </a:pPr>
            <a:r>
              <a:rPr lang="en-GB" sz="1800" dirty="0"/>
              <a:t>Experiments on humans or animals must follow applicable ethics standards</a:t>
            </a:r>
          </a:p>
          <a:p>
            <a:pPr marL="285750" indent="-285750">
              <a:buClr>
                <a:srgbClr val="FF8200"/>
              </a:buClr>
              <a:buSzPct val="130000"/>
              <a:buFont typeface="Wingdings" panose="05000000000000000000" pitchFamily="2" charset="2"/>
              <a:buChar char="§"/>
            </a:pPr>
            <a:r>
              <a:rPr lang="en-GB" sz="1800" dirty="0"/>
              <a:t>Approval of the local ethics committee is required and should be specified in the manuscript, covering letter or the online submission system</a:t>
            </a:r>
          </a:p>
          <a:p>
            <a:pPr marL="285750" indent="-285750">
              <a:buClr>
                <a:srgbClr val="FF8200"/>
              </a:buClr>
              <a:buSzPct val="130000"/>
              <a:buFont typeface="Wingdings" panose="05000000000000000000" pitchFamily="2" charset="2"/>
              <a:buChar char="§"/>
            </a:pPr>
            <a:r>
              <a:rPr lang="en-GB" sz="1800" dirty="0"/>
              <a:t>Editors can make their own decisions on ethics</a:t>
            </a:r>
          </a:p>
        </p:txBody>
      </p:sp>
      <p:sp>
        <p:nvSpPr>
          <p:cNvPr id="10" name="TextBox 9"/>
          <p:cNvSpPr txBox="1"/>
          <p:nvPr/>
        </p:nvSpPr>
        <p:spPr>
          <a:xfrm>
            <a:off x="113393" y="6530210"/>
            <a:ext cx="1782860" cy="246221"/>
          </a:xfrm>
          <a:prstGeom prst="rect">
            <a:avLst/>
          </a:prstGeom>
          <a:noFill/>
        </p:spPr>
        <p:txBody>
          <a:bodyPr wrap="none" rtlCol="0">
            <a:spAutoFit/>
          </a:bodyPr>
          <a:lstStyle/>
          <a:p>
            <a:pPr defTabSz="457200"/>
            <a:r>
              <a:rPr lang="en-US" sz="1000" dirty="0" smtClean="0">
                <a:solidFill>
                  <a:prstClr val="white">
                    <a:lumMod val="50000"/>
                  </a:prstClr>
                </a:solidFill>
              </a:rPr>
              <a:t>© Reed Elsevier Group PLC</a:t>
            </a:r>
            <a:endParaRPr lang="en-US" sz="1000" dirty="0">
              <a:solidFill>
                <a:prstClr val="white">
                  <a:lumMod val="50000"/>
                </a:prstClr>
              </a:solidFill>
            </a:endParaRPr>
          </a:p>
        </p:txBody>
      </p:sp>
      <p:sp>
        <p:nvSpPr>
          <p:cNvPr id="12" name="TextBox 11"/>
          <p:cNvSpPr txBox="1"/>
          <p:nvPr/>
        </p:nvSpPr>
        <p:spPr>
          <a:xfrm>
            <a:off x="7739805" y="59768"/>
            <a:ext cx="857927" cy="246221"/>
          </a:xfrm>
          <a:prstGeom prst="rect">
            <a:avLst/>
          </a:prstGeom>
          <a:noFill/>
        </p:spPr>
        <p:txBody>
          <a:bodyPr wrap="none" rtlCol="0">
            <a:spAutoFit/>
          </a:bodyPr>
          <a:lstStyle/>
          <a:p>
            <a:pPr defTabSz="457200"/>
            <a:r>
              <a:rPr lang="nl-NL" sz="1000" dirty="0" smtClean="0">
                <a:solidFill>
                  <a:prstClr val="white"/>
                </a:solidFill>
              </a:rPr>
              <a:t>March 2015</a:t>
            </a:r>
            <a:endParaRPr lang="en-US" sz="1000" dirty="0">
              <a:solidFill>
                <a:prstClr val="white"/>
              </a:solidFill>
            </a:endParaRPr>
          </a:p>
        </p:txBody>
      </p:sp>
    </p:spTree>
    <p:extLst>
      <p:ext uri="{BB962C8B-B14F-4D97-AF65-F5344CB8AC3E}">
        <p14:creationId xmlns:p14="http://schemas.microsoft.com/office/powerpoint/2010/main" val="33209421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7"/>
          <p:cNvSpPr>
            <a:spLocks noGrp="1"/>
          </p:cNvSpPr>
          <p:nvPr>
            <p:ph type="body" sz="quarter" idx="11"/>
          </p:nvPr>
        </p:nvSpPr>
        <p:spPr>
          <a:xfrm>
            <a:off x="2939142" y="5794654"/>
            <a:ext cx="5756375" cy="370435"/>
          </a:xfrm>
        </p:spPr>
        <p:txBody>
          <a:bodyPr/>
          <a:lstStyle/>
          <a:p>
            <a:r>
              <a:rPr lang="en-US" dirty="0" smtClean="0"/>
              <a:t> </a:t>
            </a:r>
            <a:endParaRPr lang="en-US" dirty="0"/>
          </a:p>
        </p:txBody>
      </p:sp>
      <p:sp>
        <p:nvSpPr>
          <p:cNvPr id="26" name="Text Placeholder 8"/>
          <p:cNvSpPr>
            <a:spLocks noGrp="1"/>
          </p:cNvSpPr>
          <p:nvPr>
            <p:ph type="body" sz="quarter" idx="12"/>
          </p:nvPr>
        </p:nvSpPr>
        <p:spPr>
          <a:xfrm>
            <a:off x="2939142" y="6165090"/>
            <a:ext cx="5756374" cy="357432"/>
          </a:xfrm>
        </p:spPr>
        <p:txBody>
          <a:bodyPr/>
          <a:lstStyle/>
          <a:p>
            <a:r>
              <a:rPr lang="en-US" dirty="0" smtClean="0"/>
              <a:t> </a:t>
            </a:r>
            <a:endParaRPr lang="en-US" dirty="0"/>
          </a:p>
        </p:txBody>
      </p:sp>
      <p:pic>
        <p:nvPicPr>
          <p:cNvPr id="10" name="Picture 3" descr="X:\elsevier\rachel\campus\WORDMARK\PublishingConnect_WMK_151_RG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8539" y="6406795"/>
            <a:ext cx="2096979" cy="2468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artisticPhotocopy detail="0"/>
                    </a14:imgEffect>
                    <a14:imgEffect>
                      <a14:colorTemperature colorTemp="9750"/>
                    </a14:imgEffect>
                    <a14:imgEffect>
                      <a14:saturation sat="45000"/>
                    </a14:imgEffect>
                  </a14:imgLayer>
                </a14:imgProps>
              </a:ext>
              <a:ext uri="{28A0092B-C50C-407E-A947-70E740481C1C}">
                <a14:useLocalDpi xmlns:a14="http://schemas.microsoft.com/office/drawing/2010/main" val="0"/>
              </a:ext>
            </a:extLst>
          </a:blip>
          <a:stretch>
            <a:fillRect/>
          </a:stretch>
        </p:blipFill>
        <p:spPr>
          <a:xfrm>
            <a:off x="4114801" y="811538"/>
            <a:ext cx="5595257" cy="5595257"/>
          </a:xfrm>
          <a:prstGeom prst="rect">
            <a:avLst/>
          </a:prstGeom>
        </p:spPr>
      </p:pic>
      <p:cxnSp>
        <p:nvCxnSpPr>
          <p:cNvPr id="12" name="Straight Connector 11"/>
          <p:cNvCxnSpPr>
            <a:stCxn id="19" idx="4"/>
          </p:cNvCxnSpPr>
          <p:nvPr/>
        </p:nvCxnSpPr>
        <p:spPr>
          <a:xfrm>
            <a:off x="598724" y="4430490"/>
            <a:ext cx="0" cy="653107"/>
          </a:xfrm>
          <a:prstGeom prst="line">
            <a:avLst/>
          </a:prstGeom>
          <a:ln w="69850">
            <a:solidFill>
              <a:schemeClr val="tx2">
                <a:lumMod val="60000"/>
                <a:lumOff val="4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16" idx="0"/>
            <a:endCxn id="19" idx="0"/>
          </p:cNvCxnSpPr>
          <p:nvPr/>
        </p:nvCxnSpPr>
        <p:spPr>
          <a:xfrm>
            <a:off x="598724" y="1349818"/>
            <a:ext cx="0" cy="2775872"/>
          </a:xfrm>
          <a:prstGeom prst="line">
            <a:avLst/>
          </a:prstGeom>
          <a:ln w="698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5"/>
          <p:cNvSpPr>
            <a:spLocks noGrp="1"/>
          </p:cNvSpPr>
          <p:nvPr>
            <p:ph idx="1"/>
          </p:nvPr>
        </p:nvSpPr>
        <p:spPr>
          <a:xfrm>
            <a:off x="916571" y="1284502"/>
            <a:ext cx="3905802" cy="4401603"/>
          </a:xfrm>
        </p:spPr>
        <p:txBody>
          <a:bodyPr>
            <a:normAutofit/>
          </a:bodyPr>
          <a:lstStyle/>
          <a:p>
            <a:pPr>
              <a:buClr>
                <a:schemeClr val="tx2"/>
              </a:buClr>
              <a:buSzPct val="130000"/>
            </a:pPr>
            <a:r>
              <a:rPr lang="en-GB" dirty="0"/>
              <a:t>Describe how the problem was </a:t>
            </a:r>
            <a:r>
              <a:rPr lang="en-GB" dirty="0" smtClean="0"/>
              <a:t>studied</a:t>
            </a:r>
          </a:p>
          <a:p>
            <a:pPr>
              <a:buClr>
                <a:schemeClr val="tx2"/>
              </a:buClr>
              <a:buSzPct val="130000"/>
            </a:pPr>
            <a:endParaRPr lang="en-GB" dirty="0"/>
          </a:p>
          <a:p>
            <a:pPr>
              <a:buClr>
                <a:schemeClr val="tx2"/>
              </a:buClr>
              <a:buSzPct val="130000"/>
            </a:pPr>
            <a:r>
              <a:rPr lang="en-GB" dirty="0"/>
              <a:t>Include detailed </a:t>
            </a:r>
            <a:r>
              <a:rPr lang="en-GB" dirty="0" smtClean="0"/>
              <a:t>information</a:t>
            </a:r>
          </a:p>
          <a:p>
            <a:pPr>
              <a:buClr>
                <a:schemeClr val="tx2"/>
              </a:buClr>
              <a:buSzPct val="130000"/>
            </a:pPr>
            <a:endParaRPr lang="en-GB" dirty="0"/>
          </a:p>
          <a:p>
            <a:pPr>
              <a:buClr>
                <a:schemeClr val="tx2"/>
              </a:buClr>
              <a:buSzPct val="130000"/>
            </a:pPr>
            <a:r>
              <a:rPr lang="en-GB" dirty="0"/>
              <a:t>Do not describe previously published </a:t>
            </a:r>
            <a:r>
              <a:rPr lang="en-GB" dirty="0" smtClean="0"/>
              <a:t>procedures</a:t>
            </a:r>
          </a:p>
          <a:p>
            <a:pPr>
              <a:buClr>
                <a:schemeClr val="tx2"/>
              </a:buClr>
              <a:buSzPct val="130000"/>
            </a:pPr>
            <a:endParaRPr lang="en-GB" dirty="0"/>
          </a:p>
          <a:p>
            <a:pPr>
              <a:buClr>
                <a:schemeClr val="tx2"/>
              </a:buClr>
              <a:buSzPct val="130000"/>
            </a:pPr>
            <a:r>
              <a:rPr lang="en-GB" dirty="0"/>
              <a:t>Identify the equipment and describe materials used</a:t>
            </a:r>
          </a:p>
        </p:txBody>
      </p:sp>
      <p:sp>
        <p:nvSpPr>
          <p:cNvPr id="15" name="Title 4"/>
          <p:cNvSpPr>
            <a:spLocks noGrp="1"/>
          </p:cNvSpPr>
          <p:nvPr>
            <p:ph type="title"/>
          </p:nvPr>
        </p:nvSpPr>
        <p:spPr>
          <a:xfrm>
            <a:off x="337466" y="705204"/>
            <a:ext cx="4319461" cy="418645"/>
          </a:xfrm>
        </p:spPr>
        <p:txBody>
          <a:bodyPr/>
          <a:lstStyle/>
          <a:p>
            <a:r>
              <a:rPr lang="en-GB" sz="2800" dirty="0">
                <a:solidFill>
                  <a:srgbClr val="07779D"/>
                </a:solidFill>
                <a:latin typeface="Arial" pitchFamily="34" charset="0"/>
                <a:ea typeface="宋体" pitchFamily="2" charset="-122"/>
                <a:cs typeface="Arial" pitchFamily="34" charset="0"/>
              </a:rPr>
              <a:t>Methods Recap</a:t>
            </a:r>
            <a:endParaRPr lang="en-US" sz="2800" dirty="0">
              <a:solidFill>
                <a:srgbClr val="07779D"/>
              </a:solidFill>
              <a:latin typeface="Arial" pitchFamily="34" charset="0"/>
              <a:ea typeface="宋体" pitchFamily="2" charset="-122"/>
              <a:cs typeface="Arial" pitchFamily="34" charset="0"/>
            </a:endParaRPr>
          </a:p>
        </p:txBody>
      </p:sp>
      <p:sp>
        <p:nvSpPr>
          <p:cNvPr id="16" name="Oval 15"/>
          <p:cNvSpPr/>
          <p:nvPr/>
        </p:nvSpPr>
        <p:spPr>
          <a:xfrm>
            <a:off x="446324" y="1349818"/>
            <a:ext cx="304800" cy="304800"/>
          </a:xfrm>
          <a:prstGeom prst="ellipse">
            <a:avLst/>
          </a:prstGeom>
          <a:solidFill>
            <a:schemeClr val="bg2"/>
          </a:solidFill>
          <a:ln w="571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7" name="Oval 16"/>
          <p:cNvSpPr/>
          <p:nvPr/>
        </p:nvSpPr>
        <p:spPr>
          <a:xfrm>
            <a:off x="457206" y="2362212"/>
            <a:ext cx="304800" cy="304800"/>
          </a:xfrm>
          <a:prstGeom prst="ellipse">
            <a:avLst/>
          </a:prstGeom>
          <a:solidFill>
            <a:schemeClr val="bg2"/>
          </a:solidFill>
          <a:ln w="571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8" name="Oval 17"/>
          <p:cNvSpPr/>
          <p:nvPr/>
        </p:nvSpPr>
        <p:spPr>
          <a:xfrm>
            <a:off x="446324" y="3091546"/>
            <a:ext cx="304800" cy="304800"/>
          </a:xfrm>
          <a:prstGeom prst="ellipse">
            <a:avLst/>
          </a:prstGeom>
          <a:solidFill>
            <a:schemeClr val="bg2"/>
          </a:solidFill>
          <a:ln w="571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9" name="Oval 18"/>
          <p:cNvSpPr/>
          <p:nvPr/>
        </p:nvSpPr>
        <p:spPr>
          <a:xfrm>
            <a:off x="446324" y="4125690"/>
            <a:ext cx="304800" cy="304800"/>
          </a:xfrm>
          <a:prstGeom prst="ellipse">
            <a:avLst/>
          </a:prstGeom>
          <a:solidFill>
            <a:schemeClr val="bg2"/>
          </a:solidFill>
          <a:ln w="571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20" name="TextBox 19"/>
          <p:cNvSpPr txBox="1"/>
          <p:nvPr/>
        </p:nvSpPr>
        <p:spPr>
          <a:xfrm>
            <a:off x="113393" y="6530210"/>
            <a:ext cx="1782860" cy="246221"/>
          </a:xfrm>
          <a:prstGeom prst="rect">
            <a:avLst/>
          </a:prstGeom>
          <a:noFill/>
        </p:spPr>
        <p:txBody>
          <a:bodyPr wrap="none" rtlCol="0">
            <a:spAutoFit/>
          </a:bodyPr>
          <a:lstStyle/>
          <a:p>
            <a:pPr defTabSz="457200"/>
            <a:r>
              <a:rPr lang="en-US" sz="1000" dirty="0" smtClean="0">
                <a:solidFill>
                  <a:prstClr val="white">
                    <a:lumMod val="50000"/>
                  </a:prstClr>
                </a:solidFill>
              </a:rPr>
              <a:t>© Reed Elsevier Group PLC</a:t>
            </a:r>
            <a:endParaRPr lang="en-US" sz="1000" dirty="0">
              <a:solidFill>
                <a:prstClr val="white">
                  <a:lumMod val="50000"/>
                </a:prstClr>
              </a:solidFill>
            </a:endParaRPr>
          </a:p>
        </p:txBody>
      </p:sp>
      <p:sp>
        <p:nvSpPr>
          <p:cNvPr id="2" name="Rounded Rectangle 1"/>
          <p:cNvSpPr/>
          <p:nvPr/>
        </p:nvSpPr>
        <p:spPr>
          <a:xfrm>
            <a:off x="4524704" y="1334052"/>
            <a:ext cx="4351282" cy="3779758"/>
          </a:xfrm>
          <a:prstGeom prst="roundRect">
            <a:avLst/>
          </a:prstGeom>
          <a:solidFill>
            <a:schemeClr val="bg1">
              <a:alpha val="60000"/>
            </a:schemeClr>
          </a:solidFill>
          <a:ln>
            <a:solidFill>
              <a:srgbClr val="FF6600"/>
            </a:solidFill>
          </a:ln>
        </p:spPr>
        <p:txBody>
          <a:bodyPr wrap="square">
            <a:spAutoFit/>
          </a:bodyPr>
          <a:lstStyle/>
          <a:p>
            <a:pPr marL="342900" lvl="1" indent="-342900" defTabSz="457200">
              <a:spcBef>
                <a:spcPct val="20000"/>
              </a:spcBef>
              <a:buClr>
                <a:srgbClr val="FF8200"/>
              </a:buClr>
              <a:buSzPct val="130000"/>
              <a:buFont typeface="Arial" panose="020B0604020202020204" pitchFamily="34" charset="0"/>
              <a:buChar char="•"/>
            </a:pPr>
            <a:r>
              <a:rPr lang="en-US" altLang="zh-CN" sz="2000" dirty="0">
                <a:solidFill>
                  <a:srgbClr val="07779D"/>
                </a:solidFill>
                <a:ea typeface="宋体" pitchFamily="2" charset="-122"/>
                <a:cs typeface="Arial" pitchFamily="34" charset="0"/>
              </a:rPr>
              <a:t>Provide source and related product information </a:t>
            </a:r>
          </a:p>
          <a:p>
            <a:pPr marL="0" lvl="1" defTabSz="457200">
              <a:spcBef>
                <a:spcPct val="20000"/>
              </a:spcBef>
              <a:buClr>
                <a:srgbClr val="FF8200"/>
              </a:buClr>
              <a:buSzPct val="130000"/>
            </a:pPr>
            <a:r>
              <a:rPr lang="en-US" altLang="zh-CN" sz="2000" dirty="0">
                <a:solidFill>
                  <a:srgbClr val="07779D"/>
                </a:solidFill>
                <a:ea typeface="宋体" pitchFamily="2" charset="-122"/>
                <a:cs typeface="Arial" pitchFamily="34" charset="0"/>
              </a:rPr>
              <a:t>     (company, </a:t>
            </a:r>
            <a:r>
              <a:rPr lang="en-US" altLang="zh-CN" sz="2000" dirty="0" err="1">
                <a:solidFill>
                  <a:srgbClr val="07779D"/>
                </a:solidFill>
                <a:ea typeface="宋体" pitchFamily="2" charset="-122"/>
                <a:cs typeface="Arial" pitchFamily="34" charset="0"/>
              </a:rPr>
              <a:t>molec</a:t>
            </a:r>
            <a:r>
              <a:rPr lang="en-US" altLang="zh-CN" sz="2000" dirty="0">
                <a:solidFill>
                  <a:srgbClr val="07779D"/>
                </a:solidFill>
                <a:ea typeface="宋体" pitchFamily="2" charset="-122"/>
                <a:cs typeface="Arial" pitchFamily="34" charset="0"/>
              </a:rPr>
              <a:t>. weight, etc.)</a:t>
            </a:r>
          </a:p>
          <a:p>
            <a:pPr marL="342900" indent="-342900" defTabSz="457200">
              <a:spcBef>
                <a:spcPct val="20000"/>
              </a:spcBef>
              <a:buClr>
                <a:srgbClr val="FF8200"/>
              </a:buClr>
              <a:buSzPct val="130000"/>
              <a:buFont typeface="Arial" panose="020B0604020202020204" pitchFamily="34" charset="0"/>
              <a:buChar char="•"/>
            </a:pPr>
            <a:r>
              <a:rPr lang="en-US" altLang="zh-CN" sz="2000" dirty="0">
                <a:solidFill>
                  <a:srgbClr val="07779D"/>
                </a:solidFill>
                <a:ea typeface="宋体" pitchFamily="2" charset="-122"/>
                <a:cs typeface="Arial" pitchFamily="34" charset="0"/>
              </a:rPr>
              <a:t>Write out full chemical and biological compound names first (followed by abbreviation).</a:t>
            </a:r>
          </a:p>
          <a:p>
            <a:pPr marL="342900" indent="-342900" defTabSz="457200">
              <a:spcBef>
                <a:spcPct val="20000"/>
              </a:spcBef>
              <a:buClr>
                <a:srgbClr val="FF8200"/>
              </a:buClr>
              <a:buSzPct val="130000"/>
              <a:buFont typeface="Arial" panose="020B0604020202020204" pitchFamily="34" charset="0"/>
              <a:buChar char="•"/>
            </a:pPr>
            <a:r>
              <a:rPr lang="en-US" altLang="zh-CN" sz="2000" dirty="0">
                <a:solidFill>
                  <a:srgbClr val="07779D"/>
                </a:solidFill>
                <a:ea typeface="宋体" pitchFamily="2" charset="-122"/>
                <a:cs typeface="Arial" pitchFamily="34" charset="0"/>
              </a:rPr>
              <a:t>Make sure that all symbols are defined.</a:t>
            </a:r>
          </a:p>
          <a:p>
            <a:pPr marL="342900" indent="-342900" defTabSz="457200">
              <a:spcBef>
                <a:spcPct val="20000"/>
              </a:spcBef>
              <a:buClr>
                <a:srgbClr val="FF8200"/>
              </a:buClr>
              <a:buSzPct val="130000"/>
              <a:buFont typeface="Arial" panose="020B0604020202020204" pitchFamily="34" charset="0"/>
              <a:buChar char="•"/>
            </a:pPr>
            <a:r>
              <a:rPr lang="en-US" altLang="zh-CN" sz="2000" dirty="0">
                <a:solidFill>
                  <a:srgbClr val="07779D"/>
                </a:solidFill>
                <a:ea typeface="宋体" pitchFamily="2" charset="-122"/>
                <a:cs typeface="Arial" pitchFamily="34" charset="0"/>
              </a:rPr>
              <a:t>Check Guide for Authors regarding </a:t>
            </a:r>
            <a:r>
              <a:rPr lang="en-US" altLang="zh-CN" sz="2000" dirty="0" smtClean="0">
                <a:solidFill>
                  <a:srgbClr val="07779D"/>
                </a:solidFill>
                <a:ea typeface="宋体" pitchFamily="2" charset="-122"/>
                <a:cs typeface="Arial" pitchFamily="34" charset="0"/>
              </a:rPr>
              <a:t>formatting of ‘units’</a:t>
            </a:r>
            <a:endParaRPr lang="en-US" altLang="zh-CN" sz="2000" dirty="0">
              <a:solidFill>
                <a:srgbClr val="07779D"/>
              </a:solidFill>
              <a:ea typeface="宋体" pitchFamily="2" charset="-122"/>
              <a:cs typeface="Arial" pitchFamily="34" charset="0"/>
            </a:endParaRPr>
          </a:p>
        </p:txBody>
      </p:sp>
      <p:sp>
        <p:nvSpPr>
          <p:cNvPr id="22" name="TextBox 21"/>
          <p:cNvSpPr txBox="1"/>
          <p:nvPr/>
        </p:nvSpPr>
        <p:spPr>
          <a:xfrm>
            <a:off x="7739805" y="59768"/>
            <a:ext cx="857927" cy="246221"/>
          </a:xfrm>
          <a:prstGeom prst="rect">
            <a:avLst/>
          </a:prstGeom>
          <a:noFill/>
        </p:spPr>
        <p:txBody>
          <a:bodyPr wrap="none" rtlCol="0">
            <a:spAutoFit/>
          </a:bodyPr>
          <a:lstStyle/>
          <a:p>
            <a:pPr defTabSz="457200"/>
            <a:r>
              <a:rPr lang="nl-NL" sz="1000" dirty="0" smtClean="0">
                <a:solidFill>
                  <a:prstClr val="white"/>
                </a:solidFill>
              </a:rPr>
              <a:t>March 2015</a:t>
            </a:r>
            <a:endParaRPr lang="en-US" sz="1000" dirty="0">
              <a:solidFill>
                <a:prstClr val="white"/>
              </a:solidFill>
            </a:endParaRPr>
          </a:p>
        </p:txBody>
      </p:sp>
    </p:spTree>
    <p:extLst>
      <p:ext uri="{BB962C8B-B14F-4D97-AF65-F5344CB8AC3E}">
        <p14:creationId xmlns:p14="http://schemas.microsoft.com/office/powerpoint/2010/main" val="42458110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2939142" y="5794654"/>
            <a:ext cx="5756375" cy="370435"/>
          </a:xfrm>
        </p:spPr>
        <p:txBody>
          <a:bodyPr/>
          <a:lstStyle/>
          <a:p>
            <a:r>
              <a:rPr lang="en-US" dirty="0" smtClean="0"/>
              <a:t> </a:t>
            </a:r>
            <a:endParaRPr lang="en-US" dirty="0"/>
          </a:p>
        </p:txBody>
      </p:sp>
      <p:sp>
        <p:nvSpPr>
          <p:cNvPr id="9" name="Text Placeholder 8"/>
          <p:cNvSpPr>
            <a:spLocks noGrp="1"/>
          </p:cNvSpPr>
          <p:nvPr>
            <p:ph type="body" sz="quarter" idx="12"/>
          </p:nvPr>
        </p:nvSpPr>
        <p:spPr>
          <a:xfrm>
            <a:off x="2939142" y="6165090"/>
            <a:ext cx="5756374" cy="357432"/>
          </a:xfrm>
        </p:spPr>
        <p:txBody>
          <a:bodyPr/>
          <a:lstStyle/>
          <a:p>
            <a:r>
              <a:rPr lang="en-US" dirty="0" smtClean="0"/>
              <a:t> </a:t>
            </a:r>
            <a:endParaRPr lang="en-US" dirty="0"/>
          </a:p>
        </p:txBody>
      </p:sp>
      <p:pic>
        <p:nvPicPr>
          <p:cNvPr id="22" name="Picture 3" descr="X:\elsevier\rachel\campus\WORDMARK\PublishingConnect_WMK_151_RG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8539" y="6406795"/>
            <a:ext cx="2096979" cy="24683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13393" y="6530210"/>
            <a:ext cx="1782860" cy="246221"/>
          </a:xfrm>
          <a:prstGeom prst="rect">
            <a:avLst/>
          </a:prstGeom>
          <a:noFill/>
        </p:spPr>
        <p:txBody>
          <a:bodyPr wrap="none" rtlCol="0">
            <a:spAutoFit/>
          </a:bodyPr>
          <a:lstStyle/>
          <a:p>
            <a:pPr defTabSz="457200"/>
            <a:r>
              <a:rPr lang="en-US" sz="1000" dirty="0" smtClean="0">
                <a:solidFill>
                  <a:prstClr val="white">
                    <a:lumMod val="50000"/>
                  </a:prstClr>
                </a:solidFill>
              </a:rPr>
              <a:t>© Reed Elsevier Group PLC</a:t>
            </a:r>
            <a:endParaRPr lang="en-US" sz="1000" dirty="0">
              <a:solidFill>
                <a:prstClr val="white">
                  <a:lumMod val="50000"/>
                </a:prstClr>
              </a:solidFill>
            </a:endParaRPr>
          </a:p>
        </p:txBody>
      </p:sp>
      <p:sp>
        <p:nvSpPr>
          <p:cNvPr id="12" name="TextBox 11"/>
          <p:cNvSpPr txBox="1"/>
          <p:nvPr/>
        </p:nvSpPr>
        <p:spPr>
          <a:xfrm>
            <a:off x="7739805" y="59768"/>
            <a:ext cx="857927" cy="246221"/>
          </a:xfrm>
          <a:prstGeom prst="rect">
            <a:avLst/>
          </a:prstGeom>
          <a:noFill/>
        </p:spPr>
        <p:txBody>
          <a:bodyPr wrap="none" rtlCol="0">
            <a:spAutoFit/>
          </a:bodyPr>
          <a:lstStyle/>
          <a:p>
            <a:pPr defTabSz="457200"/>
            <a:r>
              <a:rPr lang="nl-NL" sz="1000" dirty="0" smtClean="0">
                <a:solidFill>
                  <a:prstClr val="white"/>
                </a:solidFill>
              </a:rPr>
              <a:t>March 2015</a:t>
            </a:r>
            <a:endParaRPr lang="en-US" sz="1000" dirty="0">
              <a:solidFill>
                <a:prstClr val="white"/>
              </a:solidFill>
            </a:endParaRPr>
          </a:p>
        </p:txBody>
      </p:sp>
      <p:sp>
        <p:nvSpPr>
          <p:cNvPr id="2" name="Title 1"/>
          <p:cNvSpPr>
            <a:spLocks noGrp="1"/>
          </p:cNvSpPr>
          <p:nvPr>
            <p:ph type="title"/>
          </p:nvPr>
        </p:nvSpPr>
        <p:spPr/>
        <p:txBody>
          <a:bodyPr/>
          <a:lstStyle/>
          <a:p>
            <a:r>
              <a:rPr lang="en-US" altLang="zh-CN" sz="2800" dirty="0">
                <a:solidFill>
                  <a:srgbClr val="07779D"/>
                </a:solidFill>
                <a:latin typeface="Arial" pitchFamily="34" charset="0"/>
                <a:ea typeface="宋体" pitchFamily="2" charset="-122"/>
                <a:cs typeface="Arial" pitchFamily="34" charset="0"/>
              </a:rPr>
              <a:t>Results </a:t>
            </a:r>
            <a:endParaRPr lang="en-US" sz="2800" dirty="0">
              <a:solidFill>
                <a:srgbClr val="07779D"/>
              </a:solidFill>
              <a:latin typeface="Arial" pitchFamily="34" charset="0"/>
              <a:ea typeface="宋体" pitchFamily="2" charset="-122"/>
              <a:cs typeface="Arial" pitchFamily="34" charset="0"/>
            </a:endParaRPr>
          </a:p>
        </p:txBody>
      </p:sp>
      <p:sp>
        <p:nvSpPr>
          <p:cNvPr id="11" name="Rectangle 3"/>
          <p:cNvSpPr>
            <a:spLocks noGrp="1" noChangeArrowheads="1"/>
          </p:cNvSpPr>
          <p:nvPr>
            <p:ph idx="1"/>
          </p:nvPr>
        </p:nvSpPr>
        <p:spPr>
          <a:xfrm>
            <a:off x="270655" y="1268760"/>
            <a:ext cx="8424863" cy="4522440"/>
          </a:xfrm>
        </p:spPr>
        <p:txBody>
          <a:bodyPr>
            <a:noAutofit/>
          </a:bodyPr>
          <a:lstStyle/>
          <a:p>
            <a:pPr marL="342900" lvl="1" indent="-342900">
              <a:buClr>
                <a:schemeClr val="tx2"/>
              </a:buClr>
              <a:buFont typeface="Wingdings" panose="05000000000000000000" pitchFamily="2" charset="2"/>
              <a:buChar char="§"/>
            </a:pPr>
            <a:r>
              <a:rPr lang="en-US" altLang="zh-CN" sz="2000" dirty="0">
                <a:latin typeface="Arial" pitchFamily="34" charset="0"/>
                <a:ea typeface="宋体" pitchFamily="2" charset="-122"/>
                <a:cs typeface="Arial" pitchFamily="34" charset="0"/>
              </a:rPr>
              <a:t>The main findings </a:t>
            </a:r>
          </a:p>
          <a:p>
            <a:pPr marL="800100" lvl="3" indent="-342900">
              <a:buClr>
                <a:schemeClr val="tx2"/>
              </a:buClr>
              <a:buFont typeface="Wingdings" panose="05000000000000000000" pitchFamily="2" charset="2"/>
              <a:buChar char="§"/>
            </a:pPr>
            <a:r>
              <a:rPr lang="en-US" altLang="zh-CN" sz="2000" dirty="0">
                <a:solidFill>
                  <a:schemeClr val="tx2"/>
                </a:solidFill>
                <a:latin typeface="Arial" pitchFamily="34" charset="0"/>
                <a:ea typeface="宋体" pitchFamily="2" charset="-122"/>
                <a:cs typeface="Arial" pitchFamily="34" charset="0"/>
              </a:rPr>
              <a:t>Analytical description </a:t>
            </a:r>
            <a:r>
              <a:rPr lang="en-US" altLang="zh-CN" sz="2000" dirty="0">
                <a:latin typeface="Arial" pitchFamily="34" charset="0"/>
                <a:ea typeface="宋体" pitchFamily="2" charset="-122"/>
                <a:cs typeface="Arial" pitchFamily="34" charset="0"/>
              </a:rPr>
              <a:t>of data from experiments described in the Methods section.</a:t>
            </a:r>
          </a:p>
          <a:p>
            <a:pPr marL="800100" lvl="3" indent="-342900">
              <a:buClr>
                <a:schemeClr val="tx2"/>
              </a:buClr>
              <a:buFont typeface="Wingdings" panose="05000000000000000000" pitchFamily="2" charset="2"/>
              <a:buChar char="§"/>
            </a:pPr>
            <a:r>
              <a:rPr lang="en-US" altLang="zh-CN" sz="2000" dirty="0">
                <a:latin typeface="Arial" pitchFamily="34" charset="0"/>
                <a:ea typeface="宋体" pitchFamily="2" charset="-122"/>
                <a:cs typeface="Arial" pitchFamily="34" charset="0"/>
              </a:rPr>
              <a:t>Findings/data of secondary importance should be captured in Supplementary Materials</a:t>
            </a:r>
          </a:p>
          <a:p>
            <a:pPr marL="800100" lvl="3" indent="-342900">
              <a:buClr>
                <a:schemeClr val="tx2"/>
              </a:buClr>
              <a:buFont typeface="Wingdings" panose="05000000000000000000" pitchFamily="2" charset="2"/>
              <a:buChar char="§"/>
            </a:pPr>
            <a:r>
              <a:rPr lang="en-US" altLang="zh-CN" sz="2000" dirty="0">
                <a:solidFill>
                  <a:schemeClr val="tx2"/>
                </a:solidFill>
                <a:latin typeface="Arial" pitchFamily="34" charset="0"/>
                <a:ea typeface="宋体" pitchFamily="2" charset="-122"/>
                <a:cs typeface="Arial" pitchFamily="34" charset="0"/>
              </a:rPr>
              <a:t>Minimal interpretation of results </a:t>
            </a:r>
            <a:r>
              <a:rPr lang="en-US" altLang="zh-CN" sz="2000" dirty="0">
                <a:latin typeface="Arial" pitchFamily="34" charset="0"/>
                <a:ea typeface="宋体" pitchFamily="2" charset="-122"/>
                <a:cs typeface="Arial" pitchFamily="34" charset="0"/>
              </a:rPr>
              <a:t>and/or comparison with literature unless the journal combines the Results and Discussion sections</a:t>
            </a:r>
          </a:p>
          <a:p>
            <a:pPr marL="342900" lvl="1" indent="-342900">
              <a:buClr>
                <a:schemeClr val="tx2"/>
              </a:buClr>
              <a:buFont typeface="Wingdings" panose="05000000000000000000" pitchFamily="2" charset="2"/>
              <a:buChar char="§"/>
            </a:pPr>
            <a:r>
              <a:rPr lang="en-US" altLang="zh-CN" sz="2000" dirty="0">
                <a:latin typeface="Arial" pitchFamily="34" charset="0"/>
                <a:ea typeface="宋体" pitchFamily="2" charset="-122"/>
                <a:cs typeface="Arial" pitchFamily="34" charset="0"/>
              </a:rPr>
              <a:t>Results of the statistical analysis</a:t>
            </a:r>
          </a:p>
          <a:p>
            <a:pPr marL="342900" lvl="1" indent="-342900">
              <a:buClr>
                <a:schemeClr val="tx2"/>
              </a:buClr>
              <a:buFont typeface="Wingdings" panose="05000000000000000000" pitchFamily="2" charset="2"/>
              <a:buChar char="§"/>
            </a:pPr>
            <a:r>
              <a:rPr lang="en-US" altLang="zh-CN" sz="2000" dirty="0">
                <a:latin typeface="Arial" pitchFamily="34" charset="0"/>
                <a:ea typeface="宋体" pitchFamily="2" charset="-122"/>
                <a:cs typeface="Arial" pitchFamily="34" charset="0"/>
              </a:rPr>
              <a:t>Figures and tables</a:t>
            </a:r>
          </a:p>
          <a:p>
            <a:pPr lvl="1" eaLnBrk="1" hangingPunct="1">
              <a:spcBef>
                <a:spcPts val="1200"/>
              </a:spcBef>
            </a:pPr>
            <a:endParaRPr lang="en-US" altLang="zh-CN" sz="3200" dirty="0" smtClean="0">
              <a:solidFill>
                <a:srgbClr val="24789E"/>
              </a:solidFill>
              <a:ea typeface="宋体" pitchFamily="2" charset="-122"/>
            </a:endParaRPr>
          </a:p>
        </p:txBody>
      </p:sp>
      <p:sp>
        <p:nvSpPr>
          <p:cNvPr id="13" name="Rounded Rectangle 12"/>
          <p:cNvSpPr/>
          <p:nvPr/>
        </p:nvSpPr>
        <p:spPr>
          <a:xfrm>
            <a:off x="1004822" y="5085184"/>
            <a:ext cx="6951553" cy="933669"/>
          </a:xfrm>
          <a:prstGeom prst="round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solidFill>
                  <a:schemeClr val="tx1"/>
                </a:solidFill>
                <a:latin typeface="Arial" pitchFamily="34" charset="0"/>
                <a:cs typeface="Arial" pitchFamily="34" charset="0"/>
              </a:rPr>
              <a:t>You are telling a story. </a:t>
            </a:r>
            <a:endParaRPr lang="en-US" altLang="zh-CN" sz="2000" dirty="0" smtClean="0">
              <a:solidFill>
                <a:schemeClr val="tx1"/>
              </a:solidFill>
              <a:latin typeface="Arial" pitchFamily="34" charset="0"/>
              <a:cs typeface="Arial" pitchFamily="34" charset="0"/>
            </a:endParaRPr>
          </a:p>
          <a:p>
            <a:pPr algn="ctr"/>
            <a:r>
              <a:rPr lang="en-US" altLang="zh-CN" sz="2000" dirty="0" smtClean="0">
                <a:solidFill>
                  <a:schemeClr val="tx1"/>
                </a:solidFill>
                <a:latin typeface="Arial" pitchFamily="34" charset="0"/>
                <a:cs typeface="Arial" pitchFamily="34" charset="0"/>
              </a:rPr>
              <a:t>Keep </a:t>
            </a:r>
            <a:r>
              <a:rPr lang="en-US" altLang="zh-CN" sz="2000" dirty="0">
                <a:solidFill>
                  <a:schemeClr val="tx1"/>
                </a:solidFill>
                <a:latin typeface="Arial" pitchFamily="34" charset="0"/>
                <a:cs typeface="Arial" pitchFamily="34" charset="0"/>
              </a:rPr>
              <a:t>the narrative flowing, concise, well organized.</a:t>
            </a:r>
          </a:p>
        </p:txBody>
      </p:sp>
    </p:spTree>
    <p:extLst>
      <p:ext uri="{BB962C8B-B14F-4D97-AF65-F5344CB8AC3E}">
        <p14:creationId xmlns:p14="http://schemas.microsoft.com/office/powerpoint/2010/main" val="2644413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2939142" y="5794654"/>
            <a:ext cx="5756375" cy="370435"/>
          </a:xfrm>
        </p:spPr>
        <p:txBody>
          <a:bodyPr/>
          <a:lstStyle/>
          <a:p>
            <a:r>
              <a:rPr lang="en-US" dirty="0" smtClean="0"/>
              <a:t> </a:t>
            </a:r>
            <a:endParaRPr lang="en-US" dirty="0"/>
          </a:p>
        </p:txBody>
      </p:sp>
      <p:sp>
        <p:nvSpPr>
          <p:cNvPr id="9" name="Text Placeholder 8"/>
          <p:cNvSpPr>
            <a:spLocks noGrp="1"/>
          </p:cNvSpPr>
          <p:nvPr>
            <p:ph type="body" sz="quarter" idx="12"/>
          </p:nvPr>
        </p:nvSpPr>
        <p:spPr>
          <a:xfrm>
            <a:off x="2939142" y="6165090"/>
            <a:ext cx="5756374" cy="357432"/>
          </a:xfrm>
        </p:spPr>
        <p:txBody>
          <a:bodyPr/>
          <a:lstStyle/>
          <a:p>
            <a:r>
              <a:rPr lang="en-US" dirty="0" smtClean="0"/>
              <a:t> </a:t>
            </a:r>
            <a:endParaRPr lang="en-US" dirty="0"/>
          </a:p>
        </p:txBody>
      </p:sp>
      <p:pic>
        <p:nvPicPr>
          <p:cNvPr id="22" name="Picture 3" descr="X:\elsevier\rachel\campus\WORDMARK\PublishingConnect_WMK_151_RG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8539" y="6406795"/>
            <a:ext cx="2096979" cy="24683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13393" y="6530210"/>
            <a:ext cx="1782860" cy="246221"/>
          </a:xfrm>
          <a:prstGeom prst="rect">
            <a:avLst/>
          </a:prstGeom>
          <a:noFill/>
        </p:spPr>
        <p:txBody>
          <a:bodyPr wrap="none" rtlCol="0">
            <a:spAutoFit/>
          </a:bodyPr>
          <a:lstStyle/>
          <a:p>
            <a:pPr defTabSz="457200"/>
            <a:r>
              <a:rPr lang="en-US" sz="1000" dirty="0" smtClean="0">
                <a:solidFill>
                  <a:prstClr val="white">
                    <a:lumMod val="50000"/>
                  </a:prstClr>
                </a:solidFill>
              </a:rPr>
              <a:t>© Reed Elsevier Group PLC</a:t>
            </a:r>
            <a:endParaRPr lang="en-US" sz="1000" dirty="0">
              <a:solidFill>
                <a:prstClr val="white">
                  <a:lumMod val="50000"/>
                </a:prstClr>
              </a:solidFill>
            </a:endParaRPr>
          </a:p>
        </p:txBody>
      </p:sp>
      <p:sp>
        <p:nvSpPr>
          <p:cNvPr id="12" name="TextBox 11"/>
          <p:cNvSpPr txBox="1"/>
          <p:nvPr/>
        </p:nvSpPr>
        <p:spPr>
          <a:xfrm>
            <a:off x="7739805" y="59768"/>
            <a:ext cx="857927" cy="246221"/>
          </a:xfrm>
          <a:prstGeom prst="rect">
            <a:avLst/>
          </a:prstGeom>
          <a:noFill/>
        </p:spPr>
        <p:txBody>
          <a:bodyPr wrap="none" rtlCol="0">
            <a:spAutoFit/>
          </a:bodyPr>
          <a:lstStyle/>
          <a:p>
            <a:pPr defTabSz="457200"/>
            <a:r>
              <a:rPr lang="nl-NL" sz="1000" dirty="0" smtClean="0">
                <a:solidFill>
                  <a:prstClr val="white"/>
                </a:solidFill>
              </a:rPr>
              <a:t>March 2015</a:t>
            </a:r>
            <a:endParaRPr lang="en-US" sz="1000" dirty="0">
              <a:solidFill>
                <a:prstClr val="white"/>
              </a:solidFill>
            </a:endParaRPr>
          </a:p>
        </p:txBody>
      </p:sp>
      <p:sp>
        <p:nvSpPr>
          <p:cNvPr id="2" name="Title 1"/>
          <p:cNvSpPr>
            <a:spLocks noGrp="1"/>
          </p:cNvSpPr>
          <p:nvPr>
            <p:ph type="title"/>
          </p:nvPr>
        </p:nvSpPr>
        <p:spPr/>
        <p:txBody>
          <a:bodyPr/>
          <a:lstStyle/>
          <a:p>
            <a:r>
              <a:rPr lang="en-US" altLang="zh-CN" dirty="0" smtClean="0">
                <a:solidFill>
                  <a:srgbClr val="07779D"/>
                </a:solidFill>
                <a:latin typeface="Arial" pitchFamily="34" charset="0"/>
                <a:ea typeface="宋体" pitchFamily="2" charset="-122"/>
                <a:cs typeface="Arial" pitchFamily="34" charset="0"/>
              </a:rPr>
              <a:t>Results: </a:t>
            </a:r>
            <a:r>
              <a:rPr lang="en-US" altLang="zh-CN" dirty="0">
                <a:solidFill>
                  <a:srgbClr val="07779D"/>
                </a:solidFill>
                <a:latin typeface="Arial" pitchFamily="34" charset="0"/>
                <a:ea typeface="宋体" pitchFamily="2" charset="-122"/>
                <a:cs typeface="Arial" pitchFamily="34" charset="0"/>
              </a:rPr>
              <a:t>F</a:t>
            </a:r>
            <a:r>
              <a:rPr lang="en-US" altLang="zh-CN" dirty="0" smtClean="0">
                <a:solidFill>
                  <a:srgbClr val="07779D"/>
                </a:solidFill>
                <a:latin typeface="Arial" pitchFamily="34" charset="0"/>
                <a:ea typeface="宋体" pitchFamily="2" charset="-122"/>
                <a:cs typeface="Arial" pitchFamily="34" charset="0"/>
              </a:rPr>
              <a:t>igures and Tables</a:t>
            </a:r>
            <a:endParaRPr lang="en-US" dirty="0"/>
          </a:p>
        </p:txBody>
      </p:sp>
      <p:sp>
        <p:nvSpPr>
          <p:cNvPr id="13" name="Rectangle 3"/>
          <p:cNvSpPr txBox="1">
            <a:spLocks noChangeArrowheads="1"/>
          </p:cNvSpPr>
          <p:nvPr/>
        </p:nvSpPr>
        <p:spPr bwMode="auto">
          <a:xfrm>
            <a:off x="377057" y="1844824"/>
            <a:ext cx="8497192" cy="4285183"/>
          </a:xfrm>
          <a:prstGeom prst="rect">
            <a:avLst/>
          </a:prstGeom>
          <a:noFill/>
          <a:ln w="9525">
            <a:noFill/>
            <a:miter lim="800000"/>
            <a:headEnd/>
            <a:tailEnd/>
          </a:ln>
        </p:spPr>
        <p:txBody>
          <a:bodyPr/>
          <a:lstStyle/>
          <a:p>
            <a:pPr marL="342900" indent="-342900">
              <a:lnSpc>
                <a:spcPct val="90000"/>
              </a:lnSpc>
              <a:spcBef>
                <a:spcPct val="20000"/>
              </a:spcBef>
              <a:buClr>
                <a:schemeClr val="tx2"/>
              </a:buClr>
              <a:buSzPct val="100000"/>
              <a:buFont typeface="Wingdings" panose="05000000000000000000" pitchFamily="2" charset="2"/>
              <a:buChar char="§"/>
              <a:defRPr/>
            </a:pPr>
            <a:r>
              <a:rPr lang="en-GB" altLang="zh-CN" sz="2000" dirty="0">
                <a:latin typeface="Arial" pitchFamily="34" charset="0"/>
                <a:ea typeface="宋体" pitchFamily="2" charset="-122"/>
                <a:cs typeface="Arial" pitchFamily="34" charset="0"/>
              </a:rPr>
              <a:t>Figures and tables are the </a:t>
            </a:r>
            <a:r>
              <a:rPr lang="en-GB" altLang="zh-CN" sz="2000" dirty="0">
                <a:solidFill>
                  <a:schemeClr val="tx2"/>
                </a:solidFill>
                <a:latin typeface="Arial" pitchFamily="34" charset="0"/>
                <a:ea typeface="宋体" pitchFamily="2" charset="-122"/>
                <a:cs typeface="Arial" pitchFamily="34" charset="0"/>
              </a:rPr>
              <a:t>most efficient way </a:t>
            </a:r>
            <a:r>
              <a:rPr lang="en-GB" altLang="zh-CN" sz="2000" dirty="0">
                <a:latin typeface="Arial" pitchFamily="34" charset="0"/>
                <a:ea typeface="宋体" pitchFamily="2" charset="-122"/>
                <a:cs typeface="Arial" pitchFamily="34" charset="0"/>
              </a:rPr>
              <a:t>to present results</a:t>
            </a:r>
          </a:p>
          <a:p>
            <a:pPr marL="800100" lvl="1" indent="-342900">
              <a:lnSpc>
                <a:spcPct val="90000"/>
              </a:lnSpc>
              <a:spcBef>
                <a:spcPct val="20000"/>
              </a:spcBef>
              <a:buClr>
                <a:schemeClr val="tx2"/>
              </a:buClr>
              <a:buSzPct val="100000"/>
              <a:buFont typeface="Wingdings" panose="05000000000000000000" pitchFamily="2" charset="2"/>
              <a:buChar char="§"/>
              <a:defRPr/>
            </a:pPr>
            <a:r>
              <a:rPr lang="en-GB" altLang="zh-CN" sz="2000" dirty="0">
                <a:latin typeface="Arial" pitchFamily="34" charset="0"/>
                <a:ea typeface="宋体" pitchFamily="2" charset="-122"/>
                <a:cs typeface="Arial" pitchFamily="34" charset="0"/>
              </a:rPr>
              <a:t>Results should be presented in a non-redundant way</a:t>
            </a:r>
          </a:p>
          <a:p>
            <a:pPr marL="342900" indent="-342900">
              <a:lnSpc>
                <a:spcPct val="90000"/>
              </a:lnSpc>
              <a:spcBef>
                <a:spcPct val="20000"/>
              </a:spcBef>
              <a:buClr>
                <a:schemeClr val="tx2"/>
              </a:buClr>
              <a:buSzPct val="100000"/>
              <a:buFont typeface="Wingdings" panose="05000000000000000000" pitchFamily="2" charset="2"/>
              <a:buChar char="§"/>
              <a:defRPr/>
            </a:pPr>
            <a:r>
              <a:rPr lang="en-GB" altLang="zh-CN" sz="2000" dirty="0">
                <a:latin typeface="Arial" pitchFamily="34" charset="0"/>
                <a:ea typeface="宋体" pitchFamily="2" charset="-122"/>
                <a:cs typeface="Arial" pitchFamily="34" charset="0"/>
              </a:rPr>
              <a:t>Captions and legends should be </a:t>
            </a:r>
            <a:r>
              <a:rPr lang="en-GB" altLang="zh-CN" sz="2000" dirty="0">
                <a:solidFill>
                  <a:schemeClr val="tx2"/>
                </a:solidFill>
                <a:latin typeface="Arial" pitchFamily="34" charset="0"/>
                <a:ea typeface="宋体" pitchFamily="2" charset="-122"/>
                <a:cs typeface="Arial" pitchFamily="34" charset="0"/>
              </a:rPr>
              <a:t>self-explanatory</a:t>
            </a:r>
            <a:r>
              <a:rPr lang="en-GB" altLang="zh-CN" sz="2000" dirty="0">
                <a:latin typeface="Arial" pitchFamily="34" charset="0"/>
                <a:ea typeface="宋体" pitchFamily="2" charset="-122"/>
                <a:cs typeface="Arial" pitchFamily="34" charset="0"/>
              </a:rPr>
              <a:t>; figures should be able to </a:t>
            </a:r>
            <a:r>
              <a:rPr lang="en-GB" altLang="zh-CN" sz="2000" dirty="0">
                <a:solidFill>
                  <a:schemeClr val="tx2"/>
                </a:solidFill>
                <a:latin typeface="Arial" pitchFamily="34" charset="0"/>
                <a:ea typeface="宋体" pitchFamily="2" charset="-122"/>
                <a:cs typeface="Arial" pitchFamily="34" charset="0"/>
              </a:rPr>
              <a:t>stand alone </a:t>
            </a:r>
          </a:p>
          <a:p>
            <a:pPr marL="800100" lvl="1" indent="-342900">
              <a:lnSpc>
                <a:spcPct val="90000"/>
              </a:lnSpc>
              <a:spcBef>
                <a:spcPct val="20000"/>
              </a:spcBef>
              <a:buClr>
                <a:schemeClr val="tx2"/>
              </a:buClr>
              <a:buSzPct val="100000"/>
              <a:buFont typeface="Wingdings" panose="05000000000000000000" pitchFamily="2" charset="2"/>
              <a:buChar char="§"/>
              <a:defRPr/>
            </a:pPr>
            <a:r>
              <a:rPr lang="en-GB" altLang="zh-CN" sz="2000" i="1" dirty="0">
                <a:latin typeface="Arial" pitchFamily="34" charset="0"/>
                <a:ea typeface="宋体" pitchFamily="2" charset="-122"/>
                <a:cs typeface="Arial" pitchFamily="34" charset="0"/>
              </a:rPr>
              <a:t>What is the take home point?</a:t>
            </a:r>
          </a:p>
          <a:p>
            <a:pPr marL="342900" indent="-342900">
              <a:lnSpc>
                <a:spcPct val="90000"/>
              </a:lnSpc>
              <a:spcBef>
                <a:spcPct val="20000"/>
              </a:spcBef>
              <a:buClr>
                <a:schemeClr val="tx2"/>
              </a:buClr>
              <a:buSzPct val="100000"/>
              <a:buFont typeface="Wingdings" panose="05000000000000000000" pitchFamily="2" charset="2"/>
              <a:buChar char="§"/>
              <a:defRPr/>
            </a:pPr>
            <a:r>
              <a:rPr lang="en-GB" altLang="zh-CN" sz="2000" dirty="0">
                <a:solidFill>
                  <a:schemeClr val="tx2"/>
                </a:solidFill>
                <a:latin typeface="Arial" pitchFamily="34" charset="0"/>
                <a:ea typeface="宋体" pitchFamily="2" charset="-122"/>
                <a:cs typeface="Arial" pitchFamily="34" charset="0"/>
              </a:rPr>
              <a:t>Maximize space</a:t>
            </a:r>
            <a:r>
              <a:rPr lang="en-GB" altLang="zh-CN" sz="2000" dirty="0">
                <a:latin typeface="Arial" pitchFamily="34" charset="0"/>
                <a:ea typeface="宋体" pitchFamily="2" charset="-122"/>
                <a:cs typeface="Arial" pitchFamily="34" charset="0"/>
              </a:rPr>
              <a:t>; make sure final versions of figures can be easily read (watch use of legends)</a:t>
            </a:r>
          </a:p>
          <a:p>
            <a:pPr marL="342900" indent="-342900">
              <a:lnSpc>
                <a:spcPct val="90000"/>
              </a:lnSpc>
              <a:spcBef>
                <a:spcPct val="20000"/>
              </a:spcBef>
              <a:buClr>
                <a:schemeClr val="tx2"/>
              </a:buClr>
              <a:buSzPct val="100000"/>
              <a:buFont typeface="Wingdings" panose="05000000000000000000" pitchFamily="2" charset="2"/>
              <a:buChar char="§"/>
              <a:defRPr/>
            </a:pPr>
            <a:r>
              <a:rPr lang="en-GB" altLang="zh-CN" sz="2000" dirty="0">
                <a:latin typeface="Arial" pitchFamily="34" charset="0"/>
                <a:ea typeface="宋体" pitchFamily="2" charset="-122"/>
                <a:cs typeface="Arial" pitchFamily="34" charset="0"/>
              </a:rPr>
              <a:t>Use </a:t>
            </a:r>
            <a:r>
              <a:rPr lang="en-GB" altLang="zh-CN" sz="2000" dirty="0">
                <a:solidFill>
                  <a:schemeClr val="tx2"/>
                </a:solidFill>
                <a:latin typeface="Arial" pitchFamily="34" charset="0"/>
                <a:ea typeface="宋体" pitchFamily="2" charset="-122"/>
                <a:cs typeface="Arial" pitchFamily="34" charset="0"/>
              </a:rPr>
              <a:t>consistent formatting </a:t>
            </a:r>
            <a:r>
              <a:rPr lang="en-GB" altLang="zh-CN" sz="2000" dirty="0">
                <a:latin typeface="Arial" pitchFamily="34" charset="0"/>
                <a:ea typeface="宋体" pitchFamily="2" charset="-122"/>
                <a:cs typeface="Arial" pitchFamily="34" charset="0"/>
              </a:rPr>
              <a:t>between figures</a:t>
            </a:r>
          </a:p>
          <a:p>
            <a:pPr marL="800100" lvl="1" indent="-342900">
              <a:lnSpc>
                <a:spcPct val="90000"/>
              </a:lnSpc>
              <a:spcBef>
                <a:spcPct val="20000"/>
              </a:spcBef>
              <a:buClr>
                <a:schemeClr val="tx2"/>
              </a:buClr>
              <a:buSzPct val="100000"/>
              <a:buFont typeface="Wingdings" panose="05000000000000000000" pitchFamily="2" charset="2"/>
              <a:buChar char="§"/>
              <a:defRPr/>
            </a:pPr>
            <a:r>
              <a:rPr lang="en-GB" altLang="zh-CN" sz="2000" dirty="0">
                <a:latin typeface="Arial" pitchFamily="34" charset="0"/>
                <a:ea typeface="宋体" pitchFamily="2" charset="-122"/>
                <a:cs typeface="Arial" pitchFamily="34" charset="0"/>
              </a:rPr>
              <a:t>Plots: labels, scale and symbols</a:t>
            </a:r>
          </a:p>
          <a:p>
            <a:pPr marL="800100" lvl="1" indent="-342900">
              <a:lnSpc>
                <a:spcPct val="90000"/>
              </a:lnSpc>
              <a:spcBef>
                <a:spcPct val="20000"/>
              </a:spcBef>
              <a:buClr>
                <a:schemeClr val="tx2"/>
              </a:buClr>
              <a:buSzPct val="100000"/>
              <a:buFont typeface="Wingdings" panose="05000000000000000000" pitchFamily="2" charset="2"/>
              <a:buChar char="§"/>
              <a:defRPr/>
            </a:pPr>
            <a:r>
              <a:rPr lang="en-GB" altLang="zh-CN" sz="2000" dirty="0">
                <a:latin typeface="Arial" pitchFamily="34" charset="0"/>
                <a:ea typeface="宋体" pitchFamily="2" charset="-122"/>
                <a:cs typeface="Arial" pitchFamily="34" charset="0"/>
              </a:rPr>
              <a:t>Micrographs: scale bar, point out key </a:t>
            </a:r>
            <a:r>
              <a:rPr lang="en-GB" altLang="zh-CN" sz="2000" dirty="0" smtClean="0">
                <a:latin typeface="Arial" pitchFamily="34" charset="0"/>
                <a:ea typeface="宋体" pitchFamily="2" charset="-122"/>
                <a:cs typeface="Arial" pitchFamily="34" charset="0"/>
              </a:rPr>
              <a:t>features</a:t>
            </a:r>
            <a:endParaRPr lang="en-US" altLang="zh-CN" sz="2000" kern="0" dirty="0" smtClean="0">
              <a:solidFill>
                <a:srgbClr val="07779D"/>
              </a:solidFill>
              <a:latin typeface="Arial" pitchFamily="34" charset="0"/>
              <a:cs typeface="Arial" pitchFamily="34" charset="0"/>
            </a:endParaRPr>
          </a:p>
          <a:p>
            <a:pPr marL="800100" lvl="1" indent="-342900">
              <a:lnSpc>
                <a:spcPct val="90000"/>
              </a:lnSpc>
              <a:spcBef>
                <a:spcPct val="20000"/>
              </a:spcBef>
              <a:buClr>
                <a:srgbClr val="5D9A3C"/>
              </a:buClr>
              <a:buSzPct val="100000"/>
              <a:buFont typeface="Arial" pitchFamily="34" charset="0"/>
              <a:buChar char="•"/>
              <a:defRPr/>
            </a:pPr>
            <a:endParaRPr lang="en-GB" altLang="zh-CN" sz="2400" kern="0" dirty="0">
              <a:solidFill>
                <a:srgbClr val="07779D"/>
              </a:solidFill>
              <a:latin typeface="Arial" pitchFamily="34" charset="0"/>
              <a:cs typeface="Arial" pitchFamily="34" charset="0"/>
            </a:endParaRPr>
          </a:p>
        </p:txBody>
      </p:sp>
    </p:spTree>
    <p:extLst>
      <p:ext uri="{BB962C8B-B14F-4D97-AF65-F5344CB8AC3E}">
        <p14:creationId xmlns:p14="http://schemas.microsoft.com/office/powerpoint/2010/main" val="2557830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7"/>
          <p:cNvSpPr>
            <a:spLocks noGrp="1"/>
          </p:cNvSpPr>
          <p:nvPr>
            <p:ph type="body" sz="quarter" idx="11"/>
          </p:nvPr>
        </p:nvSpPr>
        <p:spPr>
          <a:xfrm>
            <a:off x="2939142" y="5794654"/>
            <a:ext cx="5756375" cy="370435"/>
          </a:xfrm>
        </p:spPr>
        <p:txBody>
          <a:bodyPr/>
          <a:lstStyle/>
          <a:p>
            <a:r>
              <a:rPr lang="en-US" dirty="0" smtClean="0"/>
              <a:t> </a:t>
            </a:r>
            <a:endParaRPr lang="en-US" dirty="0"/>
          </a:p>
        </p:txBody>
      </p:sp>
      <p:sp>
        <p:nvSpPr>
          <p:cNvPr id="26" name="Text Placeholder 8"/>
          <p:cNvSpPr>
            <a:spLocks noGrp="1"/>
          </p:cNvSpPr>
          <p:nvPr>
            <p:ph type="body" sz="quarter" idx="12"/>
          </p:nvPr>
        </p:nvSpPr>
        <p:spPr>
          <a:xfrm>
            <a:off x="2939142" y="6165090"/>
            <a:ext cx="5756374" cy="357432"/>
          </a:xfrm>
        </p:spPr>
        <p:txBody>
          <a:bodyPr/>
          <a:lstStyle/>
          <a:p>
            <a:r>
              <a:rPr lang="en-US" dirty="0" smtClean="0"/>
              <a:t> </a:t>
            </a:r>
            <a:endParaRPr lang="en-US" dirty="0"/>
          </a:p>
        </p:txBody>
      </p:sp>
      <p:pic>
        <p:nvPicPr>
          <p:cNvPr id="10" name="Picture 3" descr="X:\elsevier\rachel\campus\WORDMARK\PublishingConnect_WMK_151_RG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8539" y="6406795"/>
            <a:ext cx="2096979" cy="246831"/>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4"/>
          <p:cNvSpPr>
            <a:spLocks noGrp="1"/>
          </p:cNvSpPr>
          <p:nvPr>
            <p:ph type="title"/>
          </p:nvPr>
        </p:nvSpPr>
        <p:spPr>
          <a:xfrm>
            <a:off x="323528" y="692210"/>
            <a:ext cx="4319461" cy="418645"/>
          </a:xfrm>
        </p:spPr>
        <p:txBody>
          <a:bodyPr/>
          <a:lstStyle/>
          <a:p>
            <a:r>
              <a:rPr lang="en-GB" dirty="0">
                <a:solidFill>
                  <a:srgbClr val="07779D"/>
                </a:solidFill>
                <a:latin typeface="Arial" pitchFamily="34" charset="0"/>
                <a:ea typeface="宋体" pitchFamily="2" charset="-122"/>
                <a:cs typeface="Arial" pitchFamily="34" charset="0"/>
              </a:rPr>
              <a:t>Results: Figures</a:t>
            </a:r>
            <a:endParaRPr lang="en-US" dirty="0">
              <a:solidFill>
                <a:srgbClr val="07779D"/>
              </a:solidFill>
              <a:latin typeface="Arial" pitchFamily="34" charset="0"/>
              <a:ea typeface="宋体" pitchFamily="2" charset="-122"/>
              <a:cs typeface="Arial" pitchFamily="34" charset="0"/>
            </a:endParaRPr>
          </a:p>
        </p:txBody>
      </p:sp>
      <p:sp>
        <p:nvSpPr>
          <p:cNvPr id="21" name="TextBox 20"/>
          <p:cNvSpPr txBox="1"/>
          <p:nvPr/>
        </p:nvSpPr>
        <p:spPr>
          <a:xfrm>
            <a:off x="113393" y="6530210"/>
            <a:ext cx="1782860" cy="246221"/>
          </a:xfrm>
          <a:prstGeom prst="rect">
            <a:avLst/>
          </a:prstGeom>
          <a:noFill/>
        </p:spPr>
        <p:txBody>
          <a:bodyPr wrap="none" rtlCol="0">
            <a:spAutoFit/>
          </a:bodyPr>
          <a:lstStyle/>
          <a:p>
            <a:pPr defTabSz="457200"/>
            <a:r>
              <a:rPr lang="en-US" sz="1000" dirty="0" smtClean="0">
                <a:solidFill>
                  <a:prstClr val="white">
                    <a:lumMod val="50000"/>
                  </a:prstClr>
                </a:solidFill>
              </a:rPr>
              <a:t>© Reed Elsevier Group PLC</a:t>
            </a:r>
            <a:endParaRPr lang="en-US" sz="1000" dirty="0">
              <a:solidFill>
                <a:prstClr val="white">
                  <a:lumMod val="50000"/>
                </a:prstClr>
              </a:solidFill>
            </a:endParaRPr>
          </a:p>
        </p:txBody>
      </p:sp>
      <p:sp>
        <p:nvSpPr>
          <p:cNvPr id="37" name="TextBox 36"/>
          <p:cNvSpPr txBox="1"/>
          <p:nvPr/>
        </p:nvSpPr>
        <p:spPr>
          <a:xfrm>
            <a:off x="7739805" y="59768"/>
            <a:ext cx="857927" cy="246221"/>
          </a:xfrm>
          <a:prstGeom prst="rect">
            <a:avLst/>
          </a:prstGeom>
          <a:noFill/>
        </p:spPr>
        <p:txBody>
          <a:bodyPr wrap="none" rtlCol="0">
            <a:spAutoFit/>
          </a:bodyPr>
          <a:lstStyle/>
          <a:p>
            <a:pPr defTabSz="457200"/>
            <a:r>
              <a:rPr lang="nl-NL" sz="1000" dirty="0" smtClean="0">
                <a:solidFill>
                  <a:prstClr val="white"/>
                </a:solidFill>
              </a:rPr>
              <a:t>March 2015</a:t>
            </a:r>
            <a:endParaRPr lang="en-US" sz="1000" dirty="0">
              <a:solidFill>
                <a:prstClr val="white"/>
              </a:solidFill>
            </a:endParaRPr>
          </a:p>
        </p:txBody>
      </p:sp>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3919" y="404664"/>
            <a:ext cx="4730081" cy="18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8" name="Straight Connector 37"/>
          <p:cNvCxnSpPr/>
          <p:nvPr/>
        </p:nvCxnSpPr>
        <p:spPr>
          <a:xfrm>
            <a:off x="3172884" y="6557121"/>
            <a:ext cx="463012"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257667" y="6557506"/>
            <a:ext cx="706212"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3172884" y="6237312"/>
            <a:ext cx="1759156"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745" y="2077666"/>
            <a:ext cx="6209794" cy="4358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 name="Rounded Rectangle 50"/>
          <p:cNvSpPr/>
          <p:nvPr/>
        </p:nvSpPr>
        <p:spPr>
          <a:xfrm>
            <a:off x="539552" y="5157192"/>
            <a:ext cx="648072" cy="432048"/>
          </a:xfrm>
          <a:prstGeom prst="roundRec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ounded Rectangle 51"/>
          <p:cNvSpPr/>
          <p:nvPr/>
        </p:nvSpPr>
        <p:spPr>
          <a:xfrm>
            <a:off x="3131840" y="4725144"/>
            <a:ext cx="1399116" cy="1107416"/>
          </a:xfrm>
          <a:prstGeom prst="roundRec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5" name="Straight Connector 54"/>
          <p:cNvCxnSpPr/>
          <p:nvPr/>
        </p:nvCxnSpPr>
        <p:spPr>
          <a:xfrm>
            <a:off x="2339752" y="6365851"/>
            <a:ext cx="4120589"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451411" y="6518251"/>
            <a:ext cx="736213"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57" name="Rounded Rectangle 56"/>
          <p:cNvSpPr/>
          <p:nvPr/>
        </p:nvSpPr>
        <p:spPr>
          <a:xfrm>
            <a:off x="3355930" y="2924944"/>
            <a:ext cx="754362" cy="504056"/>
          </a:xfrm>
          <a:prstGeom prst="roundRec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7" name="Group 46"/>
          <p:cNvGrpSpPr/>
          <p:nvPr/>
        </p:nvGrpSpPr>
        <p:grpSpPr>
          <a:xfrm>
            <a:off x="1071539" y="1916832"/>
            <a:ext cx="5323144" cy="4745731"/>
            <a:chOff x="-12094" y="1995637"/>
            <a:chExt cx="5323144" cy="4745731"/>
          </a:xfrm>
        </p:grpSpPr>
        <p:grpSp>
          <p:nvGrpSpPr>
            <p:cNvPr id="42" name="Group 41"/>
            <p:cNvGrpSpPr/>
            <p:nvPr/>
          </p:nvGrpSpPr>
          <p:grpSpPr>
            <a:xfrm>
              <a:off x="120931" y="1995637"/>
              <a:ext cx="5190119" cy="4745731"/>
              <a:chOff x="120931" y="1995637"/>
              <a:chExt cx="5190119" cy="4745731"/>
            </a:xfrm>
          </p:grpSpPr>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931" y="1995637"/>
                <a:ext cx="5190119" cy="4745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Arrow Connector 8"/>
              <p:cNvCxnSpPr/>
              <p:nvPr/>
            </p:nvCxnSpPr>
            <p:spPr>
              <a:xfrm>
                <a:off x="1290696" y="3861048"/>
                <a:ext cx="0" cy="1728192"/>
              </a:xfrm>
              <a:prstGeom prst="straightConnector1">
                <a:avLst/>
              </a:prstGeom>
              <a:ln>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2051720" y="3861048"/>
                <a:ext cx="0" cy="1728192"/>
              </a:xfrm>
              <a:prstGeom prst="straightConnector1">
                <a:avLst/>
              </a:prstGeom>
              <a:ln>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3851920" y="3825398"/>
                <a:ext cx="0" cy="1728192"/>
              </a:xfrm>
              <a:prstGeom prst="straightConnector1">
                <a:avLst/>
              </a:prstGeom>
              <a:ln>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4572000" y="3825398"/>
                <a:ext cx="0" cy="1728192"/>
              </a:xfrm>
              <a:prstGeom prst="straightConnector1">
                <a:avLst/>
              </a:prstGeom>
              <a:ln>
                <a:solidFill>
                  <a:schemeClr val="tx2"/>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9" name="Rounded Rectangle 28"/>
              <p:cNvSpPr/>
              <p:nvPr/>
            </p:nvSpPr>
            <p:spPr>
              <a:xfrm>
                <a:off x="1331641" y="2132856"/>
                <a:ext cx="407560" cy="360040"/>
              </a:xfrm>
              <a:prstGeom prst="roundRec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ounded Rectangle 47"/>
              <p:cNvSpPr/>
              <p:nvPr/>
            </p:nvSpPr>
            <p:spPr>
              <a:xfrm>
                <a:off x="1331640" y="4006092"/>
                <a:ext cx="407559" cy="360040"/>
              </a:xfrm>
              <a:prstGeom prst="roundRec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ounded Rectangle 48"/>
              <p:cNvSpPr/>
              <p:nvPr/>
            </p:nvSpPr>
            <p:spPr>
              <a:xfrm>
                <a:off x="3844437" y="2144134"/>
                <a:ext cx="407560" cy="360040"/>
              </a:xfrm>
              <a:prstGeom prst="roundRec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ounded Rectangle 49"/>
              <p:cNvSpPr/>
              <p:nvPr/>
            </p:nvSpPr>
            <p:spPr>
              <a:xfrm>
                <a:off x="3906512" y="4006092"/>
                <a:ext cx="407560" cy="360040"/>
              </a:xfrm>
              <a:prstGeom prst="roundRec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45" name="Straight Arrow Connector 44"/>
            <p:cNvCxnSpPr/>
            <p:nvPr/>
          </p:nvCxnSpPr>
          <p:spPr>
            <a:xfrm>
              <a:off x="0" y="2558766"/>
              <a:ext cx="335622" cy="0"/>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p:nvPr/>
          </p:nvCxnSpPr>
          <p:spPr>
            <a:xfrm>
              <a:off x="-12094" y="4439553"/>
              <a:ext cx="335622" cy="0"/>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a:off x="2554491" y="2558766"/>
              <a:ext cx="335622" cy="0"/>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2542397" y="4439553"/>
              <a:ext cx="335622" cy="0"/>
            </a:xfrm>
            <a:prstGeom prst="straightConnector1">
              <a:avLst/>
            </a:prstGeom>
            <a:ln>
              <a:solidFill>
                <a:schemeClr val="tx2"/>
              </a:solidFill>
              <a:tailEnd type="arrow"/>
            </a:ln>
          </p:spPr>
          <p:style>
            <a:lnRef idx="2">
              <a:schemeClr val="accent1"/>
            </a:lnRef>
            <a:fillRef idx="0">
              <a:schemeClr val="accent1"/>
            </a:fillRef>
            <a:effectRef idx="1">
              <a:schemeClr val="accent1"/>
            </a:effectRef>
            <a:fontRef idx="minor">
              <a:schemeClr val="tx1"/>
            </a:fontRef>
          </p:style>
        </p:cxnSp>
      </p:grpSp>
      <p:grpSp>
        <p:nvGrpSpPr>
          <p:cNvPr id="5" name="Group 4"/>
          <p:cNvGrpSpPr/>
          <p:nvPr/>
        </p:nvGrpSpPr>
        <p:grpSpPr>
          <a:xfrm>
            <a:off x="419166" y="2064162"/>
            <a:ext cx="6208821" cy="4280249"/>
            <a:chOff x="251520" y="2276872"/>
            <a:chExt cx="6208821" cy="4280249"/>
          </a:xfrm>
        </p:grpSpPr>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520" y="2276872"/>
              <a:ext cx="6208821" cy="4280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a:xfrm>
              <a:off x="3355930" y="5832560"/>
              <a:ext cx="1792134" cy="144016"/>
            </a:xfrm>
            <a:prstGeom prst="roundRec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ounded Rectangle 21"/>
            <p:cNvSpPr/>
            <p:nvPr/>
          </p:nvSpPr>
          <p:spPr>
            <a:xfrm>
              <a:off x="323528" y="5832560"/>
              <a:ext cx="3032402" cy="144016"/>
            </a:xfrm>
            <a:prstGeom prst="roundRec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ounded Rectangle 22"/>
            <p:cNvSpPr/>
            <p:nvPr/>
          </p:nvSpPr>
          <p:spPr>
            <a:xfrm>
              <a:off x="335622" y="5999739"/>
              <a:ext cx="852002" cy="144016"/>
            </a:xfrm>
            <a:prstGeom prst="roundRec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ounded Rectangle 23"/>
            <p:cNvSpPr/>
            <p:nvPr/>
          </p:nvSpPr>
          <p:spPr>
            <a:xfrm>
              <a:off x="1413728" y="6008123"/>
              <a:ext cx="3518312" cy="144016"/>
            </a:xfrm>
            <a:prstGeom prst="roundRec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60804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7"/>
          <p:cNvSpPr>
            <a:spLocks noGrp="1"/>
          </p:cNvSpPr>
          <p:nvPr>
            <p:ph type="body" sz="quarter" idx="11"/>
          </p:nvPr>
        </p:nvSpPr>
        <p:spPr>
          <a:xfrm>
            <a:off x="2939142" y="5794654"/>
            <a:ext cx="5756375" cy="370435"/>
          </a:xfrm>
        </p:spPr>
        <p:txBody>
          <a:bodyPr/>
          <a:lstStyle/>
          <a:p>
            <a:r>
              <a:rPr lang="en-US" dirty="0" smtClean="0"/>
              <a:t> </a:t>
            </a:r>
            <a:endParaRPr lang="en-US" dirty="0"/>
          </a:p>
        </p:txBody>
      </p:sp>
      <p:sp>
        <p:nvSpPr>
          <p:cNvPr id="26" name="Text Placeholder 8"/>
          <p:cNvSpPr>
            <a:spLocks noGrp="1"/>
          </p:cNvSpPr>
          <p:nvPr>
            <p:ph type="body" sz="quarter" idx="12"/>
          </p:nvPr>
        </p:nvSpPr>
        <p:spPr>
          <a:xfrm>
            <a:off x="2939142" y="6165090"/>
            <a:ext cx="5756374" cy="357432"/>
          </a:xfrm>
        </p:spPr>
        <p:txBody>
          <a:bodyPr/>
          <a:lstStyle/>
          <a:p>
            <a:r>
              <a:rPr lang="en-US" dirty="0" smtClean="0"/>
              <a:t> </a:t>
            </a:r>
            <a:endParaRPr lang="en-US" dirty="0"/>
          </a:p>
        </p:txBody>
      </p:sp>
      <p:pic>
        <p:nvPicPr>
          <p:cNvPr id="10" name="Picture 3" descr="X:\elsevier\rachel\campus\WORDMARK\PublishingConnect_WMK_151_RG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8539" y="6406795"/>
            <a:ext cx="2096979" cy="246831"/>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a:stCxn id="19" idx="4"/>
          </p:cNvCxnSpPr>
          <p:nvPr/>
        </p:nvCxnSpPr>
        <p:spPr>
          <a:xfrm>
            <a:off x="598724" y="4572008"/>
            <a:ext cx="0" cy="653107"/>
          </a:xfrm>
          <a:prstGeom prst="line">
            <a:avLst/>
          </a:prstGeom>
          <a:ln w="69850">
            <a:solidFill>
              <a:schemeClr val="tx2">
                <a:lumMod val="60000"/>
                <a:lumOff val="4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16" idx="0"/>
            <a:endCxn id="19" idx="0"/>
          </p:cNvCxnSpPr>
          <p:nvPr/>
        </p:nvCxnSpPr>
        <p:spPr>
          <a:xfrm>
            <a:off x="598724" y="1349818"/>
            <a:ext cx="0" cy="2917390"/>
          </a:xfrm>
          <a:prstGeom prst="line">
            <a:avLst/>
          </a:prstGeom>
          <a:ln w="698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5"/>
          <p:cNvSpPr>
            <a:spLocks noGrp="1"/>
          </p:cNvSpPr>
          <p:nvPr>
            <p:ph idx="1"/>
          </p:nvPr>
        </p:nvSpPr>
        <p:spPr>
          <a:xfrm>
            <a:off x="916571" y="1284502"/>
            <a:ext cx="3905802" cy="4401603"/>
          </a:xfrm>
        </p:spPr>
        <p:txBody>
          <a:bodyPr>
            <a:normAutofit/>
          </a:bodyPr>
          <a:lstStyle/>
          <a:p>
            <a:pPr>
              <a:buClr>
                <a:schemeClr val="tx2"/>
              </a:buClr>
              <a:buSzPct val="130000"/>
            </a:pPr>
            <a:r>
              <a:rPr lang="en-GB" dirty="0"/>
              <a:t>Be clear </a:t>
            </a:r>
            <a:r>
              <a:rPr lang="en-GB" dirty="0" smtClean="0"/>
              <a:t>and </a:t>
            </a:r>
            <a:r>
              <a:rPr lang="en-GB" dirty="0"/>
              <a:t>easy to </a:t>
            </a:r>
            <a:r>
              <a:rPr lang="en-GB" dirty="0" smtClean="0"/>
              <a:t>understand</a:t>
            </a:r>
          </a:p>
          <a:p>
            <a:pPr>
              <a:buClr>
                <a:schemeClr val="tx2"/>
              </a:buClr>
              <a:buSzPct val="130000"/>
            </a:pPr>
            <a:r>
              <a:rPr lang="en-GB" dirty="0" smtClean="0"/>
              <a:t> </a:t>
            </a:r>
            <a:endParaRPr lang="en-GB" dirty="0"/>
          </a:p>
          <a:p>
            <a:pPr>
              <a:buClr>
                <a:schemeClr val="tx2"/>
              </a:buClr>
              <a:buSzPct val="130000"/>
            </a:pPr>
            <a:r>
              <a:rPr lang="en-GB" dirty="0"/>
              <a:t>Highlight the main findings </a:t>
            </a:r>
            <a:endParaRPr lang="en-GB" dirty="0" smtClean="0"/>
          </a:p>
          <a:p>
            <a:pPr>
              <a:buClr>
                <a:schemeClr val="tx2"/>
              </a:buClr>
              <a:buSzPct val="130000"/>
            </a:pPr>
            <a:endParaRPr lang="en-GB" dirty="0"/>
          </a:p>
          <a:p>
            <a:pPr>
              <a:buClr>
                <a:schemeClr val="tx2"/>
              </a:buClr>
              <a:buSzPct val="130000"/>
            </a:pPr>
            <a:r>
              <a:rPr lang="en-GB" dirty="0"/>
              <a:t>Feature unexpected findings </a:t>
            </a:r>
            <a:endParaRPr lang="en-GB" dirty="0" smtClean="0"/>
          </a:p>
          <a:p>
            <a:pPr>
              <a:buClr>
                <a:schemeClr val="tx2"/>
              </a:buClr>
              <a:buSzPct val="130000"/>
            </a:pPr>
            <a:endParaRPr lang="en-GB" dirty="0"/>
          </a:p>
          <a:p>
            <a:pPr>
              <a:buClr>
                <a:schemeClr val="tx2"/>
              </a:buClr>
              <a:buSzPct val="130000"/>
            </a:pPr>
            <a:r>
              <a:rPr lang="en-GB" dirty="0"/>
              <a:t>Provide statistical analysis </a:t>
            </a:r>
            <a:endParaRPr lang="en-GB" dirty="0" smtClean="0"/>
          </a:p>
          <a:p>
            <a:pPr>
              <a:buClr>
                <a:schemeClr val="tx2"/>
              </a:buClr>
              <a:buSzPct val="130000"/>
            </a:pPr>
            <a:endParaRPr lang="en-GB" dirty="0"/>
          </a:p>
          <a:p>
            <a:pPr>
              <a:buClr>
                <a:schemeClr val="tx2"/>
              </a:buClr>
              <a:buSzPct val="130000"/>
            </a:pPr>
            <a:r>
              <a:rPr lang="en-GB" dirty="0"/>
              <a:t>Include illustrations </a:t>
            </a:r>
            <a:r>
              <a:rPr lang="en-GB" dirty="0" smtClean="0"/>
              <a:t>and </a:t>
            </a:r>
            <a:r>
              <a:rPr lang="en-GB" dirty="0"/>
              <a:t>figures </a:t>
            </a:r>
          </a:p>
        </p:txBody>
      </p:sp>
      <p:sp>
        <p:nvSpPr>
          <p:cNvPr id="15" name="Title 4"/>
          <p:cNvSpPr>
            <a:spLocks noGrp="1"/>
          </p:cNvSpPr>
          <p:nvPr>
            <p:ph type="title"/>
          </p:nvPr>
        </p:nvSpPr>
        <p:spPr>
          <a:xfrm>
            <a:off x="337466" y="705204"/>
            <a:ext cx="4319461" cy="418645"/>
          </a:xfrm>
        </p:spPr>
        <p:txBody>
          <a:bodyPr/>
          <a:lstStyle/>
          <a:p>
            <a:r>
              <a:rPr lang="en-GB" sz="2800" dirty="0" smtClean="0">
                <a:solidFill>
                  <a:srgbClr val="07779D"/>
                </a:solidFill>
                <a:latin typeface="Arial" pitchFamily="34" charset="0"/>
                <a:ea typeface="宋体" pitchFamily="2" charset="-122"/>
                <a:cs typeface="Arial" pitchFamily="34" charset="0"/>
              </a:rPr>
              <a:t>Results - Recap</a:t>
            </a:r>
            <a:endParaRPr lang="en-US" sz="2800" dirty="0">
              <a:solidFill>
                <a:srgbClr val="07779D"/>
              </a:solidFill>
              <a:latin typeface="Arial" pitchFamily="34" charset="0"/>
              <a:ea typeface="宋体" pitchFamily="2" charset="-122"/>
              <a:cs typeface="Arial" pitchFamily="34" charset="0"/>
            </a:endParaRPr>
          </a:p>
        </p:txBody>
      </p:sp>
      <p:sp>
        <p:nvSpPr>
          <p:cNvPr id="16" name="Oval 15"/>
          <p:cNvSpPr/>
          <p:nvPr/>
        </p:nvSpPr>
        <p:spPr>
          <a:xfrm>
            <a:off x="446324" y="1349818"/>
            <a:ext cx="304800" cy="304800"/>
          </a:xfrm>
          <a:prstGeom prst="ellipse">
            <a:avLst/>
          </a:prstGeom>
          <a:solidFill>
            <a:schemeClr val="bg2"/>
          </a:solidFill>
          <a:ln w="571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7" name="Oval 16"/>
          <p:cNvSpPr/>
          <p:nvPr/>
        </p:nvSpPr>
        <p:spPr>
          <a:xfrm>
            <a:off x="457206" y="2786766"/>
            <a:ext cx="304800" cy="304800"/>
          </a:xfrm>
          <a:prstGeom prst="ellipse">
            <a:avLst/>
          </a:prstGeom>
          <a:solidFill>
            <a:schemeClr val="bg2"/>
          </a:solidFill>
          <a:ln w="571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8" name="Oval 17"/>
          <p:cNvSpPr/>
          <p:nvPr/>
        </p:nvSpPr>
        <p:spPr>
          <a:xfrm>
            <a:off x="446324" y="3511196"/>
            <a:ext cx="304800" cy="304800"/>
          </a:xfrm>
          <a:prstGeom prst="ellipse">
            <a:avLst/>
          </a:prstGeom>
          <a:solidFill>
            <a:schemeClr val="bg2"/>
          </a:solidFill>
          <a:ln w="571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9" name="Oval 18"/>
          <p:cNvSpPr/>
          <p:nvPr/>
        </p:nvSpPr>
        <p:spPr>
          <a:xfrm>
            <a:off x="446324" y="4267208"/>
            <a:ext cx="304800" cy="304800"/>
          </a:xfrm>
          <a:prstGeom prst="ellipse">
            <a:avLst/>
          </a:prstGeom>
          <a:solidFill>
            <a:schemeClr val="bg2"/>
          </a:solidFill>
          <a:ln w="571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20" name="Oval 19"/>
          <p:cNvSpPr/>
          <p:nvPr/>
        </p:nvSpPr>
        <p:spPr>
          <a:xfrm>
            <a:off x="446331" y="2068309"/>
            <a:ext cx="304800" cy="304800"/>
          </a:xfrm>
          <a:prstGeom prst="ellipse">
            <a:avLst/>
          </a:prstGeom>
          <a:solidFill>
            <a:schemeClr val="bg2"/>
          </a:solidFill>
          <a:ln w="571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21" name="TextBox 20"/>
          <p:cNvSpPr txBox="1"/>
          <p:nvPr/>
        </p:nvSpPr>
        <p:spPr>
          <a:xfrm>
            <a:off x="113393" y="6530210"/>
            <a:ext cx="1782860" cy="246221"/>
          </a:xfrm>
          <a:prstGeom prst="rect">
            <a:avLst/>
          </a:prstGeom>
          <a:noFill/>
        </p:spPr>
        <p:txBody>
          <a:bodyPr wrap="none" rtlCol="0">
            <a:spAutoFit/>
          </a:bodyPr>
          <a:lstStyle/>
          <a:p>
            <a:pPr defTabSz="457200"/>
            <a:r>
              <a:rPr lang="en-US" sz="1000" dirty="0" smtClean="0">
                <a:solidFill>
                  <a:prstClr val="white">
                    <a:lumMod val="50000"/>
                  </a:prstClr>
                </a:solidFill>
              </a:rPr>
              <a:t>© Reed Elsevier Group PLC</a:t>
            </a:r>
            <a:endParaRPr lang="en-US" sz="1000" dirty="0">
              <a:solidFill>
                <a:prstClr val="white">
                  <a:lumMod val="50000"/>
                </a:prstClr>
              </a:solidFill>
            </a:endParaRPr>
          </a:p>
        </p:txBody>
      </p:sp>
      <p:sp>
        <p:nvSpPr>
          <p:cNvPr id="23" name="Rounded Rectangle 22"/>
          <p:cNvSpPr/>
          <p:nvPr/>
        </p:nvSpPr>
        <p:spPr>
          <a:xfrm>
            <a:off x="762006" y="4898561"/>
            <a:ext cx="4320480" cy="1532334"/>
          </a:xfrm>
          <a:prstGeom prst="roundRect">
            <a:avLst/>
          </a:prstGeom>
          <a:solidFill>
            <a:schemeClr val="bg1">
              <a:alpha val="60000"/>
            </a:schemeClr>
          </a:solidFill>
          <a:ln>
            <a:solidFill>
              <a:srgbClr val="FF6600"/>
            </a:solidFill>
          </a:ln>
        </p:spPr>
        <p:txBody>
          <a:bodyPr wrap="square">
            <a:spAutoFit/>
          </a:bodyPr>
          <a:lstStyle/>
          <a:p>
            <a:pPr marL="0" lvl="1" algn="ctr" defTabSz="457200">
              <a:spcBef>
                <a:spcPct val="20000"/>
              </a:spcBef>
              <a:buClr>
                <a:srgbClr val="FF8200"/>
              </a:buClr>
              <a:buSzPct val="130000"/>
            </a:pPr>
            <a:r>
              <a:rPr lang="en-US" altLang="zh-CN" sz="2000" u="sng" dirty="0">
                <a:solidFill>
                  <a:srgbClr val="53565A"/>
                </a:solidFill>
                <a:latin typeface="Arial"/>
                <a:cs typeface="Arial"/>
              </a:rPr>
              <a:t>Analytical description </a:t>
            </a:r>
            <a:r>
              <a:rPr lang="en-US" altLang="zh-CN" sz="2000" dirty="0">
                <a:solidFill>
                  <a:srgbClr val="53565A"/>
                </a:solidFill>
                <a:latin typeface="Arial"/>
                <a:cs typeface="Arial"/>
              </a:rPr>
              <a:t>of data with </a:t>
            </a:r>
            <a:r>
              <a:rPr lang="en-US" altLang="zh-CN" sz="2000" u="sng" dirty="0">
                <a:solidFill>
                  <a:srgbClr val="53565A"/>
                </a:solidFill>
                <a:latin typeface="Arial"/>
                <a:cs typeface="Arial"/>
              </a:rPr>
              <a:t>minimal interpretation </a:t>
            </a:r>
            <a:r>
              <a:rPr lang="en-US" altLang="zh-CN" sz="2000" dirty="0">
                <a:solidFill>
                  <a:srgbClr val="53565A"/>
                </a:solidFill>
                <a:latin typeface="Arial"/>
                <a:cs typeface="Arial"/>
              </a:rPr>
              <a:t>of results and/or comparison with literature</a:t>
            </a:r>
          </a:p>
          <a:p>
            <a:pPr marL="0" lvl="1" algn="ctr" defTabSz="457200">
              <a:spcBef>
                <a:spcPct val="20000"/>
              </a:spcBef>
              <a:buClr>
                <a:srgbClr val="FF8200"/>
              </a:buClr>
              <a:buSzPct val="130000"/>
            </a:pPr>
            <a:r>
              <a:rPr lang="es-ES_tradnl" sz="2000" i="1" dirty="0" err="1">
                <a:solidFill>
                  <a:srgbClr val="FF0000"/>
                </a:solidFill>
                <a:latin typeface="Arial"/>
                <a:cs typeface="Arial"/>
              </a:rPr>
              <a:t>This</a:t>
            </a:r>
            <a:r>
              <a:rPr lang="es-ES_tradnl" sz="2000" i="1" dirty="0">
                <a:solidFill>
                  <a:srgbClr val="FF0000"/>
                </a:solidFill>
                <a:latin typeface="Arial"/>
                <a:cs typeface="Arial"/>
              </a:rPr>
              <a:t> </a:t>
            </a:r>
            <a:r>
              <a:rPr lang="es-ES_tradnl" sz="2000" i="1" dirty="0" err="1">
                <a:solidFill>
                  <a:srgbClr val="FF0000"/>
                </a:solidFill>
                <a:latin typeface="Arial"/>
                <a:cs typeface="Arial"/>
              </a:rPr>
              <a:t>is</a:t>
            </a:r>
            <a:r>
              <a:rPr lang="es-ES_tradnl" sz="2000" i="1" dirty="0">
                <a:solidFill>
                  <a:srgbClr val="FF0000"/>
                </a:solidFill>
                <a:latin typeface="Arial"/>
                <a:cs typeface="Arial"/>
              </a:rPr>
              <a:t> </a:t>
            </a:r>
            <a:r>
              <a:rPr lang="es-ES_tradnl" sz="2000" i="1" dirty="0" err="1">
                <a:solidFill>
                  <a:srgbClr val="FF0000"/>
                </a:solidFill>
                <a:latin typeface="Arial"/>
                <a:cs typeface="Arial"/>
              </a:rPr>
              <a:t>not</a:t>
            </a:r>
            <a:r>
              <a:rPr lang="es-ES_tradnl" sz="2000" i="1" dirty="0">
                <a:solidFill>
                  <a:srgbClr val="FF0000"/>
                </a:solidFill>
                <a:latin typeface="Arial"/>
                <a:cs typeface="Arial"/>
              </a:rPr>
              <a:t> a </a:t>
            </a:r>
            <a:r>
              <a:rPr lang="es-ES_tradnl" sz="2000" i="1" dirty="0" err="1">
                <a:solidFill>
                  <a:srgbClr val="FF0000"/>
                </a:solidFill>
                <a:latin typeface="Arial"/>
                <a:cs typeface="Arial"/>
              </a:rPr>
              <a:t>thesis</a:t>
            </a:r>
            <a:r>
              <a:rPr lang="es-ES_tradnl" sz="2000" i="1" dirty="0">
                <a:solidFill>
                  <a:srgbClr val="FF0000"/>
                </a:solidFill>
                <a:latin typeface="Arial"/>
                <a:cs typeface="Arial"/>
              </a:rPr>
              <a:t>!</a:t>
            </a:r>
            <a:r>
              <a:rPr lang="en-US" altLang="zh-CN" sz="2000" i="1" dirty="0">
                <a:solidFill>
                  <a:srgbClr val="FF0000"/>
                </a:solidFill>
                <a:latin typeface="Arial"/>
                <a:cs typeface="Arial"/>
              </a:rPr>
              <a:t> </a:t>
            </a:r>
          </a:p>
        </p:txBody>
      </p:sp>
      <p:pic>
        <p:nvPicPr>
          <p:cNvPr id="24" name="Imagen 2"/>
          <p:cNvPicPr>
            <a:picLocks noChangeAspect="1"/>
          </p:cNvPicPr>
          <p:nvPr/>
        </p:nvPicPr>
        <p:blipFill rotWithShape="1">
          <a:blip r:embed="rId4"/>
          <a:srcRect t="10953"/>
          <a:stretch/>
        </p:blipFill>
        <p:spPr bwMode="auto">
          <a:xfrm>
            <a:off x="5403646" y="1916832"/>
            <a:ext cx="3018770" cy="3674102"/>
          </a:xfrm>
          <a:prstGeom prst="roundRect">
            <a:avLst>
              <a:gd name="adj" fmla="val 16667"/>
            </a:avLst>
          </a:prstGeom>
          <a:ln w="57150">
            <a:solidFill>
              <a:srgbClr val="FF66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8" name="Rectángulo redondeado 6"/>
          <p:cNvSpPr>
            <a:spLocks noChangeArrowheads="1"/>
          </p:cNvSpPr>
          <p:nvPr/>
        </p:nvSpPr>
        <p:spPr bwMode="auto">
          <a:xfrm>
            <a:off x="5978994" y="2018919"/>
            <a:ext cx="1787894" cy="814504"/>
          </a:xfrm>
          <a:prstGeom prst="roundRect">
            <a:avLst>
              <a:gd name="adj" fmla="val 16667"/>
            </a:avLst>
          </a:prstGeom>
          <a:noFill/>
          <a:ln w="57150">
            <a:solidFill>
              <a:srgbClr val="FF6600"/>
            </a:solidFill>
            <a:prstDash val="dashDot"/>
            <a:round/>
            <a:headEnd/>
            <a:tailEnd/>
          </a:ln>
        </p:spPr>
        <p:txBody>
          <a:bodyPr wrap="none">
            <a:prstTxWarp prst="textNoShape">
              <a:avLst/>
            </a:prstTxWarp>
          </a:bodyPr>
          <a:lstStyle/>
          <a:p>
            <a:pPr defTabSz="457200"/>
            <a:endParaRPr lang="es-ES_tradnl">
              <a:solidFill>
                <a:srgbClr val="53565A"/>
              </a:solidFill>
            </a:endParaRPr>
          </a:p>
        </p:txBody>
      </p:sp>
      <p:sp>
        <p:nvSpPr>
          <p:cNvPr id="4" name="Rectangle 3"/>
          <p:cNvSpPr/>
          <p:nvPr/>
        </p:nvSpPr>
        <p:spPr>
          <a:xfrm>
            <a:off x="5571717" y="5642094"/>
            <a:ext cx="2645943" cy="276999"/>
          </a:xfrm>
          <a:prstGeom prst="rect">
            <a:avLst/>
          </a:prstGeom>
        </p:spPr>
        <p:txBody>
          <a:bodyPr wrap="square">
            <a:spAutoFit/>
          </a:bodyPr>
          <a:lstStyle/>
          <a:p>
            <a:pPr algn="ctr" defTabSz="457200"/>
            <a:r>
              <a:rPr lang="es-ES_tradnl" sz="1200" dirty="0" err="1" smtClean="0">
                <a:solidFill>
                  <a:srgbClr val="53565A"/>
                </a:solidFill>
              </a:rPr>
              <a:t>Contributed</a:t>
            </a:r>
            <a:r>
              <a:rPr lang="es-ES_tradnl" sz="1200" dirty="0" smtClean="0">
                <a:solidFill>
                  <a:srgbClr val="53565A"/>
                </a:solidFill>
              </a:rPr>
              <a:t> </a:t>
            </a:r>
            <a:r>
              <a:rPr lang="es-ES_tradnl" sz="1200" dirty="0" err="1" smtClean="0">
                <a:solidFill>
                  <a:srgbClr val="53565A"/>
                </a:solidFill>
              </a:rPr>
              <a:t>by</a:t>
            </a:r>
            <a:r>
              <a:rPr lang="es-ES_tradnl" sz="1200" dirty="0" smtClean="0">
                <a:solidFill>
                  <a:srgbClr val="53565A"/>
                </a:solidFill>
              </a:rPr>
              <a:t> Diego </a:t>
            </a:r>
            <a:r>
              <a:rPr lang="es-ES_tradnl" sz="1200" dirty="0" err="1">
                <a:solidFill>
                  <a:srgbClr val="53565A"/>
                </a:solidFill>
              </a:rPr>
              <a:t>Gutierrez</a:t>
            </a:r>
            <a:endParaRPr lang="es-ES_tradnl" sz="1200" dirty="0">
              <a:solidFill>
                <a:srgbClr val="53565A"/>
              </a:solidFill>
            </a:endParaRPr>
          </a:p>
        </p:txBody>
      </p:sp>
      <p:sp>
        <p:nvSpPr>
          <p:cNvPr id="27" name="TextBox 26"/>
          <p:cNvSpPr txBox="1"/>
          <p:nvPr/>
        </p:nvSpPr>
        <p:spPr>
          <a:xfrm>
            <a:off x="7739805" y="59768"/>
            <a:ext cx="857927" cy="246221"/>
          </a:xfrm>
          <a:prstGeom prst="rect">
            <a:avLst/>
          </a:prstGeom>
          <a:noFill/>
        </p:spPr>
        <p:txBody>
          <a:bodyPr wrap="none" rtlCol="0">
            <a:spAutoFit/>
          </a:bodyPr>
          <a:lstStyle/>
          <a:p>
            <a:pPr defTabSz="457200"/>
            <a:r>
              <a:rPr lang="nl-NL" sz="1000" dirty="0" smtClean="0">
                <a:solidFill>
                  <a:prstClr val="white"/>
                </a:solidFill>
              </a:rPr>
              <a:t>March 2015</a:t>
            </a:r>
            <a:endParaRPr lang="en-US" sz="1000" dirty="0">
              <a:solidFill>
                <a:prstClr val="white"/>
              </a:solidFill>
            </a:endParaRPr>
          </a:p>
        </p:txBody>
      </p:sp>
      <p:sp>
        <p:nvSpPr>
          <p:cNvPr id="3" name="Rounded Rectangle 2"/>
          <p:cNvSpPr/>
          <p:nvPr/>
        </p:nvSpPr>
        <p:spPr>
          <a:xfrm>
            <a:off x="5160336" y="1334860"/>
            <a:ext cx="3429000" cy="442674"/>
          </a:xfrm>
          <a:prstGeom prst="roundRect">
            <a:avLst/>
          </a:prstGeom>
          <a:ln w="12700">
            <a:solidFill>
              <a:schemeClr val="tx2"/>
            </a:solidFill>
          </a:ln>
        </p:spPr>
        <p:txBody>
          <a:bodyPr wrap="square">
            <a:spAutoFit/>
          </a:bodyPr>
          <a:lstStyle/>
          <a:p>
            <a:r>
              <a:rPr lang="en-US" altLang="zh-CN" sz="2000" dirty="0">
                <a:solidFill>
                  <a:srgbClr val="53565A"/>
                </a:solidFill>
                <a:latin typeface="Arial"/>
                <a:cs typeface="Arial"/>
              </a:rPr>
              <a:t>Do not try to fit everything in!</a:t>
            </a:r>
            <a:endParaRPr lang="en-US" sz="2000" dirty="0">
              <a:solidFill>
                <a:srgbClr val="53565A"/>
              </a:solidFill>
              <a:latin typeface="Arial"/>
              <a:cs typeface="Arial"/>
            </a:endParaRPr>
          </a:p>
        </p:txBody>
      </p:sp>
    </p:spTree>
    <p:extLst>
      <p:ext uri="{BB962C8B-B14F-4D97-AF65-F5344CB8AC3E}">
        <p14:creationId xmlns:p14="http://schemas.microsoft.com/office/powerpoint/2010/main" val="4089042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ppt_x"/>
                                          </p:val>
                                        </p:tav>
                                        <p:tav tm="100000">
                                          <p:val>
                                            <p:strVal val="#ppt_x"/>
                                          </p:val>
                                        </p:tav>
                                      </p:tavLst>
                                    </p:anim>
                                    <p:anim calcmode="lin" valueType="num">
                                      <p:cBhvr additive="base">
                                        <p:cTn id="13"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7"/>
          <p:cNvSpPr>
            <a:spLocks noGrp="1"/>
          </p:cNvSpPr>
          <p:nvPr>
            <p:ph type="body" sz="quarter" idx="11"/>
          </p:nvPr>
        </p:nvSpPr>
        <p:spPr>
          <a:xfrm>
            <a:off x="2939142" y="5794654"/>
            <a:ext cx="5756375" cy="370435"/>
          </a:xfrm>
        </p:spPr>
        <p:txBody>
          <a:bodyPr/>
          <a:lstStyle/>
          <a:p>
            <a:r>
              <a:rPr lang="en-US" dirty="0" smtClean="0"/>
              <a:t> </a:t>
            </a:r>
            <a:endParaRPr lang="en-US" dirty="0"/>
          </a:p>
        </p:txBody>
      </p:sp>
      <p:sp>
        <p:nvSpPr>
          <p:cNvPr id="26" name="Text Placeholder 8"/>
          <p:cNvSpPr>
            <a:spLocks noGrp="1"/>
          </p:cNvSpPr>
          <p:nvPr>
            <p:ph type="body" sz="quarter" idx="12"/>
          </p:nvPr>
        </p:nvSpPr>
        <p:spPr>
          <a:xfrm>
            <a:off x="2939142" y="6165090"/>
            <a:ext cx="5756374" cy="357432"/>
          </a:xfrm>
        </p:spPr>
        <p:txBody>
          <a:bodyPr/>
          <a:lstStyle/>
          <a:p>
            <a:r>
              <a:rPr lang="en-US" dirty="0" smtClean="0"/>
              <a:t> </a:t>
            </a:r>
            <a:endParaRPr lang="en-US" dirty="0"/>
          </a:p>
        </p:txBody>
      </p:sp>
      <p:pic>
        <p:nvPicPr>
          <p:cNvPr id="10" name="Picture 3" descr="X:\elsevier\rachel\campus\WORDMARK\PublishingConnect_WMK_151_RG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8539" y="6406795"/>
            <a:ext cx="2096979" cy="246831"/>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a:stCxn id="19" idx="4"/>
          </p:cNvCxnSpPr>
          <p:nvPr/>
        </p:nvCxnSpPr>
        <p:spPr>
          <a:xfrm>
            <a:off x="598724" y="5186882"/>
            <a:ext cx="0" cy="653107"/>
          </a:xfrm>
          <a:prstGeom prst="line">
            <a:avLst/>
          </a:prstGeom>
          <a:ln w="69850">
            <a:solidFill>
              <a:schemeClr val="tx2">
                <a:lumMod val="60000"/>
                <a:lumOff val="4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16" idx="0"/>
            <a:endCxn id="19" idx="0"/>
          </p:cNvCxnSpPr>
          <p:nvPr/>
        </p:nvCxnSpPr>
        <p:spPr>
          <a:xfrm>
            <a:off x="598724" y="1349818"/>
            <a:ext cx="0" cy="3532264"/>
          </a:xfrm>
          <a:prstGeom prst="line">
            <a:avLst/>
          </a:prstGeom>
          <a:ln w="698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5"/>
          <p:cNvSpPr>
            <a:spLocks noGrp="1"/>
          </p:cNvSpPr>
          <p:nvPr>
            <p:ph idx="1"/>
          </p:nvPr>
        </p:nvSpPr>
        <p:spPr>
          <a:xfrm>
            <a:off x="916571" y="1284502"/>
            <a:ext cx="3905802" cy="4401603"/>
          </a:xfrm>
        </p:spPr>
        <p:txBody>
          <a:bodyPr>
            <a:normAutofit/>
          </a:bodyPr>
          <a:lstStyle/>
          <a:p>
            <a:pPr>
              <a:buClr>
                <a:schemeClr val="tx2"/>
              </a:buClr>
              <a:buSzPct val="130000"/>
            </a:pPr>
            <a:r>
              <a:rPr lang="en-GB" dirty="0" smtClean="0"/>
              <a:t>Easy to read – maximize space</a:t>
            </a:r>
          </a:p>
          <a:p>
            <a:pPr>
              <a:buClr>
                <a:schemeClr val="tx2"/>
              </a:buClr>
              <a:buSzPct val="130000"/>
            </a:pPr>
            <a:r>
              <a:rPr lang="en-GB" dirty="0" smtClean="0"/>
              <a:t> </a:t>
            </a:r>
            <a:endParaRPr lang="en-GB" dirty="0"/>
          </a:p>
          <a:p>
            <a:pPr>
              <a:buClr>
                <a:schemeClr val="tx2"/>
              </a:buClr>
              <a:buSzPct val="130000"/>
            </a:pPr>
            <a:r>
              <a:rPr lang="en-GB" dirty="0" smtClean="0"/>
              <a:t>Consistent formatting between figures</a:t>
            </a:r>
            <a:endParaRPr lang="en-GB" dirty="0"/>
          </a:p>
          <a:p>
            <a:pPr>
              <a:buClr>
                <a:schemeClr val="tx2"/>
              </a:buClr>
              <a:buSzPct val="130000"/>
            </a:pPr>
            <a:r>
              <a:rPr lang="en-GB" dirty="0" smtClean="0"/>
              <a:t> </a:t>
            </a:r>
            <a:endParaRPr lang="en-GB" dirty="0"/>
          </a:p>
          <a:p>
            <a:pPr>
              <a:buClr>
                <a:schemeClr val="tx2"/>
              </a:buClr>
              <a:buSzPct val="130000"/>
            </a:pPr>
            <a:r>
              <a:rPr lang="en-GB" dirty="0" smtClean="0"/>
              <a:t>Plots: labels, scale and symbols</a:t>
            </a:r>
          </a:p>
          <a:p>
            <a:pPr>
              <a:buClr>
                <a:schemeClr val="tx2"/>
              </a:buClr>
              <a:buSzPct val="130000"/>
            </a:pPr>
            <a:endParaRPr lang="en-GB" dirty="0"/>
          </a:p>
          <a:p>
            <a:pPr>
              <a:buClr>
                <a:schemeClr val="tx2"/>
              </a:buClr>
              <a:buSzPct val="130000"/>
            </a:pPr>
            <a:r>
              <a:rPr lang="en-GB" dirty="0" smtClean="0"/>
              <a:t>Micrographs: scale bar, key features, image manipulations</a:t>
            </a:r>
          </a:p>
          <a:p>
            <a:pPr>
              <a:buClr>
                <a:schemeClr val="tx2"/>
              </a:buClr>
              <a:buSzPct val="130000"/>
            </a:pPr>
            <a:endParaRPr lang="en-GB" dirty="0" smtClean="0"/>
          </a:p>
          <a:p>
            <a:pPr>
              <a:buClr>
                <a:schemeClr val="tx2"/>
              </a:buClr>
              <a:buSzPct val="130000"/>
            </a:pPr>
            <a:r>
              <a:rPr lang="en-GB" dirty="0" smtClean="0"/>
              <a:t>Self-explanatory </a:t>
            </a:r>
            <a:r>
              <a:rPr lang="en-GB" dirty="0"/>
              <a:t>captions and </a:t>
            </a:r>
            <a:r>
              <a:rPr lang="en-GB" dirty="0" smtClean="0"/>
              <a:t>legends – clear take home point</a:t>
            </a:r>
            <a:endParaRPr lang="en-GB" dirty="0"/>
          </a:p>
        </p:txBody>
      </p:sp>
      <p:sp>
        <p:nvSpPr>
          <p:cNvPr id="15" name="Title 4"/>
          <p:cNvSpPr>
            <a:spLocks noGrp="1"/>
          </p:cNvSpPr>
          <p:nvPr>
            <p:ph type="title"/>
          </p:nvPr>
        </p:nvSpPr>
        <p:spPr>
          <a:xfrm>
            <a:off x="337466" y="705204"/>
            <a:ext cx="5818710" cy="418645"/>
          </a:xfrm>
        </p:spPr>
        <p:txBody>
          <a:bodyPr/>
          <a:lstStyle/>
          <a:p>
            <a:r>
              <a:rPr lang="en-GB" sz="2800" dirty="0" smtClean="0">
                <a:solidFill>
                  <a:srgbClr val="07779D"/>
                </a:solidFill>
                <a:latin typeface="Arial" pitchFamily="34" charset="0"/>
                <a:ea typeface="宋体" pitchFamily="2" charset="-122"/>
                <a:cs typeface="Arial" pitchFamily="34" charset="0"/>
              </a:rPr>
              <a:t>Figures </a:t>
            </a:r>
            <a:r>
              <a:rPr lang="en-GB" sz="2800" dirty="0">
                <a:solidFill>
                  <a:srgbClr val="07779D"/>
                </a:solidFill>
                <a:latin typeface="Arial" pitchFamily="34" charset="0"/>
                <a:ea typeface="宋体" pitchFamily="2" charset="-122"/>
                <a:cs typeface="Arial" pitchFamily="34" charset="0"/>
              </a:rPr>
              <a:t>and </a:t>
            </a:r>
            <a:r>
              <a:rPr lang="en-GB" sz="2800" dirty="0" smtClean="0">
                <a:solidFill>
                  <a:srgbClr val="07779D"/>
                </a:solidFill>
                <a:latin typeface="Arial" pitchFamily="34" charset="0"/>
                <a:ea typeface="宋体" pitchFamily="2" charset="-122"/>
                <a:cs typeface="Arial" pitchFamily="34" charset="0"/>
              </a:rPr>
              <a:t>Tables – Reca</a:t>
            </a:r>
            <a:r>
              <a:rPr lang="en-GB" sz="2800" dirty="0">
                <a:solidFill>
                  <a:srgbClr val="07779D"/>
                </a:solidFill>
                <a:latin typeface="Arial" pitchFamily="34" charset="0"/>
                <a:ea typeface="宋体" pitchFamily="2" charset="-122"/>
                <a:cs typeface="Arial" pitchFamily="34" charset="0"/>
              </a:rPr>
              <a:t>p</a:t>
            </a:r>
            <a:endParaRPr lang="en-US" sz="2800" dirty="0">
              <a:solidFill>
                <a:srgbClr val="07779D"/>
              </a:solidFill>
              <a:latin typeface="Arial" pitchFamily="34" charset="0"/>
              <a:ea typeface="宋体" pitchFamily="2" charset="-122"/>
              <a:cs typeface="Arial" pitchFamily="34" charset="0"/>
            </a:endParaRPr>
          </a:p>
        </p:txBody>
      </p:sp>
      <p:sp>
        <p:nvSpPr>
          <p:cNvPr id="16" name="Oval 15"/>
          <p:cNvSpPr/>
          <p:nvPr/>
        </p:nvSpPr>
        <p:spPr>
          <a:xfrm>
            <a:off x="446324" y="1349818"/>
            <a:ext cx="304800" cy="304800"/>
          </a:xfrm>
          <a:prstGeom prst="ellipse">
            <a:avLst/>
          </a:prstGeom>
          <a:solidFill>
            <a:schemeClr val="bg2"/>
          </a:solidFill>
          <a:ln w="571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7" name="Oval 16"/>
          <p:cNvSpPr/>
          <p:nvPr/>
        </p:nvSpPr>
        <p:spPr>
          <a:xfrm>
            <a:off x="457206" y="3054788"/>
            <a:ext cx="304800" cy="304800"/>
          </a:xfrm>
          <a:prstGeom prst="ellipse">
            <a:avLst/>
          </a:prstGeom>
          <a:solidFill>
            <a:schemeClr val="bg2"/>
          </a:solidFill>
          <a:ln w="571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8" name="Oval 17"/>
          <p:cNvSpPr/>
          <p:nvPr/>
        </p:nvSpPr>
        <p:spPr>
          <a:xfrm>
            <a:off x="446324" y="3858048"/>
            <a:ext cx="304800" cy="304800"/>
          </a:xfrm>
          <a:prstGeom prst="ellipse">
            <a:avLst/>
          </a:prstGeom>
          <a:solidFill>
            <a:schemeClr val="bg2"/>
          </a:solidFill>
          <a:ln w="571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9" name="Oval 18"/>
          <p:cNvSpPr/>
          <p:nvPr/>
        </p:nvSpPr>
        <p:spPr>
          <a:xfrm>
            <a:off x="446324" y="4882082"/>
            <a:ext cx="304800" cy="304800"/>
          </a:xfrm>
          <a:prstGeom prst="ellipse">
            <a:avLst/>
          </a:prstGeom>
          <a:solidFill>
            <a:schemeClr val="bg2"/>
          </a:solidFill>
          <a:ln w="571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20" name="Oval 19"/>
          <p:cNvSpPr/>
          <p:nvPr/>
        </p:nvSpPr>
        <p:spPr>
          <a:xfrm>
            <a:off x="446331" y="2068309"/>
            <a:ext cx="304800" cy="304800"/>
          </a:xfrm>
          <a:prstGeom prst="ellipse">
            <a:avLst/>
          </a:prstGeom>
          <a:solidFill>
            <a:schemeClr val="bg2"/>
          </a:solidFill>
          <a:ln w="571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8166" y="82196"/>
            <a:ext cx="6858000" cy="6858000"/>
          </a:xfrm>
          <a:prstGeom prst="rect">
            <a:avLst/>
          </a:prstGeom>
        </p:spPr>
      </p:pic>
      <p:sp>
        <p:nvSpPr>
          <p:cNvPr id="21" name="TextBox 20"/>
          <p:cNvSpPr txBox="1"/>
          <p:nvPr/>
        </p:nvSpPr>
        <p:spPr>
          <a:xfrm>
            <a:off x="113393" y="6530210"/>
            <a:ext cx="1782860" cy="246221"/>
          </a:xfrm>
          <a:prstGeom prst="rect">
            <a:avLst/>
          </a:prstGeom>
          <a:noFill/>
        </p:spPr>
        <p:txBody>
          <a:bodyPr wrap="none" rtlCol="0">
            <a:spAutoFit/>
          </a:bodyPr>
          <a:lstStyle/>
          <a:p>
            <a:pPr defTabSz="457200"/>
            <a:r>
              <a:rPr lang="en-US" sz="1000" dirty="0" smtClean="0">
                <a:solidFill>
                  <a:prstClr val="white">
                    <a:lumMod val="50000"/>
                  </a:prstClr>
                </a:solidFill>
              </a:rPr>
              <a:t>© Reed Elsevier Group PLC</a:t>
            </a:r>
            <a:endParaRPr lang="en-US" sz="1000" dirty="0">
              <a:solidFill>
                <a:prstClr val="white">
                  <a:lumMod val="50000"/>
                </a:prstClr>
              </a:solidFill>
            </a:endParaRPr>
          </a:p>
        </p:txBody>
      </p:sp>
      <p:sp>
        <p:nvSpPr>
          <p:cNvPr id="37" name="TextBox 36"/>
          <p:cNvSpPr txBox="1"/>
          <p:nvPr/>
        </p:nvSpPr>
        <p:spPr>
          <a:xfrm>
            <a:off x="7739805" y="59768"/>
            <a:ext cx="857927" cy="246221"/>
          </a:xfrm>
          <a:prstGeom prst="rect">
            <a:avLst/>
          </a:prstGeom>
          <a:noFill/>
        </p:spPr>
        <p:txBody>
          <a:bodyPr wrap="none" rtlCol="0">
            <a:spAutoFit/>
          </a:bodyPr>
          <a:lstStyle/>
          <a:p>
            <a:pPr defTabSz="457200"/>
            <a:r>
              <a:rPr lang="nl-NL" sz="1000" dirty="0" smtClean="0">
                <a:solidFill>
                  <a:prstClr val="white"/>
                </a:solidFill>
              </a:rPr>
              <a:t>March 2015</a:t>
            </a:r>
            <a:endParaRPr lang="en-US" sz="1000" dirty="0">
              <a:solidFill>
                <a:prstClr val="white"/>
              </a:solidFill>
            </a:endParaRPr>
          </a:p>
        </p:txBody>
      </p:sp>
    </p:spTree>
    <p:extLst>
      <p:ext uri="{BB962C8B-B14F-4D97-AF65-F5344CB8AC3E}">
        <p14:creationId xmlns:p14="http://schemas.microsoft.com/office/powerpoint/2010/main" val="288445345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bright="57000" contrast="-50000"/>
                    </a14:imgEffect>
                  </a14:imgLayer>
                </a14:imgProps>
              </a:ext>
              <a:ext uri="{28A0092B-C50C-407E-A947-70E740481C1C}">
                <a14:useLocalDpi xmlns:a14="http://schemas.microsoft.com/office/drawing/2010/main" val="0"/>
              </a:ext>
            </a:extLst>
          </a:blip>
          <a:stretch>
            <a:fillRect/>
          </a:stretch>
        </p:blipFill>
        <p:spPr>
          <a:xfrm>
            <a:off x="1981200" y="10886"/>
            <a:ext cx="6858000" cy="6858000"/>
          </a:xfrm>
          <a:prstGeom prst="rect">
            <a:avLst/>
          </a:prstGeom>
        </p:spPr>
      </p:pic>
      <p:sp>
        <p:nvSpPr>
          <p:cNvPr id="25" name="Text Placeholder 7"/>
          <p:cNvSpPr>
            <a:spLocks noGrp="1"/>
          </p:cNvSpPr>
          <p:nvPr>
            <p:ph type="body" sz="quarter" idx="11"/>
          </p:nvPr>
        </p:nvSpPr>
        <p:spPr>
          <a:xfrm>
            <a:off x="2939142" y="5794654"/>
            <a:ext cx="5756375" cy="370435"/>
          </a:xfrm>
        </p:spPr>
        <p:txBody>
          <a:bodyPr/>
          <a:lstStyle/>
          <a:p>
            <a:r>
              <a:rPr lang="en-US" dirty="0" smtClean="0"/>
              <a:t> </a:t>
            </a:r>
            <a:endParaRPr lang="en-US" dirty="0"/>
          </a:p>
        </p:txBody>
      </p:sp>
      <p:sp>
        <p:nvSpPr>
          <p:cNvPr id="26" name="Text Placeholder 8"/>
          <p:cNvSpPr>
            <a:spLocks noGrp="1"/>
          </p:cNvSpPr>
          <p:nvPr>
            <p:ph type="body" sz="quarter" idx="12"/>
          </p:nvPr>
        </p:nvSpPr>
        <p:spPr>
          <a:xfrm>
            <a:off x="2939142" y="6165090"/>
            <a:ext cx="5756374" cy="357432"/>
          </a:xfrm>
        </p:spPr>
        <p:txBody>
          <a:bodyPr/>
          <a:lstStyle/>
          <a:p>
            <a:r>
              <a:rPr lang="en-US" dirty="0" smtClean="0"/>
              <a:t> </a:t>
            </a:r>
            <a:endParaRPr lang="en-US" dirty="0"/>
          </a:p>
        </p:txBody>
      </p:sp>
      <p:pic>
        <p:nvPicPr>
          <p:cNvPr id="10" name="Picture 3" descr="X:\elsevier\rachel\campus\WORDMARK\PublishingConnect_WMK_151_RG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98539" y="6406795"/>
            <a:ext cx="2096979" cy="246831"/>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a:stCxn id="19" idx="4"/>
          </p:cNvCxnSpPr>
          <p:nvPr/>
        </p:nvCxnSpPr>
        <p:spPr>
          <a:xfrm>
            <a:off x="598724" y="4147454"/>
            <a:ext cx="0" cy="653107"/>
          </a:xfrm>
          <a:prstGeom prst="line">
            <a:avLst/>
          </a:prstGeom>
          <a:ln w="69850">
            <a:solidFill>
              <a:schemeClr val="tx2">
                <a:lumMod val="60000"/>
                <a:lumOff val="40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16" idx="0"/>
            <a:endCxn id="19" idx="0"/>
          </p:cNvCxnSpPr>
          <p:nvPr/>
        </p:nvCxnSpPr>
        <p:spPr>
          <a:xfrm>
            <a:off x="598724" y="1349818"/>
            <a:ext cx="0" cy="2492836"/>
          </a:xfrm>
          <a:prstGeom prst="line">
            <a:avLst/>
          </a:prstGeom>
          <a:ln w="698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4" name="Content Placeholder 5"/>
          <p:cNvSpPr>
            <a:spLocks noGrp="1"/>
          </p:cNvSpPr>
          <p:nvPr>
            <p:ph idx="1"/>
          </p:nvPr>
        </p:nvSpPr>
        <p:spPr>
          <a:xfrm>
            <a:off x="916571" y="1284502"/>
            <a:ext cx="3905802" cy="4401603"/>
          </a:xfrm>
        </p:spPr>
        <p:txBody>
          <a:bodyPr>
            <a:normAutofit/>
          </a:bodyPr>
          <a:lstStyle/>
          <a:p>
            <a:pPr>
              <a:buClr>
                <a:schemeClr val="tx2"/>
              </a:buClr>
              <a:buSzPct val="130000"/>
            </a:pPr>
            <a:r>
              <a:rPr lang="en-GB" dirty="0" smtClean="0"/>
              <a:t>Critical interpretation of results</a:t>
            </a:r>
            <a:endParaRPr lang="en-GB" dirty="0"/>
          </a:p>
          <a:p>
            <a:pPr>
              <a:buClr>
                <a:schemeClr val="tx2"/>
              </a:buClr>
              <a:buSzPct val="130000"/>
            </a:pPr>
            <a:endParaRPr lang="en-GB" dirty="0" smtClean="0"/>
          </a:p>
          <a:p>
            <a:pPr>
              <a:buClr>
                <a:schemeClr val="tx2"/>
              </a:buClr>
              <a:buSzPct val="130000"/>
            </a:pPr>
            <a:r>
              <a:rPr lang="en-GB" dirty="0"/>
              <a:t>Make the discussion correspond to the results </a:t>
            </a:r>
          </a:p>
          <a:p>
            <a:pPr>
              <a:buClr>
                <a:schemeClr val="tx2"/>
              </a:buClr>
              <a:buSzPct val="130000"/>
            </a:pPr>
            <a:r>
              <a:rPr lang="en-GB" dirty="0" smtClean="0"/>
              <a:t>Do not make statements unsupported by your data.</a:t>
            </a:r>
            <a:endParaRPr lang="en-GB" dirty="0"/>
          </a:p>
          <a:p>
            <a:pPr>
              <a:buClr>
                <a:schemeClr val="tx2"/>
              </a:buClr>
              <a:buSzPct val="130000"/>
            </a:pPr>
            <a:endParaRPr lang="en-GB" dirty="0" smtClean="0"/>
          </a:p>
          <a:p>
            <a:pPr>
              <a:buClr>
                <a:schemeClr val="tx2"/>
              </a:buClr>
              <a:buSzPct val="130000"/>
            </a:pPr>
            <a:r>
              <a:rPr lang="en-GB" dirty="0" smtClean="0"/>
              <a:t>Compare your results to published results</a:t>
            </a:r>
            <a:endParaRPr lang="en-GB" dirty="0"/>
          </a:p>
        </p:txBody>
      </p:sp>
      <p:sp>
        <p:nvSpPr>
          <p:cNvPr id="15" name="Title 4"/>
          <p:cNvSpPr>
            <a:spLocks noGrp="1"/>
          </p:cNvSpPr>
          <p:nvPr>
            <p:ph type="title"/>
          </p:nvPr>
        </p:nvSpPr>
        <p:spPr>
          <a:xfrm>
            <a:off x="337466" y="705204"/>
            <a:ext cx="4319461" cy="418645"/>
          </a:xfrm>
        </p:spPr>
        <p:txBody>
          <a:bodyPr/>
          <a:lstStyle/>
          <a:p>
            <a:r>
              <a:rPr lang="en-GB" sz="2800" dirty="0" smtClean="0">
                <a:solidFill>
                  <a:srgbClr val="07779D"/>
                </a:solidFill>
                <a:latin typeface="Arial" pitchFamily="34" charset="0"/>
                <a:ea typeface="宋体" pitchFamily="2" charset="-122"/>
                <a:cs typeface="Arial" pitchFamily="34" charset="0"/>
              </a:rPr>
              <a:t>Discussion</a:t>
            </a:r>
            <a:endParaRPr lang="en-US" sz="2800" dirty="0">
              <a:solidFill>
                <a:srgbClr val="07779D"/>
              </a:solidFill>
              <a:latin typeface="Arial" pitchFamily="34" charset="0"/>
              <a:ea typeface="宋体" pitchFamily="2" charset="-122"/>
              <a:cs typeface="Arial" pitchFamily="34" charset="0"/>
            </a:endParaRPr>
          </a:p>
        </p:txBody>
      </p:sp>
      <p:sp>
        <p:nvSpPr>
          <p:cNvPr id="16" name="Oval 15"/>
          <p:cNvSpPr/>
          <p:nvPr/>
        </p:nvSpPr>
        <p:spPr>
          <a:xfrm>
            <a:off x="446324" y="1349818"/>
            <a:ext cx="304800" cy="304800"/>
          </a:xfrm>
          <a:prstGeom prst="ellipse">
            <a:avLst/>
          </a:prstGeom>
          <a:solidFill>
            <a:schemeClr val="bg2"/>
          </a:solidFill>
          <a:ln w="571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7" name="Oval 16"/>
          <p:cNvSpPr/>
          <p:nvPr/>
        </p:nvSpPr>
        <p:spPr>
          <a:xfrm>
            <a:off x="457206" y="2786766"/>
            <a:ext cx="304800" cy="304800"/>
          </a:xfrm>
          <a:prstGeom prst="ellipse">
            <a:avLst/>
          </a:prstGeom>
          <a:solidFill>
            <a:schemeClr val="bg2"/>
          </a:solidFill>
          <a:ln w="571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9" name="Oval 18"/>
          <p:cNvSpPr/>
          <p:nvPr/>
        </p:nvSpPr>
        <p:spPr>
          <a:xfrm>
            <a:off x="446324" y="3842654"/>
            <a:ext cx="304800" cy="304800"/>
          </a:xfrm>
          <a:prstGeom prst="ellipse">
            <a:avLst/>
          </a:prstGeom>
          <a:solidFill>
            <a:schemeClr val="bg2"/>
          </a:solidFill>
          <a:ln w="571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20" name="Oval 19"/>
          <p:cNvSpPr/>
          <p:nvPr/>
        </p:nvSpPr>
        <p:spPr>
          <a:xfrm>
            <a:off x="446331" y="2068309"/>
            <a:ext cx="304800" cy="304800"/>
          </a:xfrm>
          <a:prstGeom prst="ellipse">
            <a:avLst/>
          </a:prstGeom>
          <a:solidFill>
            <a:schemeClr val="bg2"/>
          </a:solidFill>
          <a:ln w="571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18" name="TextBox 17"/>
          <p:cNvSpPr txBox="1"/>
          <p:nvPr/>
        </p:nvSpPr>
        <p:spPr>
          <a:xfrm>
            <a:off x="113393" y="6530210"/>
            <a:ext cx="1782860" cy="246221"/>
          </a:xfrm>
          <a:prstGeom prst="rect">
            <a:avLst/>
          </a:prstGeom>
          <a:noFill/>
        </p:spPr>
        <p:txBody>
          <a:bodyPr wrap="none" rtlCol="0">
            <a:spAutoFit/>
          </a:bodyPr>
          <a:lstStyle/>
          <a:p>
            <a:pPr defTabSz="457200"/>
            <a:r>
              <a:rPr lang="en-US" sz="1000" dirty="0" smtClean="0">
                <a:solidFill>
                  <a:prstClr val="white">
                    <a:lumMod val="50000"/>
                  </a:prstClr>
                </a:solidFill>
              </a:rPr>
              <a:t>© Reed Elsevier Group PLC</a:t>
            </a:r>
            <a:endParaRPr lang="en-US" sz="1000" dirty="0">
              <a:solidFill>
                <a:prstClr val="white">
                  <a:lumMod val="50000"/>
                </a:prstClr>
              </a:solidFill>
            </a:endParaRPr>
          </a:p>
        </p:txBody>
      </p:sp>
      <p:sp>
        <p:nvSpPr>
          <p:cNvPr id="22" name="Rounded Rectangle 21"/>
          <p:cNvSpPr/>
          <p:nvPr/>
        </p:nvSpPr>
        <p:spPr>
          <a:xfrm>
            <a:off x="4785587" y="1950021"/>
            <a:ext cx="3696261" cy="2213372"/>
          </a:xfrm>
          <a:prstGeom prst="roundRect">
            <a:avLst/>
          </a:prstGeom>
          <a:solidFill>
            <a:schemeClr val="bg1">
              <a:alpha val="60000"/>
            </a:schemeClr>
          </a:solidFill>
          <a:ln>
            <a:solidFill>
              <a:srgbClr val="FF6600"/>
            </a:solidFill>
          </a:ln>
        </p:spPr>
        <p:txBody>
          <a:bodyPr wrap="square">
            <a:spAutoFit/>
          </a:bodyPr>
          <a:lstStyle/>
          <a:p>
            <a:pPr marL="342900" lvl="1" indent="-342900" defTabSz="457200">
              <a:spcBef>
                <a:spcPct val="20000"/>
              </a:spcBef>
              <a:buClr>
                <a:srgbClr val="FF8200"/>
              </a:buClr>
              <a:buSzPct val="130000"/>
              <a:buFont typeface="Arial" panose="020B0604020202020204" pitchFamily="34" charset="0"/>
              <a:buChar char="•"/>
            </a:pPr>
            <a:r>
              <a:rPr lang="en-US" altLang="zh-CN" sz="2000" dirty="0" smtClean="0">
                <a:solidFill>
                  <a:srgbClr val="07779D"/>
                </a:solidFill>
                <a:ea typeface="宋体" pitchFamily="2" charset="-122"/>
                <a:cs typeface="Arial" pitchFamily="34" charset="0"/>
              </a:rPr>
              <a:t>How does your data relate to the “big picture” or applications?</a:t>
            </a:r>
            <a:endParaRPr lang="en-US" altLang="zh-CN" sz="2000" dirty="0">
              <a:solidFill>
                <a:srgbClr val="07779D"/>
              </a:solidFill>
              <a:ea typeface="宋体" pitchFamily="2" charset="-122"/>
              <a:cs typeface="Arial" pitchFamily="34" charset="0"/>
            </a:endParaRPr>
          </a:p>
          <a:p>
            <a:pPr marL="342900" indent="-342900" defTabSz="457200">
              <a:spcBef>
                <a:spcPct val="20000"/>
              </a:spcBef>
              <a:buClr>
                <a:srgbClr val="FF8200"/>
              </a:buClr>
              <a:buSzPct val="130000"/>
              <a:buFont typeface="Arial" panose="020B0604020202020204" pitchFamily="34" charset="0"/>
              <a:buChar char="•"/>
            </a:pPr>
            <a:r>
              <a:rPr lang="en-US" altLang="zh-CN" sz="2000" dirty="0" smtClean="0">
                <a:solidFill>
                  <a:srgbClr val="07779D"/>
                </a:solidFill>
                <a:ea typeface="宋体" pitchFamily="2" charset="-122"/>
                <a:cs typeface="Arial" pitchFamily="34" charset="0"/>
              </a:rPr>
              <a:t>Can you identify a mechanism or form new hypotheses?</a:t>
            </a:r>
            <a:endParaRPr lang="en-US" altLang="zh-CN" sz="2000" dirty="0">
              <a:solidFill>
                <a:srgbClr val="07779D"/>
              </a:solidFill>
              <a:ea typeface="宋体" pitchFamily="2" charset="-122"/>
              <a:cs typeface="Arial" pitchFamily="34" charset="0"/>
            </a:endParaRPr>
          </a:p>
        </p:txBody>
      </p:sp>
      <p:sp>
        <p:nvSpPr>
          <p:cNvPr id="23" name="TextBox 22"/>
          <p:cNvSpPr txBox="1"/>
          <p:nvPr/>
        </p:nvSpPr>
        <p:spPr>
          <a:xfrm>
            <a:off x="7739805" y="59768"/>
            <a:ext cx="857927" cy="246221"/>
          </a:xfrm>
          <a:prstGeom prst="rect">
            <a:avLst/>
          </a:prstGeom>
          <a:noFill/>
        </p:spPr>
        <p:txBody>
          <a:bodyPr wrap="none" rtlCol="0">
            <a:spAutoFit/>
          </a:bodyPr>
          <a:lstStyle/>
          <a:p>
            <a:pPr defTabSz="457200"/>
            <a:r>
              <a:rPr lang="nl-NL" sz="1000" dirty="0" smtClean="0">
                <a:solidFill>
                  <a:prstClr val="white"/>
                </a:solidFill>
              </a:rPr>
              <a:t>March 2015</a:t>
            </a:r>
            <a:endParaRPr lang="en-US" sz="1000" dirty="0">
              <a:solidFill>
                <a:prstClr val="white"/>
              </a:solidFill>
            </a:endParaRPr>
          </a:p>
        </p:txBody>
      </p:sp>
    </p:spTree>
    <p:extLst>
      <p:ext uri="{BB962C8B-B14F-4D97-AF65-F5344CB8AC3E}">
        <p14:creationId xmlns:p14="http://schemas.microsoft.com/office/powerpoint/2010/main" val="305908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2810" y="560614"/>
            <a:ext cx="5671457" cy="5671457"/>
          </a:xfrm>
          <a:prstGeom prst="rect">
            <a:avLst/>
          </a:prstGeom>
        </p:spPr>
      </p:pic>
      <p:sp>
        <p:nvSpPr>
          <p:cNvPr id="25" name="Text Placeholder 7"/>
          <p:cNvSpPr>
            <a:spLocks noGrp="1"/>
          </p:cNvSpPr>
          <p:nvPr>
            <p:ph type="body" sz="quarter" idx="11"/>
          </p:nvPr>
        </p:nvSpPr>
        <p:spPr>
          <a:xfrm>
            <a:off x="2939142" y="5794654"/>
            <a:ext cx="5756375" cy="370435"/>
          </a:xfrm>
        </p:spPr>
        <p:txBody>
          <a:bodyPr/>
          <a:lstStyle/>
          <a:p>
            <a:r>
              <a:rPr lang="en-US" dirty="0" smtClean="0"/>
              <a:t> </a:t>
            </a:r>
            <a:endParaRPr lang="en-US" dirty="0"/>
          </a:p>
        </p:txBody>
      </p:sp>
      <p:sp>
        <p:nvSpPr>
          <p:cNvPr id="26" name="Text Placeholder 8"/>
          <p:cNvSpPr>
            <a:spLocks noGrp="1"/>
          </p:cNvSpPr>
          <p:nvPr>
            <p:ph type="body" sz="quarter" idx="12"/>
          </p:nvPr>
        </p:nvSpPr>
        <p:spPr>
          <a:xfrm>
            <a:off x="2939142" y="6165090"/>
            <a:ext cx="5756374" cy="357432"/>
          </a:xfrm>
        </p:spPr>
        <p:txBody>
          <a:bodyPr/>
          <a:lstStyle/>
          <a:p>
            <a:r>
              <a:rPr lang="en-US" dirty="0" smtClean="0"/>
              <a:t> </a:t>
            </a:r>
            <a:endParaRPr lang="en-US" dirty="0"/>
          </a:p>
        </p:txBody>
      </p:sp>
      <p:pic>
        <p:nvPicPr>
          <p:cNvPr id="10" name="Picture 3" descr="X:\elsevier\rachel\campus\WORDMARK\PublishingConnect_WMK_151_RG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98539" y="6406795"/>
            <a:ext cx="2096979" cy="246831"/>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4"/>
          <p:cNvSpPr>
            <a:spLocks noGrp="1"/>
          </p:cNvSpPr>
          <p:nvPr>
            <p:ph type="title"/>
          </p:nvPr>
        </p:nvSpPr>
        <p:spPr>
          <a:xfrm>
            <a:off x="251520" y="560615"/>
            <a:ext cx="7309562" cy="564130"/>
          </a:xfrm>
        </p:spPr>
        <p:txBody>
          <a:bodyPr/>
          <a:lstStyle/>
          <a:p>
            <a:r>
              <a:rPr lang="en-GB" sz="2800" dirty="0">
                <a:solidFill>
                  <a:srgbClr val="07779D"/>
                </a:solidFill>
                <a:latin typeface="Arial" pitchFamily="34" charset="0"/>
                <a:ea typeface="宋体" pitchFamily="2" charset="-122"/>
                <a:cs typeface="Arial" pitchFamily="34" charset="0"/>
              </a:rPr>
              <a:t>Conclusion</a:t>
            </a:r>
            <a:endParaRPr lang="en-US" sz="2800" dirty="0">
              <a:solidFill>
                <a:srgbClr val="07779D"/>
              </a:solidFill>
              <a:latin typeface="Arial" pitchFamily="34" charset="0"/>
              <a:ea typeface="宋体" pitchFamily="2" charset="-122"/>
              <a:cs typeface="Arial" pitchFamily="34" charset="0"/>
            </a:endParaRPr>
          </a:p>
        </p:txBody>
      </p:sp>
      <p:sp>
        <p:nvSpPr>
          <p:cNvPr id="18" name="Content Placeholder 5"/>
          <p:cNvSpPr>
            <a:spLocks noGrp="1"/>
          </p:cNvSpPr>
          <p:nvPr>
            <p:ph idx="1"/>
          </p:nvPr>
        </p:nvSpPr>
        <p:spPr>
          <a:xfrm>
            <a:off x="323528" y="1187304"/>
            <a:ext cx="7989017" cy="4032447"/>
          </a:xfrm>
        </p:spPr>
        <p:txBody>
          <a:bodyPr>
            <a:normAutofit/>
          </a:bodyPr>
          <a:lstStyle/>
          <a:p>
            <a:pPr marL="342900" indent="-342900">
              <a:buClr>
                <a:schemeClr val="tx2"/>
              </a:buClr>
              <a:buSzPct val="130000"/>
              <a:buFont typeface="Wingdings" panose="05000000000000000000" pitchFamily="2" charset="2"/>
              <a:buChar char="§"/>
            </a:pPr>
            <a:r>
              <a:rPr lang="en-GB" dirty="0" smtClean="0">
                <a:solidFill>
                  <a:schemeClr val="tx1"/>
                </a:solidFill>
                <a:latin typeface="Arial" pitchFamily="34" charset="0"/>
                <a:ea typeface="宋体" pitchFamily="2" charset="-122"/>
                <a:cs typeface="Arial" pitchFamily="34" charset="0"/>
              </a:rPr>
              <a:t>Not the same as a summary!</a:t>
            </a:r>
          </a:p>
          <a:p>
            <a:pPr marL="342900" indent="-342900">
              <a:buClr>
                <a:schemeClr val="tx2"/>
              </a:buClr>
              <a:buSzPct val="130000"/>
              <a:buFont typeface="Wingdings" panose="05000000000000000000" pitchFamily="2" charset="2"/>
              <a:buChar char="§"/>
            </a:pPr>
            <a:r>
              <a:rPr lang="en-GB" dirty="0" smtClean="0">
                <a:solidFill>
                  <a:schemeClr val="tx1"/>
                </a:solidFill>
                <a:latin typeface="Arial" pitchFamily="34" charset="0"/>
                <a:ea typeface="宋体" pitchFamily="2" charset="-122"/>
                <a:cs typeface="Arial" pitchFamily="34" charset="0"/>
              </a:rPr>
              <a:t>Give </a:t>
            </a:r>
            <a:r>
              <a:rPr lang="en-GB" dirty="0">
                <a:solidFill>
                  <a:schemeClr val="tx1"/>
                </a:solidFill>
                <a:latin typeface="Arial" pitchFamily="34" charset="0"/>
                <a:ea typeface="宋体" pitchFamily="2" charset="-122"/>
                <a:cs typeface="Arial" pitchFamily="34" charset="0"/>
              </a:rPr>
              <a:t>conclusions that are supported by your results</a:t>
            </a:r>
          </a:p>
          <a:p>
            <a:pPr marL="342900" indent="-342900">
              <a:buClr>
                <a:schemeClr val="tx2"/>
              </a:buClr>
              <a:buSzPct val="130000"/>
              <a:buFont typeface="Wingdings" panose="05000000000000000000" pitchFamily="2" charset="2"/>
              <a:buChar char="§"/>
            </a:pPr>
            <a:r>
              <a:rPr lang="en-GB" dirty="0">
                <a:solidFill>
                  <a:schemeClr val="tx1"/>
                </a:solidFill>
                <a:latin typeface="Arial" pitchFamily="34" charset="0"/>
                <a:ea typeface="宋体" pitchFamily="2" charset="-122"/>
                <a:cs typeface="Arial" pitchFamily="34" charset="0"/>
              </a:rPr>
              <a:t>Try to end in a positive tone</a:t>
            </a:r>
          </a:p>
          <a:p>
            <a:pPr marL="342900" indent="-342900">
              <a:buClr>
                <a:schemeClr val="tx2"/>
              </a:buClr>
              <a:buSzPct val="130000"/>
              <a:buFont typeface="Wingdings" panose="05000000000000000000" pitchFamily="2" charset="2"/>
              <a:buChar char="§"/>
            </a:pPr>
            <a:r>
              <a:rPr lang="en-GB" dirty="0">
                <a:solidFill>
                  <a:schemeClr val="tx1"/>
                </a:solidFill>
                <a:latin typeface="Arial" pitchFamily="34" charset="0"/>
                <a:ea typeface="宋体" pitchFamily="2" charset="-122"/>
                <a:cs typeface="Arial" pitchFamily="34" charset="0"/>
              </a:rPr>
              <a:t>Do not overreach. Statements such as “this method can potentially be used…” do not belong to the conclusions (and often irritate referees)</a:t>
            </a:r>
          </a:p>
          <a:p>
            <a:pPr marL="342900" indent="-342900">
              <a:buClr>
                <a:schemeClr val="tx2"/>
              </a:buClr>
              <a:buSzPct val="130000"/>
              <a:buFont typeface="Wingdings" panose="05000000000000000000" pitchFamily="2" charset="2"/>
              <a:buChar char="§"/>
            </a:pPr>
            <a:r>
              <a:rPr lang="en-GB" dirty="0">
                <a:solidFill>
                  <a:schemeClr val="tx1"/>
                </a:solidFill>
                <a:latin typeface="Arial" pitchFamily="34" charset="0"/>
                <a:ea typeface="宋体" pitchFamily="2" charset="-122"/>
                <a:cs typeface="Arial" pitchFamily="34" charset="0"/>
              </a:rPr>
              <a:t>Provide justification for the work</a:t>
            </a:r>
          </a:p>
          <a:p>
            <a:pPr marL="1085850" lvl="1" indent="-342900">
              <a:buClr>
                <a:schemeClr val="tx2"/>
              </a:buClr>
              <a:buSzPct val="130000"/>
              <a:buFont typeface="Wingdings" panose="05000000000000000000" pitchFamily="2" charset="2"/>
              <a:buChar char="§"/>
            </a:pPr>
            <a:r>
              <a:rPr lang="en-GB" sz="2000" dirty="0">
                <a:latin typeface="Arial" pitchFamily="34" charset="0"/>
                <a:ea typeface="宋体" pitchFamily="2" charset="-122"/>
                <a:cs typeface="Arial" pitchFamily="34" charset="0"/>
              </a:rPr>
              <a:t>Relationship between the objective and key findings</a:t>
            </a:r>
          </a:p>
          <a:p>
            <a:pPr marL="342900" indent="-342900">
              <a:buClr>
                <a:schemeClr val="tx2"/>
              </a:buClr>
              <a:buSzPct val="130000"/>
              <a:buFont typeface="Wingdings" panose="05000000000000000000" pitchFamily="2" charset="2"/>
              <a:buChar char="§"/>
            </a:pPr>
            <a:r>
              <a:rPr lang="en-GB" dirty="0">
                <a:solidFill>
                  <a:schemeClr val="tx1"/>
                </a:solidFill>
                <a:latin typeface="Arial" pitchFamily="34" charset="0"/>
                <a:ea typeface="宋体" pitchFamily="2" charset="-122"/>
                <a:cs typeface="Arial" pitchFamily="34" charset="0"/>
              </a:rPr>
              <a:t>Advance the present state of knowledge</a:t>
            </a:r>
          </a:p>
          <a:p>
            <a:pPr marL="342900" indent="-342900">
              <a:buClr>
                <a:schemeClr val="tx2"/>
              </a:buClr>
              <a:buSzPct val="130000"/>
              <a:buFont typeface="Wingdings" panose="05000000000000000000" pitchFamily="2" charset="2"/>
              <a:buChar char="§"/>
            </a:pPr>
            <a:r>
              <a:rPr lang="en-GB" dirty="0">
                <a:solidFill>
                  <a:schemeClr val="tx1"/>
                </a:solidFill>
                <a:latin typeface="Arial" pitchFamily="34" charset="0"/>
                <a:ea typeface="宋体" pitchFamily="2" charset="-122"/>
                <a:cs typeface="Arial" pitchFamily="34" charset="0"/>
              </a:rPr>
              <a:t>Suggest future </a:t>
            </a:r>
            <a:r>
              <a:rPr lang="en-GB" dirty="0" smtClean="0">
                <a:solidFill>
                  <a:schemeClr val="tx1"/>
                </a:solidFill>
                <a:latin typeface="Arial" pitchFamily="34" charset="0"/>
                <a:ea typeface="宋体" pitchFamily="2" charset="-122"/>
                <a:cs typeface="Arial" pitchFamily="34" charset="0"/>
              </a:rPr>
              <a:t>experiments</a:t>
            </a:r>
            <a:endParaRPr lang="en-GB" dirty="0">
              <a:solidFill>
                <a:schemeClr val="tx1"/>
              </a:solidFill>
              <a:latin typeface="Arial" pitchFamily="34" charset="0"/>
              <a:ea typeface="宋体" pitchFamily="2" charset="-122"/>
              <a:cs typeface="Arial" pitchFamily="34" charset="0"/>
            </a:endParaRPr>
          </a:p>
          <a:p>
            <a:pPr marL="342900" indent="-342900">
              <a:buClr>
                <a:schemeClr val="tx2"/>
              </a:buClr>
              <a:buSzPct val="130000"/>
              <a:buFont typeface="Wingdings" panose="05000000000000000000" pitchFamily="2" charset="2"/>
              <a:buChar char="§"/>
            </a:pPr>
            <a:endParaRPr lang="en-GB" dirty="0" smtClean="0"/>
          </a:p>
          <a:p>
            <a:pPr marL="342900" indent="-342900">
              <a:buClr>
                <a:schemeClr val="tx2"/>
              </a:buClr>
              <a:buSzPct val="130000"/>
              <a:buFont typeface="Wingdings" panose="05000000000000000000" pitchFamily="2" charset="2"/>
              <a:buChar char="§"/>
            </a:pPr>
            <a:endParaRPr lang="en-GB" dirty="0"/>
          </a:p>
        </p:txBody>
      </p:sp>
      <p:sp>
        <p:nvSpPr>
          <p:cNvPr id="8" name="TextBox 7"/>
          <p:cNvSpPr txBox="1"/>
          <p:nvPr/>
        </p:nvSpPr>
        <p:spPr>
          <a:xfrm>
            <a:off x="113393" y="6530210"/>
            <a:ext cx="1782860" cy="246221"/>
          </a:xfrm>
          <a:prstGeom prst="rect">
            <a:avLst/>
          </a:prstGeom>
          <a:noFill/>
        </p:spPr>
        <p:txBody>
          <a:bodyPr wrap="none" rtlCol="0">
            <a:spAutoFit/>
          </a:bodyPr>
          <a:lstStyle/>
          <a:p>
            <a:pPr defTabSz="457200"/>
            <a:r>
              <a:rPr lang="en-US" sz="1000" dirty="0" smtClean="0">
                <a:solidFill>
                  <a:prstClr val="white">
                    <a:lumMod val="50000"/>
                  </a:prstClr>
                </a:solidFill>
              </a:rPr>
              <a:t>© Reed Elsevier Group PLC</a:t>
            </a:r>
            <a:endParaRPr lang="en-US" sz="1000" dirty="0">
              <a:solidFill>
                <a:prstClr val="white">
                  <a:lumMod val="50000"/>
                </a:prstClr>
              </a:solidFill>
            </a:endParaRPr>
          </a:p>
        </p:txBody>
      </p:sp>
      <p:sp>
        <p:nvSpPr>
          <p:cNvPr id="11" name="TextBox 10"/>
          <p:cNvSpPr txBox="1"/>
          <p:nvPr/>
        </p:nvSpPr>
        <p:spPr>
          <a:xfrm>
            <a:off x="7739805" y="59768"/>
            <a:ext cx="857927" cy="246221"/>
          </a:xfrm>
          <a:prstGeom prst="rect">
            <a:avLst/>
          </a:prstGeom>
          <a:noFill/>
        </p:spPr>
        <p:txBody>
          <a:bodyPr wrap="none" rtlCol="0">
            <a:spAutoFit/>
          </a:bodyPr>
          <a:lstStyle/>
          <a:p>
            <a:pPr defTabSz="457200"/>
            <a:r>
              <a:rPr lang="nl-NL" sz="1000" dirty="0" smtClean="0">
                <a:solidFill>
                  <a:prstClr val="white"/>
                </a:solidFill>
              </a:rPr>
              <a:t>March 2015</a:t>
            </a:r>
            <a:endParaRPr lang="en-US" sz="1000" dirty="0">
              <a:solidFill>
                <a:prstClr val="white"/>
              </a:solidFill>
            </a:endParaRPr>
          </a:p>
        </p:txBody>
      </p:sp>
      <p:sp>
        <p:nvSpPr>
          <p:cNvPr id="2" name="Rounded Rectangle 1"/>
          <p:cNvSpPr/>
          <p:nvPr/>
        </p:nvSpPr>
        <p:spPr>
          <a:xfrm>
            <a:off x="323528" y="5236578"/>
            <a:ext cx="5544616" cy="783193"/>
          </a:xfrm>
          <a:prstGeom prst="roundRect">
            <a:avLst/>
          </a:prstGeom>
          <a:ln>
            <a:solidFill>
              <a:schemeClr val="tx2"/>
            </a:solidFill>
          </a:ln>
        </p:spPr>
        <p:txBody>
          <a:bodyPr wrap="square">
            <a:spAutoFit/>
          </a:bodyPr>
          <a:lstStyle/>
          <a:p>
            <a:pPr algn="ctr"/>
            <a:r>
              <a:rPr lang="en-US" altLang="zh-CN" sz="2000" dirty="0">
                <a:latin typeface="Arial" pitchFamily="34" charset="0"/>
                <a:ea typeface="宋体" pitchFamily="2" charset="-122"/>
                <a:cs typeface="Arial" pitchFamily="34" charset="0"/>
              </a:rPr>
              <a:t>How the work advances the field from the present state of knowledge</a:t>
            </a:r>
            <a:endParaRPr lang="en-US" sz="2000" dirty="0">
              <a:latin typeface="Arial" pitchFamily="34" charset="0"/>
              <a:ea typeface="宋体" pitchFamily="2" charset="-122"/>
              <a:cs typeface="Arial" pitchFamily="34" charset="0"/>
            </a:endParaRPr>
          </a:p>
        </p:txBody>
      </p:sp>
    </p:spTree>
    <p:extLst>
      <p:ext uri="{BB962C8B-B14F-4D97-AF65-F5344CB8AC3E}">
        <p14:creationId xmlns:p14="http://schemas.microsoft.com/office/powerpoint/2010/main" val="310905313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4"/>
          <p:cNvSpPr>
            <a:spLocks noGrp="1"/>
          </p:cNvSpPr>
          <p:nvPr>
            <p:ph type="title"/>
          </p:nvPr>
        </p:nvSpPr>
        <p:spPr>
          <a:xfrm>
            <a:off x="2915816" y="620688"/>
            <a:ext cx="4495801" cy="576064"/>
          </a:xfrm>
        </p:spPr>
        <p:txBody>
          <a:bodyPr/>
          <a:lstStyle/>
          <a:p>
            <a:r>
              <a:rPr lang="en-GB" sz="2800" dirty="0" smtClean="0">
                <a:solidFill>
                  <a:srgbClr val="07779D"/>
                </a:solidFill>
                <a:latin typeface="Arial" pitchFamily="34" charset="0"/>
                <a:ea typeface="宋体" pitchFamily="2" charset="-122"/>
                <a:cs typeface="Arial" pitchFamily="34" charset="0"/>
              </a:rPr>
              <a:t>Acknowledgments</a:t>
            </a:r>
            <a:endParaRPr lang="en-US" dirty="0"/>
          </a:p>
        </p:txBody>
      </p:sp>
      <p:sp>
        <p:nvSpPr>
          <p:cNvPr id="25" name="Text Placeholder 7"/>
          <p:cNvSpPr>
            <a:spLocks noGrp="1"/>
          </p:cNvSpPr>
          <p:nvPr>
            <p:ph type="body" sz="quarter" idx="11"/>
          </p:nvPr>
        </p:nvSpPr>
        <p:spPr>
          <a:xfrm>
            <a:off x="2939142" y="5794654"/>
            <a:ext cx="5756375" cy="370435"/>
          </a:xfrm>
        </p:spPr>
        <p:txBody>
          <a:bodyPr/>
          <a:lstStyle/>
          <a:p>
            <a:r>
              <a:rPr lang="en-US" dirty="0" smtClean="0"/>
              <a:t> </a:t>
            </a:r>
            <a:endParaRPr lang="en-US" dirty="0"/>
          </a:p>
        </p:txBody>
      </p:sp>
      <p:sp>
        <p:nvSpPr>
          <p:cNvPr id="26" name="Text Placeholder 8"/>
          <p:cNvSpPr>
            <a:spLocks noGrp="1"/>
          </p:cNvSpPr>
          <p:nvPr>
            <p:ph type="body" sz="quarter" idx="12"/>
          </p:nvPr>
        </p:nvSpPr>
        <p:spPr>
          <a:xfrm>
            <a:off x="2939142" y="6165090"/>
            <a:ext cx="5756374" cy="357432"/>
          </a:xfrm>
        </p:spPr>
        <p:txBody>
          <a:bodyPr/>
          <a:lstStyle/>
          <a:p>
            <a:r>
              <a:rPr lang="en-US" dirty="0" smtClean="0"/>
              <a:t> </a:t>
            </a:r>
            <a:endParaRPr lang="en-US" dirty="0"/>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391377"/>
            <a:ext cx="2700000" cy="5552224"/>
          </a:xfrm>
          <a:prstGeom prst="rect">
            <a:avLst/>
          </a:prstGeom>
        </p:spPr>
      </p:pic>
      <p:pic>
        <p:nvPicPr>
          <p:cNvPr id="11" name="Picture 3" descr="X:\elsevier\rachel\campus\WORDMARK\PublishingConnect_WMK_151_RG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98539" y="6406795"/>
            <a:ext cx="2096979" cy="246831"/>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5"/>
          <p:cNvSpPr>
            <a:spLocks noGrp="1"/>
          </p:cNvSpPr>
          <p:nvPr>
            <p:ph idx="1"/>
          </p:nvPr>
        </p:nvSpPr>
        <p:spPr>
          <a:xfrm>
            <a:off x="2998053" y="1484784"/>
            <a:ext cx="5390371" cy="1926770"/>
          </a:xfrm>
        </p:spPr>
        <p:txBody>
          <a:bodyPr>
            <a:normAutofit/>
          </a:bodyPr>
          <a:lstStyle/>
          <a:p>
            <a:pPr marL="342900" indent="-342900">
              <a:buClr>
                <a:schemeClr val="tx2"/>
              </a:buClr>
              <a:buSzPct val="130000"/>
              <a:buFont typeface="Wingdings" panose="05000000000000000000" pitchFamily="2" charset="2"/>
              <a:buChar char="§"/>
            </a:pPr>
            <a:r>
              <a:rPr lang="en-GB" dirty="0">
                <a:solidFill>
                  <a:schemeClr val="tx1"/>
                </a:solidFill>
                <a:latin typeface="Arial" pitchFamily="34" charset="0"/>
                <a:ea typeface="宋体" pitchFamily="2" charset="-122"/>
                <a:cs typeface="Arial" pitchFamily="34" charset="0"/>
              </a:rPr>
              <a:t>Advisors and undergrad. support</a:t>
            </a:r>
          </a:p>
          <a:p>
            <a:pPr marL="342900" indent="-342900">
              <a:buClr>
                <a:schemeClr val="tx2"/>
              </a:buClr>
              <a:buSzPct val="130000"/>
              <a:buFont typeface="Wingdings" panose="05000000000000000000" pitchFamily="2" charset="2"/>
              <a:buChar char="§"/>
            </a:pPr>
            <a:r>
              <a:rPr lang="en-GB" dirty="0">
                <a:solidFill>
                  <a:schemeClr val="tx1"/>
                </a:solidFill>
                <a:latin typeface="Arial" pitchFamily="34" charset="0"/>
                <a:ea typeface="宋体" pitchFamily="2" charset="-122"/>
                <a:cs typeface="Arial" pitchFamily="34" charset="0"/>
              </a:rPr>
              <a:t>Financial supporters and funders</a:t>
            </a:r>
          </a:p>
          <a:p>
            <a:pPr marL="342900" indent="-342900">
              <a:buClr>
                <a:schemeClr val="tx2"/>
              </a:buClr>
              <a:buSzPct val="130000"/>
              <a:buFont typeface="Wingdings" panose="05000000000000000000" pitchFamily="2" charset="2"/>
              <a:buChar char="§"/>
            </a:pPr>
            <a:r>
              <a:rPr lang="en-GB" dirty="0">
                <a:solidFill>
                  <a:schemeClr val="tx1"/>
                </a:solidFill>
                <a:latin typeface="Arial" pitchFamily="34" charset="0"/>
                <a:ea typeface="宋体" pitchFamily="2" charset="-122"/>
                <a:cs typeface="Arial" pitchFamily="34" charset="0"/>
              </a:rPr>
              <a:t>Proof readers and typists</a:t>
            </a:r>
          </a:p>
          <a:p>
            <a:pPr marL="342900" indent="-342900">
              <a:buClr>
                <a:schemeClr val="tx2"/>
              </a:buClr>
              <a:buSzPct val="130000"/>
              <a:buFont typeface="Wingdings" panose="05000000000000000000" pitchFamily="2" charset="2"/>
              <a:buChar char="§"/>
            </a:pPr>
            <a:r>
              <a:rPr lang="en-GB" dirty="0">
                <a:solidFill>
                  <a:schemeClr val="tx1"/>
                </a:solidFill>
                <a:latin typeface="Arial" pitchFamily="34" charset="0"/>
                <a:ea typeface="宋体" pitchFamily="2" charset="-122"/>
                <a:cs typeface="Arial" pitchFamily="34" charset="0"/>
              </a:rPr>
              <a:t>Suppliers who may have donated materials</a:t>
            </a:r>
          </a:p>
        </p:txBody>
      </p:sp>
      <p:sp>
        <p:nvSpPr>
          <p:cNvPr id="8" name="TextBox 7"/>
          <p:cNvSpPr txBox="1"/>
          <p:nvPr/>
        </p:nvSpPr>
        <p:spPr>
          <a:xfrm>
            <a:off x="113393" y="6530210"/>
            <a:ext cx="1782860" cy="246221"/>
          </a:xfrm>
          <a:prstGeom prst="rect">
            <a:avLst/>
          </a:prstGeom>
          <a:noFill/>
        </p:spPr>
        <p:txBody>
          <a:bodyPr wrap="none" rtlCol="0">
            <a:spAutoFit/>
          </a:bodyPr>
          <a:lstStyle/>
          <a:p>
            <a:pPr defTabSz="457200"/>
            <a:r>
              <a:rPr lang="en-US" sz="1000" dirty="0" smtClean="0">
                <a:solidFill>
                  <a:prstClr val="white">
                    <a:lumMod val="50000"/>
                  </a:prstClr>
                </a:solidFill>
              </a:rPr>
              <a:t>© Reed Elsevier Group PLC</a:t>
            </a:r>
            <a:endParaRPr lang="en-US" sz="1000" dirty="0">
              <a:solidFill>
                <a:prstClr val="white">
                  <a:lumMod val="50000"/>
                </a:prstClr>
              </a:solidFill>
            </a:endParaRPr>
          </a:p>
        </p:txBody>
      </p:sp>
      <p:sp>
        <p:nvSpPr>
          <p:cNvPr id="10" name="TextBox 9"/>
          <p:cNvSpPr txBox="1"/>
          <p:nvPr/>
        </p:nvSpPr>
        <p:spPr>
          <a:xfrm>
            <a:off x="7739805" y="59768"/>
            <a:ext cx="857927" cy="246221"/>
          </a:xfrm>
          <a:prstGeom prst="rect">
            <a:avLst/>
          </a:prstGeom>
          <a:noFill/>
        </p:spPr>
        <p:txBody>
          <a:bodyPr wrap="none" rtlCol="0">
            <a:spAutoFit/>
          </a:bodyPr>
          <a:lstStyle/>
          <a:p>
            <a:pPr defTabSz="457200"/>
            <a:r>
              <a:rPr lang="nl-NL" sz="1000" dirty="0" smtClean="0">
                <a:solidFill>
                  <a:prstClr val="white"/>
                </a:solidFill>
              </a:rPr>
              <a:t>March 2015</a:t>
            </a:r>
            <a:endParaRPr lang="en-US" sz="1000" dirty="0">
              <a:solidFill>
                <a:prstClr val="white"/>
              </a:solidFill>
            </a:endParaRPr>
          </a:p>
        </p:txBody>
      </p:sp>
      <p:sp>
        <p:nvSpPr>
          <p:cNvPr id="13" name="Rounded Rectangle 12"/>
          <p:cNvSpPr/>
          <p:nvPr/>
        </p:nvSpPr>
        <p:spPr>
          <a:xfrm>
            <a:off x="3264033" y="3861048"/>
            <a:ext cx="4968552" cy="783193"/>
          </a:xfrm>
          <a:prstGeom prst="roundRect">
            <a:avLst/>
          </a:prstGeom>
          <a:ln>
            <a:solidFill>
              <a:schemeClr val="tx2"/>
            </a:solidFill>
          </a:ln>
        </p:spPr>
        <p:txBody>
          <a:bodyPr wrap="square">
            <a:spAutoFit/>
          </a:bodyPr>
          <a:lstStyle/>
          <a:p>
            <a:pPr algn="ctr"/>
            <a:r>
              <a:rPr lang="en-US" altLang="zh-CN" sz="2000" dirty="0" smtClean="0">
                <a:latin typeface="Arial" pitchFamily="34" charset="0"/>
                <a:ea typeface="宋体" pitchFamily="2" charset="-122"/>
                <a:cs typeface="Arial" pitchFamily="34" charset="0"/>
              </a:rPr>
              <a:t>Ensures those who helped in the research are recognized</a:t>
            </a:r>
            <a:endParaRPr lang="en-US" sz="2000" dirty="0">
              <a:latin typeface="Arial" pitchFamily="34" charset="0"/>
              <a:ea typeface="宋体" pitchFamily="2" charset="-122"/>
              <a:cs typeface="Arial" pitchFamily="34" charset="0"/>
            </a:endParaRPr>
          </a:p>
        </p:txBody>
      </p:sp>
    </p:spTree>
    <p:extLst>
      <p:ext uri="{BB962C8B-B14F-4D97-AF65-F5344CB8AC3E}">
        <p14:creationId xmlns:p14="http://schemas.microsoft.com/office/powerpoint/2010/main" val="3253845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2939142" y="5794654"/>
            <a:ext cx="5756375" cy="370435"/>
          </a:xfrm>
        </p:spPr>
        <p:txBody>
          <a:bodyPr/>
          <a:lstStyle/>
          <a:p>
            <a:r>
              <a:rPr lang="en-US" dirty="0" smtClean="0"/>
              <a:t> </a:t>
            </a:r>
            <a:endParaRPr lang="en-US" dirty="0"/>
          </a:p>
        </p:txBody>
      </p:sp>
      <p:sp>
        <p:nvSpPr>
          <p:cNvPr id="9" name="Text Placeholder 8"/>
          <p:cNvSpPr>
            <a:spLocks noGrp="1"/>
          </p:cNvSpPr>
          <p:nvPr>
            <p:ph type="body" sz="quarter" idx="12"/>
          </p:nvPr>
        </p:nvSpPr>
        <p:spPr>
          <a:xfrm>
            <a:off x="2939142" y="6165090"/>
            <a:ext cx="5756374" cy="357432"/>
          </a:xfrm>
        </p:spPr>
        <p:txBody>
          <a:bodyPr/>
          <a:lstStyle/>
          <a:p>
            <a:r>
              <a:rPr lang="en-US" dirty="0" smtClean="0"/>
              <a:t> </a:t>
            </a:r>
            <a:endParaRPr lang="en-US" dirty="0"/>
          </a:p>
        </p:txBody>
      </p:sp>
      <p:pic>
        <p:nvPicPr>
          <p:cNvPr id="14" name="Picture 3" descr="X:\elsevier\rachel\campus\WORDMARK\PublishingConnect_WMK_151_RG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8539" y="6406795"/>
            <a:ext cx="2096979" cy="24683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13393" y="6530210"/>
            <a:ext cx="1782860" cy="246221"/>
          </a:xfrm>
          <a:prstGeom prst="rect">
            <a:avLst/>
          </a:prstGeom>
          <a:noFill/>
        </p:spPr>
        <p:txBody>
          <a:bodyPr wrap="none" rtlCol="0">
            <a:spAutoFit/>
          </a:bodyPr>
          <a:lstStyle/>
          <a:p>
            <a:pPr defTabSz="457200"/>
            <a:r>
              <a:rPr lang="en-US" sz="1000" dirty="0" smtClean="0">
                <a:solidFill>
                  <a:prstClr val="white">
                    <a:lumMod val="50000"/>
                  </a:prstClr>
                </a:solidFill>
              </a:rPr>
              <a:t>© Reed Elsevier Group PLC</a:t>
            </a:r>
            <a:endParaRPr lang="en-US" sz="1000" dirty="0">
              <a:solidFill>
                <a:prstClr val="white">
                  <a:lumMod val="50000"/>
                </a:prstClr>
              </a:solidFill>
            </a:endParaRPr>
          </a:p>
        </p:txBody>
      </p:sp>
      <p:sp>
        <p:nvSpPr>
          <p:cNvPr id="12" name="TextBox 11"/>
          <p:cNvSpPr txBox="1"/>
          <p:nvPr/>
        </p:nvSpPr>
        <p:spPr>
          <a:xfrm>
            <a:off x="7739805" y="59768"/>
            <a:ext cx="857927" cy="246221"/>
          </a:xfrm>
          <a:prstGeom prst="rect">
            <a:avLst/>
          </a:prstGeom>
          <a:noFill/>
        </p:spPr>
        <p:txBody>
          <a:bodyPr wrap="none" rtlCol="0">
            <a:spAutoFit/>
          </a:bodyPr>
          <a:lstStyle/>
          <a:p>
            <a:pPr defTabSz="457200"/>
            <a:r>
              <a:rPr lang="nl-NL" sz="1000" dirty="0" smtClean="0">
                <a:solidFill>
                  <a:prstClr val="white"/>
                </a:solidFill>
              </a:rPr>
              <a:t>March 2015</a:t>
            </a:r>
            <a:endParaRPr lang="en-US" sz="1000" dirty="0">
              <a:solidFill>
                <a:prstClr val="white"/>
              </a:solidFill>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913" y="1340768"/>
            <a:ext cx="8766175" cy="494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8"/>
          <p:cNvSpPr txBox="1">
            <a:spLocks/>
          </p:cNvSpPr>
          <p:nvPr/>
        </p:nvSpPr>
        <p:spPr>
          <a:xfrm>
            <a:off x="113393" y="413792"/>
            <a:ext cx="6781800" cy="926976"/>
          </a:xfrm>
          <a:prstGeom prst="rect">
            <a:avLst/>
          </a:prstGeom>
        </p:spPr>
        <p:txBody>
          <a:bodyPr vert="horz" lIns="91440" tIns="45720" rIns="91440" bIns="45720" rtlCol="0" anchor="ctr">
            <a:noAutofit/>
          </a:bodyPr>
          <a:lstStyle>
            <a:lvl1pPr defTabSz="457200">
              <a:spcBef>
                <a:spcPct val="0"/>
              </a:spcBef>
              <a:buNone/>
              <a:defRPr sz="2400" b="0" i="0">
                <a:solidFill>
                  <a:schemeClr val="accent1"/>
                </a:solidFill>
                <a:latin typeface="Arial Bold"/>
                <a:ea typeface="+mj-ea"/>
                <a:cs typeface="Arial Bold"/>
              </a:defRPr>
            </a:lvl1pPr>
          </a:lstStyle>
          <a:p>
            <a:r>
              <a:rPr lang="en-US" altLang="zh-CN" dirty="0"/>
              <a:t>Scientific Publishing Industry</a:t>
            </a:r>
            <a:endParaRPr lang="en-GB" dirty="0"/>
          </a:p>
        </p:txBody>
      </p:sp>
    </p:spTree>
    <p:extLst>
      <p:ext uri="{BB962C8B-B14F-4D97-AF65-F5344CB8AC3E}">
        <p14:creationId xmlns:p14="http://schemas.microsoft.com/office/powerpoint/2010/main" val="26293390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4"/>
          <p:cNvSpPr>
            <a:spLocks noGrp="1"/>
          </p:cNvSpPr>
          <p:nvPr>
            <p:ph type="title"/>
          </p:nvPr>
        </p:nvSpPr>
        <p:spPr>
          <a:xfrm>
            <a:off x="539552" y="692696"/>
            <a:ext cx="4495801" cy="418645"/>
          </a:xfrm>
        </p:spPr>
        <p:txBody>
          <a:bodyPr/>
          <a:lstStyle/>
          <a:p>
            <a:r>
              <a:rPr lang="en-GB" sz="2800" dirty="0">
                <a:solidFill>
                  <a:srgbClr val="07779D"/>
                </a:solidFill>
                <a:latin typeface="Arial" pitchFamily="34" charset="0"/>
                <a:ea typeface="宋体" pitchFamily="2" charset="-122"/>
                <a:cs typeface="Arial" pitchFamily="34" charset="0"/>
              </a:rPr>
              <a:t>References</a:t>
            </a:r>
            <a:endParaRPr lang="en-US" sz="2800" dirty="0">
              <a:solidFill>
                <a:srgbClr val="07779D"/>
              </a:solidFill>
              <a:latin typeface="Arial" pitchFamily="34" charset="0"/>
              <a:ea typeface="宋体" pitchFamily="2" charset="-122"/>
              <a:cs typeface="Arial" pitchFamily="34" charset="0"/>
            </a:endParaRPr>
          </a:p>
        </p:txBody>
      </p:sp>
      <p:sp>
        <p:nvSpPr>
          <p:cNvPr id="25" name="Text Placeholder 7"/>
          <p:cNvSpPr>
            <a:spLocks noGrp="1"/>
          </p:cNvSpPr>
          <p:nvPr>
            <p:ph type="body" sz="quarter" idx="11"/>
          </p:nvPr>
        </p:nvSpPr>
        <p:spPr>
          <a:xfrm>
            <a:off x="2939142" y="5794654"/>
            <a:ext cx="5756375" cy="370435"/>
          </a:xfrm>
        </p:spPr>
        <p:txBody>
          <a:bodyPr/>
          <a:lstStyle/>
          <a:p>
            <a:r>
              <a:rPr lang="en-US" dirty="0" smtClean="0"/>
              <a:t> </a:t>
            </a:r>
            <a:endParaRPr lang="en-US" dirty="0"/>
          </a:p>
        </p:txBody>
      </p:sp>
      <p:sp>
        <p:nvSpPr>
          <p:cNvPr id="26" name="Text Placeholder 8"/>
          <p:cNvSpPr>
            <a:spLocks noGrp="1"/>
          </p:cNvSpPr>
          <p:nvPr>
            <p:ph type="body" sz="quarter" idx="12"/>
          </p:nvPr>
        </p:nvSpPr>
        <p:spPr>
          <a:xfrm>
            <a:off x="2939142" y="6165090"/>
            <a:ext cx="5756374" cy="357432"/>
          </a:xfrm>
        </p:spPr>
        <p:txBody>
          <a:bodyPr/>
          <a:lstStyle/>
          <a:p>
            <a:r>
              <a:rPr lang="en-US" dirty="0" smtClean="0"/>
              <a:t> </a:t>
            </a:r>
            <a:endParaRPr lang="en-US" dirty="0"/>
          </a:p>
        </p:txBody>
      </p:sp>
      <p:pic>
        <p:nvPicPr>
          <p:cNvPr id="11" name="Picture 3" descr="X:\elsevier\rachel\campus\WORDMARK\PublishingConnect_WMK_151_RG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8539" y="6406795"/>
            <a:ext cx="2096979" cy="246831"/>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5"/>
          <p:cNvSpPr>
            <a:spLocks noGrp="1"/>
          </p:cNvSpPr>
          <p:nvPr>
            <p:ph idx="1"/>
          </p:nvPr>
        </p:nvSpPr>
        <p:spPr>
          <a:xfrm>
            <a:off x="611560" y="1268760"/>
            <a:ext cx="8083958" cy="4542817"/>
          </a:xfrm>
        </p:spPr>
        <p:txBody>
          <a:bodyPr>
            <a:normAutofit/>
          </a:bodyPr>
          <a:lstStyle/>
          <a:p>
            <a:pPr marL="342900" indent="-342900">
              <a:buClr>
                <a:schemeClr val="tx2"/>
              </a:buClr>
              <a:buSzPct val="130000"/>
              <a:buFont typeface="Wingdings" panose="05000000000000000000" pitchFamily="2" charset="2"/>
              <a:buChar char="§"/>
            </a:pPr>
            <a:r>
              <a:rPr lang="en-GB" dirty="0" smtClean="0"/>
              <a:t>Cite the main scientific publications on which your work is based</a:t>
            </a:r>
          </a:p>
          <a:p>
            <a:pPr marL="342900" indent="-342900">
              <a:buClr>
                <a:schemeClr val="tx2"/>
              </a:buClr>
              <a:buSzPct val="130000"/>
              <a:buFont typeface="Wingdings" panose="05000000000000000000" pitchFamily="2" charset="2"/>
              <a:buChar char="§"/>
            </a:pPr>
            <a:r>
              <a:rPr lang="en-GB" dirty="0" smtClean="0"/>
              <a:t>Do </a:t>
            </a:r>
            <a:r>
              <a:rPr lang="en-GB" dirty="0"/>
              <a:t>not use too many references</a:t>
            </a:r>
          </a:p>
          <a:p>
            <a:pPr marL="342900" indent="-342900">
              <a:buClr>
                <a:schemeClr val="tx2"/>
              </a:buClr>
              <a:buSzPct val="130000"/>
              <a:buFont typeface="Wingdings" panose="05000000000000000000" pitchFamily="2" charset="2"/>
              <a:buChar char="§"/>
            </a:pPr>
            <a:r>
              <a:rPr lang="en-GB" dirty="0"/>
              <a:t>Always ensure you have fully absorbed material you are referencing</a:t>
            </a:r>
          </a:p>
          <a:p>
            <a:pPr marL="342900" indent="-342900">
              <a:buClr>
                <a:schemeClr val="tx2"/>
              </a:buClr>
              <a:buSzPct val="130000"/>
              <a:buFont typeface="Wingdings" panose="05000000000000000000" pitchFamily="2" charset="2"/>
              <a:buChar char="§"/>
            </a:pPr>
            <a:r>
              <a:rPr lang="en-GB" dirty="0"/>
              <a:t>Avoid excessive </a:t>
            </a:r>
            <a:r>
              <a:rPr lang="en-GB" dirty="0" smtClean="0"/>
              <a:t>self citations</a:t>
            </a:r>
            <a:endParaRPr lang="en-GB" dirty="0"/>
          </a:p>
          <a:p>
            <a:pPr marL="342900" indent="-342900">
              <a:buClr>
                <a:schemeClr val="tx2"/>
              </a:buClr>
              <a:buSzPct val="130000"/>
              <a:buFont typeface="Wingdings" panose="05000000000000000000" pitchFamily="2" charset="2"/>
              <a:buChar char="§"/>
            </a:pPr>
            <a:r>
              <a:rPr lang="en-GB" dirty="0"/>
              <a:t>Avoid excessive citations of publications from the same region </a:t>
            </a:r>
          </a:p>
          <a:p>
            <a:pPr marL="342900" indent="-342900">
              <a:buClr>
                <a:schemeClr val="tx2"/>
              </a:buClr>
              <a:buSzPct val="130000"/>
              <a:buFont typeface="Wingdings" panose="05000000000000000000" pitchFamily="2" charset="2"/>
              <a:buChar char="§"/>
            </a:pPr>
            <a:r>
              <a:rPr lang="en-GB" dirty="0"/>
              <a:t>Conform strictly to the style given in the guide for </a:t>
            </a:r>
            <a:r>
              <a:rPr lang="en-GB" dirty="0" smtClean="0"/>
              <a:t>authors*</a:t>
            </a:r>
          </a:p>
          <a:p>
            <a:pPr marL="342900" indent="-342900">
              <a:buClr>
                <a:schemeClr val="tx2"/>
              </a:buClr>
              <a:buSzPct val="130000"/>
              <a:buFont typeface="Wingdings" panose="05000000000000000000" pitchFamily="2" charset="2"/>
              <a:buChar char="§"/>
            </a:pPr>
            <a:endParaRPr lang="en-GB" dirty="0"/>
          </a:p>
          <a:p>
            <a:pPr marL="342900" indent="-342900">
              <a:buClr>
                <a:schemeClr val="tx2"/>
              </a:buClr>
              <a:buSzPct val="130000"/>
              <a:buFont typeface="Wingdings" panose="05000000000000000000" pitchFamily="2" charset="2"/>
              <a:buChar char="§"/>
            </a:pPr>
            <a:endParaRPr lang="en-GB" dirty="0" smtClean="0"/>
          </a:p>
          <a:p>
            <a:pPr>
              <a:buClr>
                <a:schemeClr val="tx2"/>
              </a:buClr>
              <a:buSzPct val="130000"/>
            </a:pPr>
            <a:r>
              <a:rPr lang="en-GB" dirty="0" smtClean="0"/>
              <a:t>* Some journals will format references for you!</a:t>
            </a:r>
            <a:endParaRPr lang="en-GB" dirty="0"/>
          </a:p>
        </p:txBody>
      </p:sp>
      <p:sp>
        <p:nvSpPr>
          <p:cNvPr id="8" name="TextBox 7"/>
          <p:cNvSpPr txBox="1"/>
          <p:nvPr/>
        </p:nvSpPr>
        <p:spPr>
          <a:xfrm>
            <a:off x="113393" y="6530210"/>
            <a:ext cx="1782860" cy="246221"/>
          </a:xfrm>
          <a:prstGeom prst="rect">
            <a:avLst/>
          </a:prstGeom>
          <a:noFill/>
        </p:spPr>
        <p:txBody>
          <a:bodyPr wrap="none" rtlCol="0">
            <a:spAutoFit/>
          </a:bodyPr>
          <a:lstStyle/>
          <a:p>
            <a:pPr defTabSz="457200"/>
            <a:r>
              <a:rPr lang="en-US" sz="1000" dirty="0" smtClean="0">
                <a:solidFill>
                  <a:prstClr val="white">
                    <a:lumMod val="50000"/>
                  </a:prstClr>
                </a:solidFill>
              </a:rPr>
              <a:t>© Reed Elsevier Group PLC</a:t>
            </a:r>
            <a:endParaRPr lang="en-US" sz="1000" dirty="0">
              <a:solidFill>
                <a:prstClr val="white">
                  <a:lumMod val="50000"/>
                </a:prstClr>
              </a:solidFill>
            </a:endParaRPr>
          </a:p>
        </p:txBody>
      </p:sp>
      <p:sp>
        <p:nvSpPr>
          <p:cNvPr id="10" name="TextBox 9"/>
          <p:cNvSpPr txBox="1"/>
          <p:nvPr/>
        </p:nvSpPr>
        <p:spPr>
          <a:xfrm>
            <a:off x="7739805" y="59768"/>
            <a:ext cx="857927" cy="246221"/>
          </a:xfrm>
          <a:prstGeom prst="rect">
            <a:avLst/>
          </a:prstGeom>
          <a:noFill/>
        </p:spPr>
        <p:txBody>
          <a:bodyPr wrap="none" rtlCol="0">
            <a:spAutoFit/>
          </a:bodyPr>
          <a:lstStyle/>
          <a:p>
            <a:pPr defTabSz="457200"/>
            <a:r>
              <a:rPr lang="nl-NL" sz="1000" dirty="0" smtClean="0">
                <a:solidFill>
                  <a:prstClr val="white"/>
                </a:solidFill>
              </a:rPr>
              <a:t>March 2015</a:t>
            </a:r>
            <a:endParaRPr lang="en-US" sz="1000" dirty="0">
              <a:solidFill>
                <a:prstClr val="white"/>
              </a:solidFill>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6599" y="1925104"/>
            <a:ext cx="4234543" cy="4234543"/>
          </a:xfrm>
          <a:prstGeom prst="rect">
            <a:avLst/>
          </a:prstGeom>
        </p:spPr>
      </p:pic>
    </p:spTree>
    <p:extLst>
      <p:ext uri="{BB962C8B-B14F-4D97-AF65-F5344CB8AC3E}">
        <p14:creationId xmlns:p14="http://schemas.microsoft.com/office/powerpoint/2010/main" val="117461614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4"/>
          <p:cNvSpPr>
            <a:spLocks noGrp="1"/>
          </p:cNvSpPr>
          <p:nvPr>
            <p:ph type="title"/>
          </p:nvPr>
        </p:nvSpPr>
        <p:spPr>
          <a:xfrm>
            <a:off x="323528" y="620688"/>
            <a:ext cx="4495801" cy="418645"/>
          </a:xfrm>
        </p:spPr>
        <p:txBody>
          <a:bodyPr/>
          <a:lstStyle/>
          <a:p>
            <a:r>
              <a:rPr lang="en-GB" sz="2800" dirty="0">
                <a:solidFill>
                  <a:srgbClr val="07779D"/>
                </a:solidFill>
                <a:latin typeface="Arial" pitchFamily="34" charset="0"/>
                <a:ea typeface="宋体" pitchFamily="2" charset="-122"/>
                <a:cs typeface="Arial" pitchFamily="34" charset="0"/>
              </a:rPr>
              <a:t>Authorship</a:t>
            </a:r>
            <a:endParaRPr lang="en-US" sz="2800" dirty="0">
              <a:solidFill>
                <a:srgbClr val="07779D"/>
              </a:solidFill>
              <a:latin typeface="Arial" pitchFamily="34" charset="0"/>
              <a:ea typeface="宋体" pitchFamily="2" charset="-122"/>
              <a:cs typeface="Arial" pitchFamily="34" charset="0"/>
            </a:endParaRPr>
          </a:p>
        </p:txBody>
      </p:sp>
      <p:sp>
        <p:nvSpPr>
          <p:cNvPr id="25" name="Text Placeholder 7"/>
          <p:cNvSpPr>
            <a:spLocks noGrp="1"/>
          </p:cNvSpPr>
          <p:nvPr>
            <p:ph type="body" sz="quarter" idx="11"/>
          </p:nvPr>
        </p:nvSpPr>
        <p:spPr>
          <a:xfrm>
            <a:off x="2939142" y="5794654"/>
            <a:ext cx="5756375" cy="370435"/>
          </a:xfrm>
        </p:spPr>
        <p:txBody>
          <a:bodyPr/>
          <a:lstStyle/>
          <a:p>
            <a:r>
              <a:rPr lang="en-US" dirty="0" smtClean="0"/>
              <a:t> </a:t>
            </a:r>
            <a:endParaRPr lang="en-US" dirty="0"/>
          </a:p>
        </p:txBody>
      </p:sp>
      <p:sp>
        <p:nvSpPr>
          <p:cNvPr id="26" name="Text Placeholder 8"/>
          <p:cNvSpPr>
            <a:spLocks noGrp="1"/>
          </p:cNvSpPr>
          <p:nvPr>
            <p:ph type="body" sz="quarter" idx="12"/>
          </p:nvPr>
        </p:nvSpPr>
        <p:spPr>
          <a:xfrm>
            <a:off x="2939142" y="6165090"/>
            <a:ext cx="5756374" cy="357432"/>
          </a:xfrm>
        </p:spPr>
        <p:txBody>
          <a:bodyPr/>
          <a:lstStyle/>
          <a:p>
            <a:r>
              <a:rPr lang="en-US" dirty="0" smtClean="0"/>
              <a:t> </a:t>
            </a:r>
            <a:endParaRPr lang="en-US" dirty="0"/>
          </a:p>
        </p:txBody>
      </p:sp>
      <p:pic>
        <p:nvPicPr>
          <p:cNvPr id="11" name="Picture 3" descr="X:\elsevier\rachel\campus\WORDMARK\PublishingConnect_WMK_151_RG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8539" y="6406795"/>
            <a:ext cx="2096979" cy="24683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13393" y="6530210"/>
            <a:ext cx="1782860" cy="246221"/>
          </a:xfrm>
          <a:prstGeom prst="rect">
            <a:avLst/>
          </a:prstGeom>
          <a:noFill/>
        </p:spPr>
        <p:txBody>
          <a:bodyPr wrap="none" rtlCol="0">
            <a:spAutoFit/>
          </a:bodyPr>
          <a:lstStyle/>
          <a:p>
            <a:pPr defTabSz="457200"/>
            <a:r>
              <a:rPr lang="en-US" sz="1000" dirty="0" smtClean="0">
                <a:solidFill>
                  <a:prstClr val="white">
                    <a:lumMod val="50000"/>
                  </a:prstClr>
                </a:solidFill>
              </a:rPr>
              <a:t>© Reed Elsevier Group PLC</a:t>
            </a:r>
            <a:endParaRPr lang="en-US" sz="1000" dirty="0">
              <a:solidFill>
                <a:prstClr val="white">
                  <a:lumMod val="50000"/>
                </a:prstClr>
              </a:solidFill>
            </a:endParaRPr>
          </a:p>
        </p:txBody>
      </p:sp>
      <p:sp>
        <p:nvSpPr>
          <p:cNvPr id="10" name="TextBox 9"/>
          <p:cNvSpPr txBox="1"/>
          <p:nvPr/>
        </p:nvSpPr>
        <p:spPr>
          <a:xfrm>
            <a:off x="7739805" y="59768"/>
            <a:ext cx="857927" cy="246221"/>
          </a:xfrm>
          <a:prstGeom prst="rect">
            <a:avLst/>
          </a:prstGeom>
          <a:noFill/>
        </p:spPr>
        <p:txBody>
          <a:bodyPr wrap="none" rtlCol="0">
            <a:spAutoFit/>
          </a:bodyPr>
          <a:lstStyle/>
          <a:p>
            <a:pPr defTabSz="457200"/>
            <a:r>
              <a:rPr lang="nl-NL" sz="1000" dirty="0" smtClean="0">
                <a:solidFill>
                  <a:prstClr val="white"/>
                </a:solidFill>
              </a:rPr>
              <a:t>March 2015</a:t>
            </a:r>
            <a:endParaRPr lang="en-US" sz="1000" dirty="0">
              <a:solidFill>
                <a:prstClr val="white"/>
              </a:solidFill>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740" y="1925104"/>
            <a:ext cx="4234543" cy="4234543"/>
          </a:xfrm>
          <a:prstGeom prst="rect">
            <a:avLst/>
          </a:prstGeom>
        </p:spPr>
      </p:pic>
      <p:sp>
        <p:nvSpPr>
          <p:cNvPr id="2" name="Rectangle 1"/>
          <p:cNvSpPr/>
          <p:nvPr/>
        </p:nvSpPr>
        <p:spPr>
          <a:xfrm>
            <a:off x="671100" y="1200039"/>
            <a:ext cx="7357284" cy="4093428"/>
          </a:xfrm>
          <a:prstGeom prst="rect">
            <a:avLst/>
          </a:prstGeom>
        </p:spPr>
        <p:txBody>
          <a:bodyPr wrap="square">
            <a:spAutoFit/>
          </a:bodyPr>
          <a:lstStyle/>
          <a:p>
            <a:pPr>
              <a:spcBef>
                <a:spcPts val="600"/>
              </a:spcBef>
              <a:defRPr/>
            </a:pPr>
            <a:r>
              <a:rPr lang="en-US" sz="2000" dirty="0">
                <a:solidFill>
                  <a:srgbClr val="53565A"/>
                </a:solidFill>
                <a:latin typeface="Arial"/>
                <a:cs typeface="Arial"/>
              </a:rPr>
              <a:t>General principles for who is listed first</a:t>
            </a:r>
          </a:p>
          <a:p>
            <a:pPr marL="342900" indent="-342900">
              <a:spcBef>
                <a:spcPts val="600"/>
              </a:spcBef>
              <a:buClr>
                <a:schemeClr val="tx2"/>
              </a:buClr>
              <a:buFont typeface="Wingdings" panose="05000000000000000000" pitchFamily="2" charset="2"/>
              <a:buChar char="§"/>
              <a:defRPr/>
            </a:pPr>
            <a:r>
              <a:rPr lang="en-US" sz="2000" dirty="0">
                <a:solidFill>
                  <a:srgbClr val="53565A"/>
                </a:solidFill>
                <a:latin typeface="Arial"/>
                <a:cs typeface="Arial"/>
              </a:rPr>
              <a:t>First Author</a:t>
            </a:r>
          </a:p>
          <a:p>
            <a:pPr marL="800100" lvl="1" indent="-342900">
              <a:spcBef>
                <a:spcPts val="600"/>
              </a:spcBef>
              <a:buClr>
                <a:schemeClr val="tx2"/>
              </a:buClr>
              <a:buFont typeface="Wingdings" panose="05000000000000000000" pitchFamily="2" charset="2"/>
              <a:buChar char="§"/>
              <a:defRPr/>
            </a:pPr>
            <a:r>
              <a:rPr lang="en-US" sz="2000" dirty="0">
                <a:solidFill>
                  <a:srgbClr val="53565A"/>
                </a:solidFill>
                <a:latin typeface="Arial"/>
                <a:cs typeface="Arial"/>
              </a:rPr>
              <a:t>Generally conducts and/or supervises data generation </a:t>
            </a:r>
          </a:p>
          <a:p>
            <a:pPr marL="800100" lvl="1" indent="-342900">
              <a:spcBef>
                <a:spcPts val="600"/>
              </a:spcBef>
              <a:buClr>
                <a:schemeClr val="tx2"/>
              </a:buClr>
              <a:buFont typeface="Wingdings" panose="05000000000000000000" pitchFamily="2" charset="2"/>
              <a:buChar char="§"/>
              <a:defRPr/>
            </a:pPr>
            <a:r>
              <a:rPr lang="en-US" sz="2000" dirty="0">
                <a:solidFill>
                  <a:srgbClr val="53565A"/>
                </a:solidFill>
                <a:latin typeface="Arial"/>
                <a:cs typeface="Arial"/>
              </a:rPr>
              <a:t>Sometimes puts paper together and submits to journal</a:t>
            </a:r>
          </a:p>
          <a:p>
            <a:pPr marL="800100" lvl="1" indent="-342900">
              <a:spcBef>
                <a:spcPts val="600"/>
              </a:spcBef>
              <a:buClr>
                <a:schemeClr val="tx2"/>
              </a:buClr>
              <a:buFont typeface="Wingdings" panose="05000000000000000000" pitchFamily="2" charset="2"/>
              <a:buChar char="§"/>
              <a:defRPr/>
            </a:pPr>
            <a:endParaRPr lang="en-US" sz="2000" dirty="0">
              <a:solidFill>
                <a:srgbClr val="53565A"/>
              </a:solidFill>
              <a:latin typeface="Arial"/>
              <a:cs typeface="Arial"/>
            </a:endParaRPr>
          </a:p>
          <a:p>
            <a:pPr marL="342900" indent="-342900">
              <a:spcBef>
                <a:spcPts val="600"/>
              </a:spcBef>
              <a:buClr>
                <a:schemeClr val="tx2"/>
              </a:buClr>
              <a:buFont typeface="Wingdings" panose="05000000000000000000" pitchFamily="2" charset="2"/>
              <a:buChar char="§"/>
              <a:defRPr/>
            </a:pPr>
            <a:r>
              <a:rPr lang="en-GB" sz="2000" dirty="0">
                <a:solidFill>
                  <a:srgbClr val="53565A"/>
                </a:solidFill>
                <a:latin typeface="Arial"/>
                <a:cs typeface="Arial"/>
              </a:rPr>
              <a:t>Corresponding author</a:t>
            </a:r>
          </a:p>
          <a:p>
            <a:pPr marL="800100" lvl="1" indent="-342900">
              <a:spcBef>
                <a:spcPts val="600"/>
              </a:spcBef>
              <a:buClr>
                <a:schemeClr val="tx2"/>
              </a:buClr>
              <a:buFont typeface="Wingdings" panose="05000000000000000000" pitchFamily="2" charset="2"/>
              <a:buChar char="§"/>
              <a:defRPr/>
            </a:pPr>
            <a:r>
              <a:rPr lang="en-GB" sz="2000" dirty="0">
                <a:solidFill>
                  <a:srgbClr val="53565A"/>
                </a:solidFill>
                <a:latin typeface="Arial"/>
                <a:cs typeface="Arial"/>
              </a:rPr>
              <a:t>The first author or a senior author from the institution. Considered “mainly responsible” for the contents (but responsibility is shared!). </a:t>
            </a:r>
          </a:p>
          <a:p>
            <a:pPr marL="800100" lvl="1" indent="-342900">
              <a:spcBef>
                <a:spcPts val="600"/>
              </a:spcBef>
              <a:buClr>
                <a:schemeClr val="tx2"/>
              </a:buClr>
              <a:buFont typeface="Wingdings" panose="05000000000000000000" pitchFamily="2" charset="2"/>
              <a:buChar char="§"/>
              <a:defRPr/>
            </a:pPr>
            <a:r>
              <a:rPr lang="en-GB" sz="2000" dirty="0">
                <a:solidFill>
                  <a:srgbClr val="53565A"/>
                </a:solidFill>
                <a:latin typeface="Arial"/>
                <a:cs typeface="Arial"/>
              </a:rPr>
              <a:t>Somebody with a permanent e-mail address!</a:t>
            </a:r>
          </a:p>
          <a:p>
            <a:pPr marL="800100" lvl="1" indent="-342900">
              <a:spcBef>
                <a:spcPts val="600"/>
              </a:spcBef>
              <a:buClr>
                <a:schemeClr val="tx2"/>
              </a:buClr>
              <a:buFont typeface="Wingdings" panose="05000000000000000000" pitchFamily="2" charset="2"/>
              <a:buChar char="§"/>
              <a:defRPr/>
            </a:pPr>
            <a:r>
              <a:rPr lang="en-US" sz="2000" dirty="0">
                <a:solidFill>
                  <a:srgbClr val="53565A"/>
                </a:solidFill>
                <a:latin typeface="Arial"/>
                <a:cs typeface="Arial"/>
              </a:rPr>
              <a:t>Sometimes puts paper together and submits to journal</a:t>
            </a:r>
            <a:endParaRPr lang="en-GB" sz="2000" dirty="0">
              <a:solidFill>
                <a:srgbClr val="53565A"/>
              </a:solidFill>
              <a:latin typeface="Arial"/>
              <a:cs typeface="Arial"/>
            </a:endParaRPr>
          </a:p>
        </p:txBody>
      </p:sp>
    </p:spTree>
    <p:extLst>
      <p:ext uri="{BB962C8B-B14F-4D97-AF65-F5344CB8AC3E}">
        <p14:creationId xmlns:p14="http://schemas.microsoft.com/office/powerpoint/2010/main" val="215138389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4857" y="468086"/>
            <a:ext cx="6389914" cy="6389914"/>
          </a:xfrm>
          <a:prstGeom prst="rect">
            <a:avLst/>
          </a:prstGeom>
        </p:spPr>
      </p:pic>
      <p:sp>
        <p:nvSpPr>
          <p:cNvPr id="6" name="Content Placeholder 5"/>
          <p:cNvSpPr>
            <a:spLocks noGrp="1"/>
          </p:cNvSpPr>
          <p:nvPr>
            <p:ph idx="1"/>
          </p:nvPr>
        </p:nvSpPr>
        <p:spPr>
          <a:xfrm>
            <a:off x="337466" y="1230086"/>
            <a:ext cx="3875305" cy="4478575"/>
          </a:xfrm>
        </p:spPr>
        <p:txBody>
          <a:bodyPr>
            <a:normAutofit/>
          </a:bodyPr>
          <a:lstStyle/>
          <a:p>
            <a:pPr marL="342900" indent="-342900">
              <a:buClr>
                <a:srgbClr val="92D050"/>
              </a:buClr>
              <a:buSzPct val="150000"/>
              <a:buFont typeface="Wingdings" panose="05000000000000000000" pitchFamily="2" charset="2"/>
              <a:buChar char=""/>
            </a:pPr>
            <a:r>
              <a:rPr lang="en-GB" dirty="0" smtClean="0"/>
              <a:t>Corresponding author</a:t>
            </a:r>
          </a:p>
          <a:p>
            <a:pPr marL="342900" indent="-342900">
              <a:buClr>
                <a:srgbClr val="92D050"/>
              </a:buClr>
              <a:buSzPct val="150000"/>
              <a:buFont typeface="Wingdings" panose="05000000000000000000" pitchFamily="2" charset="2"/>
              <a:buChar char=""/>
            </a:pPr>
            <a:r>
              <a:rPr lang="en-GB" dirty="0" smtClean="0"/>
              <a:t>First author</a:t>
            </a:r>
          </a:p>
          <a:p>
            <a:pPr marL="342900" indent="-342900">
              <a:buClr>
                <a:srgbClr val="92D050"/>
              </a:buClr>
              <a:buSzPct val="150000"/>
              <a:buFont typeface="Wingdings" panose="05000000000000000000" pitchFamily="2" charset="2"/>
              <a:buChar char=""/>
            </a:pPr>
            <a:r>
              <a:rPr lang="en-GB" b="1" dirty="0" smtClean="0"/>
              <a:t>Good</a:t>
            </a:r>
            <a:r>
              <a:rPr lang="en-GB" dirty="0" smtClean="0"/>
              <a:t> listing principle – spelling of names</a:t>
            </a:r>
            <a:endParaRPr lang="en-GB" dirty="0"/>
          </a:p>
          <a:p>
            <a:pPr marL="342900" indent="-342900">
              <a:buClr>
                <a:srgbClr val="92D050"/>
              </a:buClr>
              <a:buSzPct val="150000"/>
              <a:buFont typeface="Wingdings" panose="05000000000000000000" pitchFamily="2" charset="2"/>
              <a:buChar char=""/>
            </a:pPr>
            <a:endParaRPr lang="en-GB" dirty="0"/>
          </a:p>
        </p:txBody>
      </p:sp>
      <p:sp>
        <p:nvSpPr>
          <p:cNvPr id="5" name="Title 4"/>
          <p:cNvSpPr>
            <a:spLocks noGrp="1"/>
          </p:cNvSpPr>
          <p:nvPr>
            <p:ph type="title"/>
          </p:nvPr>
        </p:nvSpPr>
        <p:spPr>
          <a:xfrm>
            <a:off x="354752" y="692696"/>
            <a:ext cx="8358052" cy="418645"/>
          </a:xfrm>
        </p:spPr>
        <p:txBody>
          <a:bodyPr/>
          <a:lstStyle/>
          <a:p>
            <a:r>
              <a:rPr lang="en-US" sz="2800" dirty="0">
                <a:solidFill>
                  <a:srgbClr val="07779D"/>
                </a:solidFill>
                <a:latin typeface="Arial" pitchFamily="34" charset="0"/>
                <a:ea typeface="宋体" pitchFamily="2" charset="-122"/>
                <a:cs typeface="Arial" pitchFamily="34" charset="0"/>
              </a:rPr>
              <a:t>Authorship</a:t>
            </a:r>
          </a:p>
        </p:txBody>
      </p:sp>
      <p:sp>
        <p:nvSpPr>
          <p:cNvPr id="8" name="Text Placeholder 7"/>
          <p:cNvSpPr>
            <a:spLocks noGrp="1"/>
          </p:cNvSpPr>
          <p:nvPr>
            <p:ph type="body" sz="quarter" idx="11"/>
          </p:nvPr>
        </p:nvSpPr>
        <p:spPr>
          <a:xfrm>
            <a:off x="2939142" y="5794654"/>
            <a:ext cx="5756375" cy="370435"/>
          </a:xfrm>
        </p:spPr>
        <p:txBody>
          <a:bodyPr/>
          <a:lstStyle/>
          <a:p>
            <a:r>
              <a:rPr lang="en-US" dirty="0" smtClean="0"/>
              <a:t> </a:t>
            </a:r>
            <a:endParaRPr lang="en-US" dirty="0"/>
          </a:p>
        </p:txBody>
      </p:sp>
      <p:sp>
        <p:nvSpPr>
          <p:cNvPr id="9" name="Text Placeholder 8"/>
          <p:cNvSpPr>
            <a:spLocks noGrp="1"/>
          </p:cNvSpPr>
          <p:nvPr>
            <p:ph type="body" sz="quarter" idx="12"/>
          </p:nvPr>
        </p:nvSpPr>
        <p:spPr>
          <a:xfrm>
            <a:off x="2939142" y="6165090"/>
            <a:ext cx="5756374" cy="357432"/>
          </a:xfrm>
        </p:spPr>
        <p:txBody>
          <a:bodyPr/>
          <a:lstStyle/>
          <a:p>
            <a:r>
              <a:rPr lang="en-US" dirty="0" smtClean="0"/>
              <a:t> </a:t>
            </a:r>
            <a:endParaRPr lang="en-US" dirty="0"/>
          </a:p>
        </p:txBody>
      </p:sp>
      <p:pic>
        <p:nvPicPr>
          <p:cNvPr id="11" name="Picture 3" descr="X:\elsevier\rachel\campus\WORDMARK\PublishingConnect_WMK_151_RG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98539" y="6406795"/>
            <a:ext cx="2096979" cy="246831"/>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5"/>
          <p:cNvSpPr txBox="1">
            <a:spLocks/>
          </p:cNvSpPr>
          <p:nvPr/>
        </p:nvSpPr>
        <p:spPr>
          <a:xfrm>
            <a:off x="3995056" y="1240973"/>
            <a:ext cx="4700461" cy="3254828"/>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2000" kern="1200">
                <a:solidFill>
                  <a:srgbClr val="53565A"/>
                </a:solidFill>
                <a:latin typeface="Arial"/>
                <a:ea typeface="+mn-ea"/>
                <a:cs typeface="Arial"/>
              </a:defRPr>
            </a:lvl1pPr>
            <a:lvl2pPr marL="742950" indent="-285750" algn="l" defTabSz="457200" rtl="0" eaLnBrk="1" latinLnBrk="0" hangingPunct="1">
              <a:spcBef>
                <a:spcPct val="20000"/>
              </a:spcBef>
              <a:buSzPct val="8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SzPct val="90000"/>
              <a:buFont typeface="Lucida Grande"/>
              <a:buChar char="-"/>
              <a:defRPr sz="1600" kern="1200">
                <a:solidFill>
                  <a:schemeClr val="tx1"/>
                </a:solidFill>
                <a:latin typeface="+mn-lt"/>
                <a:ea typeface="+mn-ea"/>
                <a:cs typeface="+mn-cs"/>
              </a:defRPr>
            </a:lvl9pPr>
          </a:lstStyle>
          <a:p>
            <a:pPr marL="342900" indent="-342900">
              <a:buClr>
                <a:srgbClr val="C00000"/>
              </a:buClr>
              <a:buSzPct val="130000"/>
              <a:buFont typeface="Wingdings" panose="05000000000000000000" pitchFamily="2" charset="2"/>
              <a:buChar char=""/>
            </a:pPr>
            <a:r>
              <a:rPr lang="en-GB" dirty="0" smtClean="0"/>
              <a:t>Ghost authorship</a:t>
            </a:r>
          </a:p>
          <a:p>
            <a:pPr marL="342900" indent="-342900">
              <a:buClr>
                <a:srgbClr val="C00000"/>
              </a:buClr>
              <a:buSzPct val="130000"/>
              <a:buFont typeface="Wingdings" panose="05000000000000000000" pitchFamily="2" charset="2"/>
              <a:buChar char=""/>
            </a:pPr>
            <a:r>
              <a:rPr lang="en-GB" dirty="0" smtClean="0"/>
              <a:t>Gift authorship</a:t>
            </a:r>
          </a:p>
          <a:p>
            <a:pPr marL="342900" indent="-342900">
              <a:buClr>
                <a:srgbClr val="C00000"/>
              </a:buClr>
              <a:buSzPct val="130000"/>
              <a:buFont typeface="Wingdings" panose="05000000000000000000" pitchFamily="2" charset="2"/>
              <a:buChar char=""/>
            </a:pPr>
            <a:r>
              <a:rPr lang="en-GB" b="1" dirty="0" smtClean="0"/>
              <a:t>Poor </a:t>
            </a:r>
            <a:r>
              <a:rPr lang="en-GB" dirty="0"/>
              <a:t>l</a:t>
            </a:r>
            <a:r>
              <a:rPr lang="en-GB" dirty="0" smtClean="0"/>
              <a:t>isting </a:t>
            </a:r>
            <a:r>
              <a:rPr lang="en-GB" dirty="0"/>
              <a:t>p</a:t>
            </a:r>
            <a:r>
              <a:rPr lang="en-GB" dirty="0" smtClean="0"/>
              <a:t>rocedure</a:t>
            </a:r>
          </a:p>
        </p:txBody>
      </p:sp>
      <p:sp>
        <p:nvSpPr>
          <p:cNvPr id="10" name="TextBox 9"/>
          <p:cNvSpPr txBox="1"/>
          <p:nvPr/>
        </p:nvSpPr>
        <p:spPr>
          <a:xfrm>
            <a:off x="113393" y="6530210"/>
            <a:ext cx="1782860" cy="246221"/>
          </a:xfrm>
          <a:prstGeom prst="rect">
            <a:avLst/>
          </a:prstGeom>
          <a:noFill/>
        </p:spPr>
        <p:txBody>
          <a:bodyPr wrap="none" rtlCol="0">
            <a:spAutoFit/>
          </a:bodyPr>
          <a:lstStyle/>
          <a:p>
            <a:pPr defTabSz="457200"/>
            <a:r>
              <a:rPr lang="en-US" sz="1000" dirty="0" smtClean="0">
                <a:solidFill>
                  <a:prstClr val="white">
                    <a:lumMod val="50000"/>
                  </a:prstClr>
                </a:solidFill>
              </a:rPr>
              <a:t>© Reed Elsevier Group PLC</a:t>
            </a:r>
            <a:endParaRPr lang="en-US" sz="1000" dirty="0">
              <a:solidFill>
                <a:prstClr val="white">
                  <a:lumMod val="50000"/>
                </a:prstClr>
              </a:solidFill>
            </a:endParaRPr>
          </a:p>
        </p:txBody>
      </p:sp>
      <p:sp>
        <p:nvSpPr>
          <p:cNvPr id="14" name="Rounded Rectangle 13"/>
          <p:cNvSpPr/>
          <p:nvPr/>
        </p:nvSpPr>
        <p:spPr>
          <a:xfrm>
            <a:off x="337466" y="2726226"/>
            <a:ext cx="8579017" cy="3522608"/>
          </a:xfrm>
          <a:prstGeom prst="roundRect">
            <a:avLst>
              <a:gd name="adj" fmla="val 10250"/>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937" algn="ctr" defTabSz="457200">
              <a:lnSpc>
                <a:spcPct val="110000"/>
              </a:lnSpc>
              <a:buClr>
                <a:srgbClr val="5D9A3C"/>
              </a:buClr>
              <a:buSzPct val="100000"/>
              <a:tabLst>
                <a:tab pos="2003425" algn="l"/>
              </a:tabLst>
              <a:defRPr/>
            </a:pPr>
            <a:r>
              <a:rPr lang="en-US" sz="2000" dirty="0">
                <a:solidFill>
                  <a:srgbClr val="53565A"/>
                </a:solidFill>
                <a:cs typeface="Arial"/>
              </a:rPr>
              <a:t>The International Committee of Medical Journal </a:t>
            </a:r>
            <a:r>
              <a:rPr lang="en-US" sz="2000" dirty="0" smtClean="0">
                <a:solidFill>
                  <a:srgbClr val="53565A"/>
                </a:solidFill>
                <a:cs typeface="Arial"/>
              </a:rPr>
              <a:t>Editors </a:t>
            </a:r>
          </a:p>
          <a:p>
            <a:pPr marL="7937" algn="ctr" defTabSz="457200">
              <a:lnSpc>
                <a:spcPct val="110000"/>
              </a:lnSpc>
              <a:buClr>
                <a:srgbClr val="5D9A3C"/>
              </a:buClr>
              <a:buSzPct val="100000"/>
              <a:tabLst>
                <a:tab pos="2003425" algn="l"/>
              </a:tabLst>
              <a:defRPr/>
            </a:pPr>
            <a:r>
              <a:rPr lang="en-US" sz="2000" dirty="0" smtClean="0">
                <a:solidFill>
                  <a:srgbClr val="53565A"/>
                </a:solidFill>
                <a:cs typeface="Arial"/>
              </a:rPr>
              <a:t>(Vancouver </a:t>
            </a:r>
            <a:r>
              <a:rPr lang="en-US" sz="2000" dirty="0">
                <a:solidFill>
                  <a:srgbClr val="53565A"/>
                </a:solidFill>
                <a:cs typeface="Arial"/>
              </a:rPr>
              <a:t>Group) declared that an author must</a:t>
            </a:r>
            <a:r>
              <a:rPr lang="en-US" sz="2000" dirty="0" smtClean="0">
                <a:solidFill>
                  <a:srgbClr val="53565A"/>
                </a:solidFill>
                <a:cs typeface="Arial"/>
              </a:rPr>
              <a:t>:</a:t>
            </a:r>
          </a:p>
          <a:p>
            <a:pPr marL="465137" lvl="1" defTabSz="457200">
              <a:lnSpc>
                <a:spcPct val="110000"/>
              </a:lnSpc>
              <a:buClr>
                <a:srgbClr val="5D9A3C"/>
              </a:buClr>
              <a:buSzPct val="100000"/>
              <a:tabLst>
                <a:tab pos="2003425" algn="l"/>
              </a:tabLst>
              <a:defRPr/>
            </a:pPr>
            <a:endParaRPr lang="en-US" sz="2000" dirty="0">
              <a:solidFill>
                <a:srgbClr val="53565A"/>
              </a:solidFill>
              <a:cs typeface="Arial"/>
            </a:endParaRPr>
          </a:p>
          <a:p>
            <a:pPr marL="914400" lvl="1" indent="-449263" defTabSz="457200">
              <a:lnSpc>
                <a:spcPct val="110000"/>
              </a:lnSpc>
              <a:buClr>
                <a:schemeClr val="accent1"/>
              </a:buClr>
              <a:buSzPct val="100000"/>
              <a:buFont typeface="Arial" pitchFamily="34" charset="0"/>
              <a:buAutoNum type="arabicPeriod"/>
              <a:tabLst>
                <a:tab pos="2003425" algn="l"/>
              </a:tabLst>
              <a:defRPr/>
            </a:pPr>
            <a:r>
              <a:rPr lang="en-GB" sz="2000" b="1" dirty="0">
                <a:solidFill>
                  <a:srgbClr val="53565A"/>
                </a:solidFill>
                <a:cs typeface="Arial"/>
              </a:rPr>
              <a:t>substantially contribute</a:t>
            </a:r>
            <a:r>
              <a:rPr lang="en-GB" sz="2000" dirty="0">
                <a:solidFill>
                  <a:srgbClr val="53565A"/>
                </a:solidFill>
                <a:cs typeface="Arial"/>
              </a:rPr>
              <a:t> to conception and design, or acquisition of data, or analysis and interpretation of data; </a:t>
            </a:r>
          </a:p>
          <a:p>
            <a:pPr marL="914400" lvl="1" indent="-449263" defTabSz="457200">
              <a:lnSpc>
                <a:spcPct val="110000"/>
              </a:lnSpc>
              <a:buClr>
                <a:schemeClr val="accent1"/>
              </a:buClr>
              <a:buSzPct val="100000"/>
              <a:buFont typeface="Arial" pitchFamily="34" charset="0"/>
              <a:buAutoNum type="arabicPeriod"/>
              <a:tabLst>
                <a:tab pos="2003425" algn="l"/>
              </a:tabLst>
              <a:defRPr/>
            </a:pPr>
            <a:r>
              <a:rPr lang="en-GB" sz="2000" b="1" dirty="0">
                <a:solidFill>
                  <a:srgbClr val="53565A"/>
                </a:solidFill>
                <a:cs typeface="Arial"/>
              </a:rPr>
              <a:t>draft</a:t>
            </a:r>
            <a:r>
              <a:rPr lang="en-GB" sz="2000" dirty="0">
                <a:solidFill>
                  <a:srgbClr val="53565A"/>
                </a:solidFill>
                <a:cs typeface="Arial"/>
              </a:rPr>
              <a:t> the article or </a:t>
            </a:r>
            <a:r>
              <a:rPr lang="en-GB" sz="2000" b="1" dirty="0">
                <a:solidFill>
                  <a:srgbClr val="53565A"/>
                </a:solidFill>
                <a:cs typeface="Arial"/>
              </a:rPr>
              <a:t>revise</a:t>
            </a:r>
            <a:r>
              <a:rPr lang="en-GB" sz="2000" dirty="0">
                <a:solidFill>
                  <a:srgbClr val="53565A"/>
                </a:solidFill>
                <a:cs typeface="Arial"/>
              </a:rPr>
              <a:t> it critically for important intellectual content; and </a:t>
            </a:r>
          </a:p>
          <a:p>
            <a:pPr marL="914400" lvl="1" indent="-449263" defTabSz="457200">
              <a:lnSpc>
                <a:spcPct val="110000"/>
              </a:lnSpc>
              <a:buClr>
                <a:schemeClr val="accent1"/>
              </a:buClr>
              <a:buSzPct val="100000"/>
              <a:buFont typeface="Arial" pitchFamily="34" charset="0"/>
              <a:buAutoNum type="arabicPeriod"/>
              <a:tabLst>
                <a:tab pos="2003425" algn="l"/>
              </a:tabLst>
              <a:defRPr/>
            </a:pPr>
            <a:r>
              <a:rPr lang="en-GB" sz="2000" b="1" dirty="0">
                <a:solidFill>
                  <a:srgbClr val="53565A"/>
                </a:solidFill>
                <a:cs typeface="Arial"/>
              </a:rPr>
              <a:t>give their approval</a:t>
            </a:r>
            <a:r>
              <a:rPr lang="en-GB" sz="2000" dirty="0">
                <a:solidFill>
                  <a:srgbClr val="53565A"/>
                </a:solidFill>
                <a:cs typeface="Arial"/>
              </a:rPr>
              <a:t> of the final version to be published. </a:t>
            </a:r>
            <a:endParaRPr lang="en-US" sz="2000" dirty="0">
              <a:solidFill>
                <a:srgbClr val="53565A"/>
              </a:solidFill>
              <a:cs typeface="Arial"/>
            </a:endParaRPr>
          </a:p>
          <a:p>
            <a:pPr marL="914400" lvl="1" indent="-449263" defTabSz="457200">
              <a:lnSpc>
                <a:spcPct val="110000"/>
              </a:lnSpc>
              <a:buClr>
                <a:schemeClr val="accent1"/>
              </a:buClr>
              <a:buSzPct val="100000"/>
              <a:buFont typeface="Arial" pitchFamily="34" charset="0"/>
              <a:buAutoNum type="arabicPeriod"/>
              <a:tabLst>
                <a:tab pos="2003425" algn="l"/>
              </a:tabLst>
              <a:defRPr/>
            </a:pPr>
            <a:r>
              <a:rPr lang="en-US" sz="2000" b="1" dirty="0">
                <a:solidFill>
                  <a:srgbClr val="53565A"/>
                </a:solidFill>
                <a:cs typeface="Arial"/>
              </a:rPr>
              <a:t>ALL 3 conditions</a:t>
            </a:r>
            <a:r>
              <a:rPr lang="en-US" sz="2000" dirty="0">
                <a:solidFill>
                  <a:srgbClr val="53565A"/>
                </a:solidFill>
                <a:cs typeface="Arial"/>
              </a:rPr>
              <a:t> must be fulfilled to be an author!</a:t>
            </a:r>
          </a:p>
        </p:txBody>
      </p:sp>
      <p:sp>
        <p:nvSpPr>
          <p:cNvPr id="15" name="TextBox 14"/>
          <p:cNvSpPr txBox="1"/>
          <p:nvPr/>
        </p:nvSpPr>
        <p:spPr>
          <a:xfrm>
            <a:off x="7739805" y="59768"/>
            <a:ext cx="857927" cy="246221"/>
          </a:xfrm>
          <a:prstGeom prst="rect">
            <a:avLst/>
          </a:prstGeom>
          <a:noFill/>
        </p:spPr>
        <p:txBody>
          <a:bodyPr wrap="none" rtlCol="0">
            <a:spAutoFit/>
          </a:bodyPr>
          <a:lstStyle/>
          <a:p>
            <a:pPr defTabSz="457200"/>
            <a:r>
              <a:rPr lang="nl-NL" sz="1000" dirty="0" smtClean="0">
                <a:solidFill>
                  <a:prstClr val="white"/>
                </a:solidFill>
              </a:rPr>
              <a:t>March 2015</a:t>
            </a:r>
            <a:endParaRPr lang="en-US" sz="1000" dirty="0">
              <a:solidFill>
                <a:prstClr val="white"/>
              </a:solidFill>
            </a:endParaRPr>
          </a:p>
        </p:txBody>
      </p:sp>
    </p:spTree>
    <p:extLst>
      <p:ext uri="{BB962C8B-B14F-4D97-AF65-F5344CB8AC3E}">
        <p14:creationId xmlns:p14="http://schemas.microsoft.com/office/powerpoint/2010/main" val="160407588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aturation sat="21000"/>
                    </a14:imgEffect>
                    <a14:imgEffect>
                      <a14:brightnessContrast bright="100000" contrast="-70000"/>
                    </a14:imgEffect>
                  </a14:imgLayer>
                </a14:imgProps>
              </a:ext>
              <a:ext uri="{28A0092B-C50C-407E-A947-70E740481C1C}">
                <a14:useLocalDpi xmlns:a14="http://schemas.microsoft.com/office/drawing/2010/main" val="0"/>
              </a:ext>
            </a:extLst>
          </a:blip>
          <a:stretch>
            <a:fillRect/>
          </a:stretch>
        </p:blipFill>
        <p:spPr>
          <a:xfrm>
            <a:off x="3237803" y="419100"/>
            <a:ext cx="5906197" cy="5906197"/>
          </a:xfrm>
          <a:prstGeom prst="rect">
            <a:avLst/>
          </a:prstGeom>
        </p:spPr>
      </p:pic>
      <p:sp>
        <p:nvSpPr>
          <p:cNvPr id="23" name="Content Placeholder 5"/>
          <p:cNvSpPr>
            <a:spLocks noGrp="1"/>
          </p:cNvSpPr>
          <p:nvPr>
            <p:ph idx="1"/>
          </p:nvPr>
        </p:nvSpPr>
        <p:spPr>
          <a:xfrm>
            <a:off x="337465" y="1284502"/>
            <a:ext cx="6261073" cy="4401603"/>
          </a:xfrm>
        </p:spPr>
        <p:txBody>
          <a:bodyPr>
            <a:normAutofit/>
          </a:bodyPr>
          <a:lstStyle/>
          <a:p>
            <a:pPr marL="342900" indent="-342900">
              <a:buClr>
                <a:schemeClr val="tx2"/>
              </a:buClr>
              <a:buSzPct val="130000"/>
              <a:buFont typeface="Wingdings" panose="05000000000000000000" pitchFamily="2" charset="2"/>
              <a:buChar char="§"/>
            </a:pPr>
            <a:r>
              <a:rPr lang="en-GB" dirty="0" smtClean="0"/>
              <a:t>Read </a:t>
            </a:r>
            <a:r>
              <a:rPr lang="en-GB" dirty="0"/>
              <a:t>the paper again and circulate to all co-authors. Be critical yourself and accept criticism from others.</a:t>
            </a:r>
          </a:p>
          <a:p>
            <a:pPr marL="342900" indent="-342900">
              <a:buClr>
                <a:schemeClr val="tx2"/>
              </a:buClr>
              <a:buSzPct val="130000"/>
              <a:buFont typeface="Wingdings" panose="05000000000000000000" pitchFamily="2" charset="2"/>
              <a:buChar char="§"/>
            </a:pPr>
            <a:r>
              <a:rPr lang="en-GB" dirty="0" smtClean="0"/>
              <a:t>Show it to your advisors</a:t>
            </a:r>
            <a:endParaRPr lang="en-GB" dirty="0"/>
          </a:p>
          <a:p>
            <a:pPr marL="342900" indent="-342900">
              <a:buClr>
                <a:schemeClr val="tx2"/>
              </a:buClr>
              <a:buSzPct val="130000"/>
              <a:buFont typeface="Wingdings" panose="05000000000000000000" pitchFamily="2" charset="2"/>
              <a:buChar char="§"/>
            </a:pPr>
            <a:r>
              <a:rPr lang="en-GB" dirty="0"/>
              <a:t>Try to be in the position of a reader/reviewer.</a:t>
            </a:r>
          </a:p>
          <a:p>
            <a:pPr marL="342900" indent="-342900">
              <a:buClr>
                <a:schemeClr val="tx2"/>
              </a:buClr>
              <a:buSzPct val="130000"/>
              <a:buFont typeface="Wingdings" panose="05000000000000000000" pitchFamily="2" charset="2"/>
              <a:buChar char="§"/>
            </a:pPr>
            <a:r>
              <a:rPr lang="en-GB" dirty="0"/>
              <a:t>Forget what you know, read only what is written. Yes, it is difficult. Just keep trying. </a:t>
            </a:r>
          </a:p>
          <a:p>
            <a:pPr marL="342900" indent="-342900">
              <a:buClr>
                <a:schemeClr val="tx2"/>
              </a:buClr>
              <a:buSzPct val="130000"/>
              <a:buFont typeface="Wingdings" panose="05000000000000000000" pitchFamily="2" charset="2"/>
              <a:buChar char="§"/>
            </a:pPr>
            <a:r>
              <a:rPr lang="en-GB" dirty="0"/>
              <a:t>If possible, have someone else you trust to comment on the paper.</a:t>
            </a:r>
          </a:p>
          <a:p>
            <a:pPr marL="342900" indent="-342900">
              <a:buClr>
                <a:schemeClr val="tx2"/>
              </a:buClr>
              <a:buSzPct val="130000"/>
              <a:buFont typeface="Wingdings" panose="05000000000000000000" pitchFamily="2" charset="2"/>
              <a:buChar char="§"/>
            </a:pPr>
            <a:r>
              <a:rPr lang="en-GB" dirty="0"/>
              <a:t>If you need to explain something verbally, then you probably need to rewrite that part. </a:t>
            </a:r>
          </a:p>
          <a:p>
            <a:pPr marL="342900" indent="-342900">
              <a:buClr>
                <a:schemeClr val="tx2"/>
              </a:buClr>
              <a:buSzPct val="130000"/>
              <a:buFont typeface="Wingdings" panose="05000000000000000000" pitchFamily="2" charset="2"/>
              <a:buChar char="§"/>
            </a:pPr>
            <a:endParaRPr lang="en-GB" dirty="0"/>
          </a:p>
        </p:txBody>
      </p:sp>
      <p:sp>
        <p:nvSpPr>
          <p:cNvPr id="24" name="Title 4"/>
          <p:cNvSpPr>
            <a:spLocks noGrp="1"/>
          </p:cNvSpPr>
          <p:nvPr>
            <p:ph type="title"/>
          </p:nvPr>
        </p:nvSpPr>
        <p:spPr>
          <a:xfrm>
            <a:off x="337466" y="705204"/>
            <a:ext cx="6610798" cy="418645"/>
          </a:xfrm>
        </p:spPr>
        <p:txBody>
          <a:bodyPr/>
          <a:lstStyle/>
          <a:p>
            <a:r>
              <a:rPr lang="en-GB" sz="2800" dirty="0">
                <a:solidFill>
                  <a:srgbClr val="07779D"/>
                </a:solidFill>
                <a:latin typeface="Arial" pitchFamily="34" charset="0"/>
                <a:ea typeface="宋体" pitchFamily="2" charset="-122"/>
                <a:cs typeface="Arial" pitchFamily="34" charset="0"/>
              </a:rPr>
              <a:t>Now that you think you have finished…</a:t>
            </a:r>
            <a:endParaRPr lang="en-US" sz="2800" dirty="0">
              <a:solidFill>
                <a:srgbClr val="07779D"/>
              </a:solidFill>
              <a:latin typeface="Arial" pitchFamily="34" charset="0"/>
              <a:ea typeface="宋体" pitchFamily="2" charset="-122"/>
              <a:cs typeface="Arial" pitchFamily="34" charset="0"/>
            </a:endParaRPr>
          </a:p>
        </p:txBody>
      </p:sp>
      <p:sp>
        <p:nvSpPr>
          <p:cNvPr id="25" name="Text Placeholder 7"/>
          <p:cNvSpPr>
            <a:spLocks noGrp="1"/>
          </p:cNvSpPr>
          <p:nvPr>
            <p:ph type="body" sz="quarter" idx="11"/>
          </p:nvPr>
        </p:nvSpPr>
        <p:spPr>
          <a:xfrm>
            <a:off x="2939142" y="5794654"/>
            <a:ext cx="5756375" cy="370435"/>
          </a:xfrm>
        </p:spPr>
        <p:txBody>
          <a:bodyPr/>
          <a:lstStyle/>
          <a:p>
            <a:r>
              <a:rPr lang="en-US" dirty="0" smtClean="0"/>
              <a:t> </a:t>
            </a:r>
            <a:endParaRPr lang="en-US" dirty="0"/>
          </a:p>
        </p:txBody>
      </p:sp>
      <p:sp>
        <p:nvSpPr>
          <p:cNvPr id="26" name="Text Placeholder 8"/>
          <p:cNvSpPr>
            <a:spLocks noGrp="1"/>
          </p:cNvSpPr>
          <p:nvPr>
            <p:ph type="body" sz="quarter" idx="12"/>
          </p:nvPr>
        </p:nvSpPr>
        <p:spPr>
          <a:xfrm>
            <a:off x="2939142" y="6165090"/>
            <a:ext cx="5756374" cy="357432"/>
          </a:xfrm>
        </p:spPr>
        <p:txBody>
          <a:bodyPr/>
          <a:lstStyle/>
          <a:p>
            <a:r>
              <a:rPr lang="en-US" dirty="0" smtClean="0"/>
              <a:t> </a:t>
            </a:r>
            <a:endParaRPr lang="en-US" dirty="0"/>
          </a:p>
        </p:txBody>
      </p:sp>
      <p:pic>
        <p:nvPicPr>
          <p:cNvPr id="18" name="Picture 3" descr="X:\elsevier\rachel\campus\WORDMARK\PublishingConnect_WMK_151_RG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98539" y="6406795"/>
            <a:ext cx="2096979" cy="24683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13393" y="6530210"/>
            <a:ext cx="1782860" cy="246221"/>
          </a:xfrm>
          <a:prstGeom prst="rect">
            <a:avLst/>
          </a:prstGeom>
          <a:noFill/>
        </p:spPr>
        <p:txBody>
          <a:bodyPr wrap="none" rtlCol="0">
            <a:spAutoFit/>
          </a:bodyPr>
          <a:lstStyle/>
          <a:p>
            <a:pPr defTabSz="457200"/>
            <a:r>
              <a:rPr lang="en-US" sz="1000" dirty="0" smtClean="0">
                <a:solidFill>
                  <a:prstClr val="white">
                    <a:lumMod val="50000"/>
                  </a:prstClr>
                </a:solidFill>
              </a:rPr>
              <a:t>© Reed Elsevier Group PLC</a:t>
            </a:r>
            <a:endParaRPr lang="en-US" sz="1000" dirty="0">
              <a:solidFill>
                <a:prstClr val="white">
                  <a:lumMod val="50000"/>
                </a:prstClr>
              </a:solidFill>
            </a:endParaRPr>
          </a:p>
        </p:txBody>
      </p:sp>
      <p:sp>
        <p:nvSpPr>
          <p:cNvPr id="10" name="TextBox 9"/>
          <p:cNvSpPr txBox="1"/>
          <p:nvPr/>
        </p:nvSpPr>
        <p:spPr>
          <a:xfrm>
            <a:off x="7739805" y="59768"/>
            <a:ext cx="857927" cy="246221"/>
          </a:xfrm>
          <a:prstGeom prst="rect">
            <a:avLst/>
          </a:prstGeom>
          <a:noFill/>
        </p:spPr>
        <p:txBody>
          <a:bodyPr wrap="none" rtlCol="0">
            <a:spAutoFit/>
          </a:bodyPr>
          <a:lstStyle/>
          <a:p>
            <a:pPr defTabSz="457200"/>
            <a:r>
              <a:rPr lang="nl-NL" sz="1000" dirty="0" smtClean="0">
                <a:solidFill>
                  <a:prstClr val="white"/>
                </a:solidFill>
              </a:rPr>
              <a:t>March 2015</a:t>
            </a:r>
            <a:endParaRPr lang="en-US" sz="1000" dirty="0">
              <a:solidFill>
                <a:prstClr val="white"/>
              </a:solidFill>
            </a:endParaRPr>
          </a:p>
        </p:txBody>
      </p:sp>
    </p:spTree>
    <p:extLst>
      <p:ext uri="{BB962C8B-B14F-4D97-AF65-F5344CB8AC3E}">
        <p14:creationId xmlns:p14="http://schemas.microsoft.com/office/powerpoint/2010/main" val="308561867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saturation sat="21000"/>
                    </a14:imgEffect>
                    <a14:imgEffect>
                      <a14:brightnessContrast bright="100000" contrast="-70000"/>
                    </a14:imgEffect>
                  </a14:imgLayer>
                </a14:imgProps>
              </a:ext>
              <a:ext uri="{28A0092B-C50C-407E-A947-70E740481C1C}">
                <a14:useLocalDpi xmlns:a14="http://schemas.microsoft.com/office/drawing/2010/main" val="0"/>
              </a:ext>
            </a:extLst>
          </a:blip>
          <a:stretch>
            <a:fillRect/>
          </a:stretch>
        </p:blipFill>
        <p:spPr>
          <a:xfrm>
            <a:off x="3237803" y="419100"/>
            <a:ext cx="5906197" cy="5906197"/>
          </a:xfrm>
          <a:prstGeom prst="rect">
            <a:avLst/>
          </a:prstGeom>
        </p:spPr>
      </p:pic>
      <p:sp>
        <p:nvSpPr>
          <p:cNvPr id="23" name="Content Placeholder 5"/>
          <p:cNvSpPr>
            <a:spLocks noGrp="1"/>
          </p:cNvSpPr>
          <p:nvPr>
            <p:ph idx="1"/>
          </p:nvPr>
        </p:nvSpPr>
        <p:spPr>
          <a:xfrm>
            <a:off x="337466" y="1284502"/>
            <a:ext cx="5386662" cy="4401603"/>
          </a:xfrm>
        </p:spPr>
        <p:txBody>
          <a:bodyPr>
            <a:normAutofit/>
          </a:bodyPr>
          <a:lstStyle/>
          <a:p>
            <a:pPr marL="342900" indent="-342900">
              <a:buClr>
                <a:schemeClr val="tx2"/>
              </a:buClr>
              <a:buSzPct val="130000"/>
              <a:buFont typeface="Wingdings" panose="05000000000000000000" pitchFamily="2" charset="2"/>
              <a:buChar char="§"/>
            </a:pPr>
            <a:r>
              <a:rPr lang="en-GB" dirty="0" smtClean="0"/>
              <a:t>Your chance to speak directly to the editors</a:t>
            </a:r>
          </a:p>
          <a:p>
            <a:pPr marL="342900" indent="-342900">
              <a:buClr>
                <a:schemeClr val="tx2"/>
              </a:buClr>
              <a:buSzPct val="130000"/>
              <a:buFont typeface="Wingdings" panose="05000000000000000000" pitchFamily="2" charset="2"/>
              <a:buChar char="§"/>
            </a:pPr>
            <a:r>
              <a:rPr lang="en-GB" dirty="0" smtClean="0"/>
              <a:t>Explain the main findings and motivation</a:t>
            </a:r>
          </a:p>
          <a:p>
            <a:pPr marL="342900" indent="-342900">
              <a:buClr>
                <a:schemeClr val="tx2"/>
              </a:buClr>
              <a:buSzPct val="130000"/>
              <a:buFont typeface="Wingdings" panose="05000000000000000000" pitchFamily="2" charset="2"/>
              <a:buChar char="§"/>
            </a:pPr>
            <a:r>
              <a:rPr lang="en-GB" dirty="0" smtClean="0"/>
              <a:t>Highlight novelty and significance of results</a:t>
            </a:r>
          </a:p>
          <a:p>
            <a:pPr marL="342900" indent="-342900">
              <a:buClr>
                <a:schemeClr val="tx2"/>
              </a:buClr>
              <a:buSzPct val="130000"/>
              <a:buFont typeface="Wingdings" panose="05000000000000000000" pitchFamily="2" charset="2"/>
              <a:buChar char="§"/>
            </a:pPr>
            <a:r>
              <a:rPr lang="en-GB" dirty="0" smtClean="0"/>
              <a:t>State final approval of all co-authors</a:t>
            </a:r>
          </a:p>
          <a:p>
            <a:pPr marL="342900" indent="-342900">
              <a:buClr>
                <a:schemeClr val="tx2"/>
              </a:buClr>
              <a:buSzPct val="130000"/>
              <a:buFont typeface="Wingdings" panose="05000000000000000000" pitchFamily="2" charset="2"/>
              <a:buChar char="§"/>
            </a:pPr>
            <a:r>
              <a:rPr lang="en-GB" dirty="0" smtClean="0"/>
              <a:t>State prior reviews, revisions, etc.</a:t>
            </a:r>
          </a:p>
          <a:p>
            <a:pPr marL="342900" indent="-342900">
              <a:buClr>
                <a:schemeClr val="tx2"/>
              </a:buClr>
              <a:buSzPct val="130000"/>
              <a:buFont typeface="Wingdings" panose="05000000000000000000" pitchFamily="2" charset="2"/>
              <a:buChar char="§"/>
            </a:pPr>
            <a:r>
              <a:rPr lang="en-GB" dirty="0" smtClean="0"/>
              <a:t>Note any special requirements</a:t>
            </a:r>
          </a:p>
          <a:p>
            <a:pPr marL="1085850" lvl="1" indent="-342900">
              <a:buClr>
                <a:schemeClr val="tx2"/>
              </a:buClr>
              <a:buSzPct val="130000"/>
              <a:buFont typeface="Wingdings" panose="05000000000000000000" pitchFamily="2" charset="2"/>
              <a:buChar char="§"/>
            </a:pPr>
            <a:r>
              <a:rPr lang="en-GB" dirty="0" smtClean="0"/>
              <a:t>Referees: experts, not collaborators</a:t>
            </a:r>
          </a:p>
          <a:p>
            <a:pPr marL="342900" indent="-342900">
              <a:buClr>
                <a:schemeClr val="tx2"/>
              </a:buClr>
              <a:buSzPct val="130000"/>
              <a:buFont typeface="Wingdings" panose="05000000000000000000" pitchFamily="2" charset="2"/>
              <a:buChar char="§"/>
            </a:pPr>
            <a:r>
              <a:rPr lang="en-GB" dirty="0" smtClean="0"/>
              <a:t>State any conflicts of interest</a:t>
            </a:r>
            <a:endParaRPr lang="en-GB" dirty="0"/>
          </a:p>
        </p:txBody>
      </p:sp>
      <p:sp>
        <p:nvSpPr>
          <p:cNvPr id="24" name="Title 4"/>
          <p:cNvSpPr>
            <a:spLocks noGrp="1"/>
          </p:cNvSpPr>
          <p:nvPr>
            <p:ph type="title"/>
          </p:nvPr>
        </p:nvSpPr>
        <p:spPr>
          <a:xfrm>
            <a:off x="337466" y="705204"/>
            <a:ext cx="5004154" cy="418645"/>
          </a:xfrm>
        </p:spPr>
        <p:txBody>
          <a:bodyPr/>
          <a:lstStyle/>
          <a:p>
            <a:r>
              <a:rPr lang="en-GB" sz="2800" dirty="0">
                <a:solidFill>
                  <a:srgbClr val="07779D"/>
                </a:solidFill>
                <a:latin typeface="Arial" pitchFamily="34" charset="0"/>
                <a:ea typeface="宋体" pitchFamily="2" charset="-122"/>
                <a:cs typeface="Arial" pitchFamily="34" charset="0"/>
              </a:rPr>
              <a:t>Cover Letter – very important!</a:t>
            </a:r>
            <a:endParaRPr lang="en-US" sz="2800" dirty="0">
              <a:solidFill>
                <a:srgbClr val="07779D"/>
              </a:solidFill>
              <a:latin typeface="Arial" pitchFamily="34" charset="0"/>
              <a:ea typeface="宋体" pitchFamily="2" charset="-122"/>
              <a:cs typeface="Arial" pitchFamily="34" charset="0"/>
            </a:endParaRPr>
          </a:p>
        </p:txBody>
      </p:sp>
      <p:sp>
        <p:nvSpPr>
          <p:cNvPr id="25" name="Text Placeholder 7"/>
          <p:cNvSpPr>
            <a:spLocks noGrp="1"/>
          </p:cNvSpPr>
          <p:nvPr>
            <p:ph type="body" sz="quarter" idx="11"/>
          </p:nvPr>
        </p:nvSpPr>
        <p:spPr>
          <a:xfrm>
            <a:off x="2939142" y="5794654"/>
            <a:ext cx="5756375" cy="370435"/>
          </a:xfrm>
        </p:spPr>
        <p:txBody>
          <a:bodyPr/>
          <a:lstStyle/>
          <a:p>
            <a:r>
              <a:rPr lang="en-US" dirty="0" smtClean="0"/>
              <a:t> </a:t>
            </a:r>
            <a:endParaRPr lang="en-US" dirty="0"/>
          </a:p>
        </p:txBody>
      </p:sp>
      <p:sp>
        <p:nvSpPr>
          <p:cNvPr id="26" name="Text Placeholder 8"/>
          <p:cNvSpPr>
            <a:spLocks noGrp="1"/>
          </p:cNvSpPr>
          <p:nvPr>
            <p:ph type="body" sz="quarter" idx="12"/>
          </p:nvPr>
        </p:nvSpPr>
        <p:spPr>
          <a:xfrm>
            <a:off x="2939142" y="6165090"/>
            <a:ext cx="5756374" cy="357432"/>
          </a:xfrm>
        </p:spPr>
        <p:txBody>
          <a:bodyPr/>
          <a:lstStyle/>
          <a:p>
            <a:r>
              <a:rPr lang="en-US" dirty="0" smtClean="0"/>
              <a:t> </a:t>
            </a:r>
            <a:endParaRPr lang="en-US" dirty="0"/>
          </a:p>
        </p:txBody>
      </p:sp>
      <p:pic>
        <p:nvPicPr>
          <p:cNvPr id="18" name="Picture 3" descr="X:\elsevier\rachel\campus\WORDMARK\PublishingConnect_WMK_151_RG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98539" y="6406795"/>
            <a:ext cx="2096979" cy="24683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13393" y="6530210"/>
            <a:ext cx="1782860" cy="246221"/>
          </a:xfrm>
          <a:prstGeom prst="rect">
            <a:avLst/>
          </a:prstGeom>
          <a:noFill/>
        </p:spPr>
        <p:txBody>
          <a:bodyPr wrap="none" rtlCol="0">
            <a:spAutoFit/>
          </a:bodyPr>
          <a:lstStyle/>
          <a:p>
            <a:pPr defTabSz="457200"/>
            <a:r>
              <a:rPr lang="en-US" sz="1000" dirty="0" smtClean="0">
                <a:solidFill>
                  <a:prstClr val="white">
                    <a:lumMod val="50000"/>
                  </a:prstClr>
                </a:solidFill>
              </a:rPr>
              <a:t>© Reed Elsevier Group PLC</a:t>
            </a:r>
            <a:endParaRPr lang="en-US" sz="1000" dirty="0">
              <a:solidFill>
                <a:prstClr val="white">
                  <a:lumMod val="50000"/>
                </a:prstClr>
              </a:solidFill>
            </a:endParaRPr>
          </a:p>
        </p:txBody>
      </p:sp>
      <p:sp>
        <p:nvSpPr>
          <p:cNvPr id="10" name="TextBox 9"/>
          <p:cNvSpPr txBox="1"/>
          <p:nvPr/>
        </p:nvSpPr>
        <p:spPr>
          <a:xfrm>
            <a:off x="7739805" y="59768"/>
            <a:ext cx="857927" cy="246221"/>
          </a:xfrm>
          <a:prstGeom prst="rect">
            <a:avLst/>
          </a:prstGeom>
          <a:noFill/>
        </p:spPr>
        <p:txBody>
          <a:bodyPr wrap="none" rtlCol="0">
            <a:spAutoFit/>
          </a:bodyPr>
          <a:lstStyle/>
          <a:p>
            <a:pPr defTabSz="457200"/>
            <a:r>
              <a:rPr lang="nl-NL" sz="1000" dirty="0" smtClean="0">
                <a:solidFill>
                  <a:prstClr val="white"/>
                </a:solidFill>
              </a:rPr>
              <a:t>March 2015</a:t>
            </a:r>
            <a:endParaRPr lang="en-US" sz="1000" dirty="0">
              <a:solidFill>
                <a:prstClr val="white"/>
              </a:solidFill>
            </a:endParaRPr>
          </a:p>
        </p:txBody>
      </p:sp>
    </p:spTree>
    <p:extLst>
      <p:ext uri="{BB962C8B-B14F-4D97-AF65-F5344CB8AC3E}">
        <p14:creationId xmlns:p14="http://schemas.microsoft.com/office/powerpoint/2010/main" val="9273913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2939142" y="5794654"/>
            <a:ext cx="5756375" cy="370435"/>
          </a:xfrm>
        </p:spPr>
        <p:txBody>
          <a:bodyPr/>
          <a:lstStyle/>
          <a:p>
            <a:r>
              <a:rPr lang="en-US" dirty="0" smtClean="0"/>
              <a:t> </a:t>
            </a:r>
            <a:endParaRPr lang="en-US" dirty="0"/>
          </a:p>
        </p:txBody>
      </p:sp>
      <p:sp>
        <p:nvSpPr>
          <p:cNvPr id="9" name="Text Placeholder 8"/>
          <p:cNvSpPr>
            <a:spLocks noGrp="1"/>
          </p:cNvSpPr>
          <p:nvPr>
            <p:ph type="body" sz="quarter" idx="12"/>
          </p:nvPr>
        </p:nvSpPr>
        <p:spPr>
          <a:xfrm>
            <a:off x="2939142" y="6165090"/>
            <a:ext cx="5756374" cy="357432"/>
          </a:xfrm>
        </p:spPr>
        <p:txBody>
          <a:bodyPr/>
          <a:lstStyle/>
          <a:p>
            <a:r>
              <a:rPr lang="en-US" dirty="0" smtClean="0"/>
              <a:t> </a:t>
            </a:r>
            <a:endParaRPr lang="en-US" dirty="0"/>
          </a:p>
        </p:txBody>
      </p:sp>
      <p:sp>
        <p:nvSpPr>
          <p:cNvPr id="10" name="TextBox 9"/>
          <p:cNvSpPr txBox="1"/>
          <p:nvPr/>
        </p:nvSpPr>
        <p:spPr>
          <a:xfrm>
            <a:off x="113393" y="6530210"/>
            <a:ext cx="1782860" cy="246221"/>
          </a:xfrm>
          <a:prstGeom prst="rect">
            <a:avLst/>
          </a:prstGeom>
          <a:noFill/>
        </p:spPr>
        <p:txBody>
          <a:bodyPr wrap="none" rtlCol="0">
            <a:spAutoFit/>
          </a:bodyPr>
          <a:lstStyle/>
          <a:p>
            <a:pPr defTabSz="457200"/>
            <a:r>
              <a:rPr lang="en-US" sz="1000" dirty="0" smtClean="0">
                <a:solidFill>
                  <a:prstClr val="white">
                    <a:lumMod val="50000"/>
                  </a:prstClr>
                </a:solidFill>
              </a:rPr>
              <a:t>© Reed Elsevier Group PLC</a:t>
            </a:r>
            <a:endParaRPr lang="en-US" sz="1000" dirty="0">
              <a:solidFill>
                <a:prstClr val="white">
                  <a:lumMod val="50000"/>
                </a:prstClr>
              </a:solidFill>
            </a:endParaRPr>
          </a:p>
        </p:txBody>
      </p:sp>
      <p:sp>
        <p:nvSpPr>
          <p:cNvPr id="12" name="TextBox 11"/>
          <p:cNvSpPr txBox="1"/>
          <p:nvPr/>
        </p:nvSpPr>
        <p:spPr>
          <a:xfrm>
            <a:off x="7739805" y="59768"/>
            <a:ext cx="857927" cy="246221"/>
          </a:xfrm>
          <a:prstGeom prst="rect">
            <a:avLst/>
          </a:prstGeom>
          <a:noFill/>
        </p:spPr>
        <p:txBody>
          <a:bodyPr wrap="none" rtlCol="0">
            <a:spAutoFit/>
          </a:bodyPr>
          <a:lstStyle/>
          <a:p>
            <a:pPr defTabSz="457200"/>
            <a:r>
              <a:rPr lang="nl-NL" sz="1000" dirty="0" smtClean="0">
                <a:solidFill>
                  <a:prstClr val="white"/>
                </a:solidFill>
              </a:rPr>
              <a:t>March 2015</a:t>
            </a:r>
            <a:endParaRPr lang="en-US" sz="1000" dirty="0">
              <a:solidFill>
                <a:prstClr val="white"/>
              </a:solidFill>
            </a:endParaRPr>
          </a:p>
        </p:txBody>
      </p:sp>
      <p:sp>
        <p:nvSpPr>
          <p:cNvPr id="2" name="Title 1"/>
          <p:cNvSpPr>
            <a:spLocks noGrp="1"/>
          </p:cNvSpPr>
          <p:nvPr>
            <p:ph type="title"/>
          </p:nvPr>
        </p:nvSpPr>
        <p:spPr>
          <a:xfrm>
            <a:off x="33740" y="410054"/>
            <a:ext cx="8238319" cy="418645"/>
          </a:xfrm>
        </p:spPr>
        <p:txBody>
          <a:bodyPr/>
          <a:lstStyle/>
          <a:p>
            <a:r>
              <a:rPr lang="en-US" altLang="zh-CN" sz="2800" dirty="0">
                <a:solidFill>
                  <a:srgbClr val="07779D"/>
                </a:solidFill>
                <a:latin typeface="Arial" pitchFamily="34" charset="0"/>
                <a:ea typeface="宋体" pitchFamily="2" charset="-122"/>
                <a:cs typeface="Arial" pitchFamily="34" charset="0"/>
              </a:rPr>
              <a:t>Cover Letter</a:t>
            </a:r>
            <a:endParaRPr lang="en-US" sz="2800" dirty="0">
              <a:solidFill>
                <a:srgbClr val="07779D"/>
              </a:solidFill>
              <a:latin typeface="Arial" pitchFamily="34" charset="0"/>
              <a:ea typeface="宋体" pitchFamily="2" charset="-122"/>
              <a:cs typeface="Arial" pitchFamily="34" charset="0"/>
            </a:endParaRPr>
          </a:p>
        </p:txBody>
      </p:sp>
      <p:pic>
        <p:nvPicPr>
          <p:cNvPr id="11" name="Picture 4"/>
          <p:cNvPicPr>
            <a:picLocks noChangeAspect="1" noChangeArrowheads="1"/>
          </p:cNvPicPr>
          <p:nvPr/>
        </p:nvPicPr>
        <p:blipFill>
          <a:blip r:embed="rId3" cstate="print"/>
          <a:srcRect l="23441" t="11502" r="21097" b="7251"/>
          <a:stretch>
            <a:fillRect/>
          </a:stretch>
        </p:blipFill>
        <p:spPr bwMode="auto">
          <a:xfrm>
            <a:off x="2483768" y="619377"/>
            <a:ext cx="5410200" cy="5943600"/>
          </a:xfrm>
          <a:prstGeom prst="rect">
            <a:avLst/>
          </a:prstGeom>
          <a:noFill/>
          <a:ln w="28575">
            <a:solidFill>
              <a:schemeClr val="tx2"/>
            </a:solidFill>
            <a:miter lim="800000"/>
            <a:headEnd/>
            <a:tailEnd/>
          </a:ln>
        </p:spPr>
      </p:pic>
      <p:grpSp>
        <p:nvGrpSpPr>
          <p:cNvPr id="14" name="Group 14"/>
          <p:cNvGrpSpPr>
            <a:grpSpLocks/>
          </p:cNvGrpSpPr>
          <p:nvPr/>
        </p:nvGrpSpPr>
        <p:grpSpPr bwMode="auto">
          <a:xfrm>
            <a:off x="539998" y="1196901"/>
            <a:ext cx="8539164" cy="5116513"/>
            <a:chOff x="45" y="755"/>
            <a:chExt cx="5379" cy="3223"/>
          </a:xfrm>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5400000" scaled="1"/>
            <a:tileRect/>
          </a:gradFill>
        </p:grpSpPr>
        <p:sp>
          <p:nvSpPr>
            <p:cNvPr id="15" name="Line 5"/>
            <p:cNvSpPr>
              <a:spLocks noChangeShapeType="1"/>
            </p:cNvSpPr>
            <p:nvPr/>
          </p:nvSpPr>
          <p:spPr bwMode="auto">
            <a:xfrm>
              <a:off x="1488" y="1968"/>
              <a:ext cx="2256" cy="0"/>
            </a:xfrm>
            <a:prstGeom prst="line">
              <a:avLst/>
            </a:prstGeom>
            <a:grpFill/>
            <a:ln w="38100">
              <a:solidFill>
                <a:schemeClr val="accent1"/>
              </a:solidFill>
              <a:round/>
              <a:headEnd/>
              <a:tailEnd/>
            </a:ln>
          </p:spPr>
          <p:txBody>
            <a:bodyPr>
              <a:spAutoFit/>
            </a:bodyPr>
            <a:lstStyle/>
            <a:p>
              <a:endParaRPr lang="en-GB">
                <a:solidFill>
                  <a:prstClr val="black"/>
                </a:solidFill>
              </a:endParaRPr>
            </a:p>
          </p:txBody>
        </p:sp>
        <p:sp>
          <p:nvSpPr>
            <p:cNvPr id="16" name="AutoShape 6"/>
            <p:cNvSpPr>
              <a:spLocks noChangeArrowheads="1"/>
            </p:cNvSpPr>
            <p:nvPr/>
          </p:nvSpPr>
          <p:spPr bwMode="auto">
            <a:xfrm>
              <a:off x="3744" y="755"/>
              <a:ext cx="1680" cy="432"/>
            </a:xfrm>
            <a:prstGeom prst="wedgeRoundRectCallout">
              <a:avLst>
                <a:gd name="adj1" fmla="val -48410"/>
                <a:gd name="adj2" fmla="val 211502"/>
                <a:gd name="adj3" fmla="val 16667"/>
              </a:avLst>
            </a:prstGeom>
            <a:grpFill/>
            <a:ln w="38100">
              <a:solidFill>
                <a:schemeClr val="accent1"/>
              </a:solidFill>
              <a:miter lim="800000"/>
              <a:headEnd/>
              <a:tailEnd/>
            </a:ln>
          </p:spPr>
          <p:txBody>
            <a:bodyPr/>
            <a:lstStyle/>
            <a:p>
              <a:pPr algn="ctr"/>
              <a:r>
                <a:rPr lang="en-US" b="1" dirty="0">
                  <a:solidFill>
                    <a:prstClr val="black"/>
                  </a:solidFill>
                  <a:latin typeface="Arial Narrow" pitchFamily="34" charset="0"/>
                </a:rPr>
                <a:t>Final approval from all authors</a:t>
              </a:r>
              <a:endParaRPr lang="en-GB" b="1" dirty="0">
                <a:solidFill>
                  <a:prstClr val="black"/>
                </a:solidFill>
                <a:latin typeface="Arial Narrow" pitchFamily="34" charset="0"/>
              </a:endParaRPr>
            </a:p>
          </p:txBody>
        </p:sp>
        <p:sp>
          <p:nvSpPr>
            <p:cNvPr id="17" name="AutoShape 7"/>
            <p:cNvSpPr>
              <a:spLocks noChangeArrowheads="1"/>
            </p:cNvSpPr>
            <p:nvPr/>
          </p:nvSpPr>
          <p:spPr bwMode="auto">
            <a:xfrm>
              <a:off x="4011" y="2851"/>
              <a:ext cx="1341" cy="671"/>
            </a:xfrm>
            <a:prstGeom prst="wedgeRoundRectCallout">
              <a:avLst>
                <a:gd name="adj1" fmla="val -21607"/>
                <a:gd name="adj2" fmla="val -133179"/>
                <a:gd name="adj3" fmla="val 16667"/>
              </a:avLst>
            </a:prstGeom>
            <a:grpFill/>
            <a:ln w="38100">
              <a:solidFill>
                <a:schemeClr val="accent1"/>
              </a:solidFill>
              <a:miter lim="800000"/>
              <a:headEnd/>
              <a:tailEnd/>
            </a:ln>
          </p:spPr>
          <p:txBody>
            <a:bodyPr/>
            <a:lstStyle/>
            <a:p>
              <a:pPr algn="ctr"/>
              <a:r>
                <a:rPr lang="en-US" b="1">
                  <a:solidFill>
                    <a:prstClr val="black"/>
                  </a:solidFill>
                  <a:latin typeface="Arial Narrow" pitchFamily="34" charset="0"/>
                </a:rPr>
                <a:t>Explanation of importance of research</a:t>
              </a:r>
              <a:endParaRPr lang="en-GB" b="1">
                <a:solidFill>
                  <a:prstClr val="black"/>
                </a:solidFill>
                <a:latin typeface="Arial Narrow" pitchFamily="34" charset="0"/>
              </a:endParaRPr>
            </a:p>
          </p:txBody>
        </p:sp>
        <p:sp>
          <p:nvSpPr>
            <p:cNvPr id="18" name="Line 9"/>
            <p:cNvSpPr>
              <a:spLocks noChangeShapeType="1"/>
            </p:cNvSpPr>
            <p:nvPr/>
          </p:nvSpPr>
          <p:spPr bwMode="auto">
            <a:xfrm>
              <a:off x="2334" y="2286"/>
              <a:ext cx="2082" cy="0"/>
            </a:xfrm>
            <a:prstGeom prst="line">
              <a:avLst/>
            </a:prstGeom>
            <a:grpFill/>
            <a:ln w="38100">
              <a:solidFill>
                <a:schemeClr val="accent1"/>
              </a:solidFill>
              <a:round/>
              <a:headEnd/>
              <a:tailEnd/>
            </a:ln>
          </p:spPr>
          <p:txBody>
            <a:bodyPr>
              <a:spAutoFit/>
            </a:bodyPr>
            <a:lstStyle/>
            <a:p>
              <a:endParaRPr lang="en-GB">
                <a:solidFill>
                  <a:prstClr val="black"/>
                </a:solidFill>
              </a:endParaRPr>
            </a:p>
          </p:txBody>
        </p:sp>
        <p:sp>
          <p:nvSpPr>
            <p:cNvPr id="19" name="AutoShape 10"/>
            <p:cNvSpPr>
              <a:spLocks noChangeArrowheads="1"/>
            </p:cNvSpPr>
            <p:nvPr/>
          </p:nvSpPr>
          <p:spPr bwMode="auto">
            <a:xfrm>
              <a:off x="45" y="3690"/>
              <a:ext cx="1680" cy="288"/>
            </a:xfrm>
            <a:prstGeom prst="wedgeRoundRectCallout">
              <a:avLst>
                <a:gd name="adj1" fmla="val 27681"/>
                <a:gd name="adj2" fmla="val -225000"/>
                <a:gd name="adj3" fmla="val 16667"/>
              </a:avLst>
            </a:prstGeom>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5400000" scaled="1"/>
              <a:tileRect/>
            </a:gradFill>
            <a:ln w="38100">
              <a:solidFill>
                <a:schemeClr val="accent1"/>
              </a:solidFill>
              <a:miter lim="800000"/>
              <a:headEnd/>
              <a:tailEnd/>
            </a:ln>
          </p:spPr>
          <p:txBody>
            <a:bodyPr/>
            <a:lstStyle/>
            <a:p>
              <a:pPr algn="ctr"/>
              <a:r>
                <a:rPr lang="en-US" b="1" dirty="0">
                  <a:solidFill>
                    <a:prstClr val="black"/>
                  </a:solidFill>
                  <a:latin typeface="Arial Narrow" pitchFamily="34" charset="0"/>
                </a:rPr>
                <a:t>Suggested reviewers</a:t>
              </a:r>
              <a:endParaRPr lang="en-GB" b="1" dirty="0">
                <a:solidFill>
                  <a:prstClr val="black"/>
                </a:solidFill>
                <a:latin typeface="Arial Narrow" pitchFamily="34" charset="0"/>
              </a:endParaRPr>
            </a:p>
          </p:txBody>
        </p:sp>
        <p:sp>
          <p:nvSpPr>
            <p:cNvPr id="20" name="AutoShape 13"/>
            <p:cNvSpPr>
              <a:spLocks/>
            </p:cNvSpPr>
            <p:nvPr/>
          </p:nvSpPr>
          <p:spPr bwMode="auto">
            <a:xfrm>
              <a:off x="1361" y="3024"/>
              <a:ext cx="96" cy="288"/>
            </a:xfrm>
            <a:prstGeom prst="leftBrace">
              <a:avLst>
                <a:gd name="adj1" fmla="val 25000"/>
                <a:gd name="adj2" fmla="val 50000"/>
              </a:avLst>
            </a:prstGeom>
            <a:grpFill/>
            <a:ln w="28575">
              <a:solidFill>
                <a:schemeClr val="accent1"/>
              </a:solidFill>
              <a:round/>
              <a:headEnd/>
              <a:tailEnd/>
            </a:ln>
          </p:spPr>
          <p:txBody>
            <a:bodyPr wrap="none" anchor="ctr">
              <a:spAutoFit/>
            </a:bodyPr>
            <a:lstStyle/>
            <a:p>
              <a:endParaRPr lang="en-US">
                <a:solidFill>
                  <a:prstClr val="black"/>
                </a:solidFill>
              </a:endParaRPr>
            </a:p>
          </p:txBody>
        </p:sp>
      </p:grpSp>
    </p:spTree>
    <p:extLst>
      <p:ext uri="{BB962C8B-B14F-4D97-AF65-F5344CB8AC3E}">
        <p14:creationId xmlns:p14="http://schemas.microsoft.com/office/powerpoint/2010/main" val="106615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ubtitle 28"/>
          <p:cNvSpPr>
            <a:spLocks noGrp="1"/>
          </p:cNvSpPr>
          <p:nvPr>
            <p:ph type="subTitle" idx="1"/>
          </p:nvPr>
        </p:nvSpPr>
        <p:spPr>
          <a:xfrm>
            <a:off x="3363686" y="2960400"/>
            <a:ext cx="5704113" cy="971627"/>
          </a:xfrm>
        </p:spPr>
        <p:txBody>
          <a:bodyPr/>
          <a:lstStyle/>
          <a:p>
            <a:pPr>
              <a:lnSpc>
                <a:spcPct val="100000"/>
              </a:lnSpc>
              <a:spcAft>
                <a:spcPts val="600"/>
              </a:spcAft>
            </a:pPr>
            <a:r>
              <a:rPr lang="en-GB" sz="3200" b="1" dirty="0" smtClean="0"/>
              <a:t>Peer-Review</a:t>
            </a:r>
            <a:endParaRPr lang="en-US" sz="2000" dirty="0"/>
          </a:p>
        </p:txBody>
      </p:sp>
      <p:sp>
        <p:nvSpPr>
          <p:cNvPr id="32" name="Text Placeholder 31"/>
          <p:cNvSpPr>
            <a:spLocks noGrp="1"/>
          </p:cNvSpPr>
          <p:nvPr>
            <p:ph type="body" sz="quarter" idx="12"/>
          </p:nvPr>
        </p:nvSpPr>
        <p:spPr/>
        <p:txBody>
          <a:bodyPr/>
          <a:lstStyle/>
          <a:p>
            <a:r>
              <a:rPr lang="en-US" dirty="0" smtClean="0"/>
              <a:t> </a:t>
            </a:r>
            <a:endParaRPr lang="en-US" dirty="0"/>
          </a:p>
        </p:txBody>
      </p:sp>
      <p:sp>
        <p:nvSpPr>
          <p:cNvPr id="2" name="Text Placeholder 1"/>
          <p:cNvSpPr>
            <a:spLocks noGrp="1"/>
          </p:cNvSpPr>
          <p:nvPr>
            <p:ph type="body" sz="quarter" idx="13"/>
          </p:nvPr>
        </p:nvSpPr>
        <p:spPr/>
        <p:txBody>
          <a:bodyPr/>
          <a:lstStyle/>
          <a:p>
            <a:r>
              <a:rPr lang="en-GB" dirty="0" smtClean="0"/>
              <a:t> </a:t>
            </a:r>
            <a:endParaRPr lang="en-US" dirty="0"/>
          </a:p>
        </p:txBody>
      </p:sp>
      <p:pic>
        <p:nvPicPr>
          <p:cNvPr id="6" name="Picture 3" descr="X:\elsevier\rachel\campus\WORDMARK\PublishingConnect_WMK_151_RG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58594" y="2267238"/>
            <a:ext cx="2096980" cy="246831"/>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6520543" y="2177157"/>
            <a:ext cx="0" cy="36957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189442" y="6452103"/>
            <a:ext cx="1782860" cy="246221"/>
          </a:xfrm>
          <a:prstGeom prst="rect">
            <a:avLst/>
          </a:prstGeom>
          <a:noFill/>
        </p:spPr>
        <p:txBody>
          <a:bodyPr wrap="none" rtlCol="0">
            <a:spAutoFit/>
          </a:bodyPr>
          <a:lstStyle/>
          <a:p>
            <a:pPr defTabSz="457200"/>
            <a:r>
              <a:rPr lang="en-US" sz="1000" dirty="0" smtClean="0">
                <a:solidFill>
                  <a:prstClr val="white">
                    <a:lumMod val="50000"/>
                  </a:prstClr>
                </a:solidFill>
              </a:rPr>
              <a:t>© Reed Elsevier Group PLC</a:t>
            </a:r>
            <a:endParaRPr lang="en-US" sz="1000" dirty="0">
              <a:solidFill>
                <a:prstClr val="white">
                  <a:lumMod val="50000"/>
                </a:prstClr>
              </a:solidFill>
            </a:endParaRPr>
          </a:p>
        </p:txBody>
      </p:sp>
    </p:spTree>
    <p:extLst>
      <p:ext uri="{BB962C8B-B14F-4D97-AF65-F5344CB8AC3E}">
        <p14:creationId xmlns:p14="http://schemas.microsoft.com/office/powerpoint/2010/main" val="128934426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 name="Group 4"/>
          <p:cNvGrpSpPr/>
          <p:nvPr/>
        </p:nvGrpSpPr>
        <p:grpSpPr>
          <a:xfrm>
            <a:off x="539552" y="2189097"/>
            <a:ext cx="3568920" cy="838202"/>
            <a:chOff x="409" y="2851817"/>
            <a:chExt cx="1782216" cy="891110"/>
          </a:xfrm>
          <a:gradFill>
            <a:gsLst>
              <a:gs pos="0">
                <a:schemeClr val="accent2"/>
              </a:gs>
              <a:gs pos="100000">
                <a:srgbClr val="005CBF"/>
              </a:gs>
            </a:gsLst>
            <a:lin ang="5400000" scaled="0"/>
          </a:gradFill>
          <a:scene3d>
            <a:camera prst="orthographicFront"/>
            <a:lightRig rig="flat" dir="t"/>
          </a:scene3d>
        </p:grpSpPr>
        <p:sp>
          <p:nvSpPr>
            <p:cNvPr id="93" name="Rectangle 92"/>
            <p:cNvSpPr/>
            <p:nvPr/>
          </p:nvSpPr>
          <p:spPr>
            <a:xfrm>
              <a:off x="409" y="2851819"/>
              <a:ext cx="1782216" cy="891108"/>
            </a:xfrm>
            <a:prstGeom prst="rect">
              <a:avLst/>
            </a:prstGeom>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nchor="ctr"/>
            <a:lstStyle/>
            <a:p>
              <a:pPr algn="ctr">
                <a:lnSpc>
                  <a:spcPct val="90000"/>
                </a:lnSpc>
                <a:defRPr/>
              </a:pPr>
              <a:r>
                <a:rPr lang="en-US" dirty="0" smtClean="0">
                  <a:solidFill>
                    <a:prstClr val="white"/>
                  </a:solidFill>
                  <a:latin typeface="Verdana" pitchFamily="34" charset="0"/>
                  <a:ea typeface="Verdana" pitchFamily="34" charset="0"/>
                  <a:cs typeface="Verdana" pitchFamily="34" charset="0"/>
                </a:rPr>
                <a:t>Manuscript reviewed by Technical Screening for completeness and Language.</a:t>
              </a:r>
              <a:endParaRPr lang="en-US" sz="2000" b="1" dirty="0" smtClean="0">
                <a:solidFill>
                  <a:srgbClr val="FFFF00"/>
                </a:solidFill>
                <a:latin typeface="Verdana" pitchFamily="34" charset="0"/>
                <a:ea typeface="Verdana" pitchFamily="34" charset="0"/>
                <a:cs typeface="Verdana" pitchFamily="34" charset="0"/>
              </a:endParaRPr>
            </a:p>
          </p:txBody>
        </p:sp>
        <p:sp>
          <p:nvSpPr>
            <p:cNvPr id="95" name="Rectangle 94"/>
            <p:cNvSpPr/>
            <p:nvPr/>
          </p:nvSpPr>
          <p:spPr>
            <a:xfrm>
              <a:off x="409" y="2851817"/>
              <a:ext cx="1782216" cy="891108"/>
            </a:xfrm>
            <a:prstGeom prst="rect">
              <a:avLst/>
            </a:prstGeom>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nchor="ctr"/>
            <a:lstStyle/>
            <a:p>
              <a:pPr algn="ctr">
                <a:lnSpc>
                  <a:spcPct val="90000"/>
                </a:lnSpc>
                <a:spcAft>
                  <a:spcPct val="35000"/>
                </a:spcAft>
                <a:defRPr/>
              </a:pPr>
              <a:endParaRPr lang="en-US">
                <a:solidFill>
                  <a:prstClr val="white"/>
                </a:solidFill>
                <a:latin typeface="Verdana" pitchFamily="34" charset="0"/>
                <a:ea typeface="Verdana" pitchFamily="34" charset="0"/>
                <a:cs typeface="Verdana" pitchFamily="34" charset="0"/>
              </a:endParaRPr>
            </a:p>
          </p:txBody>
        </p:sp>
      </p:grpSp>
      <p:grpSp>
        <p:nvGrpSpPr>
          <p:cNvPr id="96" name="Group 4"/>
          <p:cNvGrpSpPr/>
          <p:nvPr/>
        </p:nvGrpSpPr>
        <p:grpSpPr>
          <a:xfrm>
            <a:off x="1594962" y="3291924"/>
            <a:ext cx="1454802" cy="609600"/>
            <a:chOff x="409" y="2851819"/>
            <a:chExt cx="2126617" cy="891108"/>
          </a:xfrm>
          <a:gradFill>
            <a:gsLst>
              <a:gs pos="0">
                <a:schemeClr val="accent2"/>
              </a:gs>
              <a:gs pos="100000">
                <a:srgbClr val="005CBF"/>
              </a:gs>
            </a:gsLst>
            <a:lin ang="5400000" scaled="0"/>
          </a:gradFill>
          <a:scene3d>
            <a:camera prst="orthographicFront"/>
            <a:lightRig rig="flat" dir="t"/>
          </a:scene3d>
        </p:grpSpPr>
        <p:sp>
          <p:nvSpPr>
            <p:cNvPr id="97" name="Rectangle 96"/>
            <p:cNvSpPr/>
            <p:nvPr/>
          </p:nvSpPr>
          <p:spPr>
            <a:xfrm>
              <a:off x="409" y="2851819"/>
              <a:ext cx="2126617" cy="891108"/>
            </a:xfrm>
            <a:prstGeom prst="rect">
              <a:avLst/>
            </a:prstGeom>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nchor="ctr"/>
            <a:lstStyle/>
            <a:p>
              <a:pPr algn="ctr">
                <a:lnSpc>
                  <a:spcPct val="90000"/>
                </a:lnSpc>
                <a:defRPr/>
              </a:pPr>
              <a:r>
                <a:rPr lang="en-US" dirty="0">
                  <a:solidFill>
                    <a:prstClr val="white"/>
                  </a:solidFill>
                  <a:latin typeface="Verdana" pitchFamily="34" charset="0"/>
                  <a:ea typeface="Verdana" pitchFamily="34" charset="0"/>
                  <a:cs typeface="Verdana" pitchFamily="34" charset="0"/>
                </a:rPr>
                <a:t>Editors </a:t>
              </a:r>
            </a:p>
          </p:txBody>
        </p:sp>
        <p:sp>
          <p:nvSpPr>
            <p:cNvPr id="99" name="Rectangle 98"/>
            <p:cNvSpPr/>
            <p:nvPr/>
          </p:nvSpPr>
          <p:spPr>
            <a:xfrm>
              <a:off x="409" y="2851819"/>
              <a:ext cx="1782216" cy="891108"/>
            </a:xfrm>
            <a:prstGeom prst="rect">
              <a:avLst/>
            </a:prstGeom>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nchor="ctr"/>
            <a:lstStyle/>
            <a:p>
              <a:pPr algn="ctr">
                <a:lnSpc>
                  <a:spcPct val="90000"/>
                </a:lnSpc>
                <a:spcAft>
                  <a:spcPct val="35000"/>
                </a:spcAft>
                <a:defRPr/>
              </a:pPr>
              <a:endParaRPr lang="en-US">
                <a:solidFill>
                  <a:prstClr val="white"/>
                </a:solidFill>
                <a:latin typeface="Verdana" pitchFamily="34" charset="0"/>
                <a:ea typeface="Verdana" pitchFamily="34" charset="0"/>
                <a:cs typeface="Verdana" pitchFamily="34" charset="0"/>
              </a:endParaRPr>
            </a:p>
          </p:txBody>
        </p:sp>
      </p:grpSp>
      <p:sp>
        <p:nvSpPr>
          <p:cNvPr id="33" name="Title 8"/>
          <p:cNvSpPr txBox="1">
            <a:spLocks/>
          </p:cNvSpPr>
          <p:nvPr/>
        </p:nvSpPr>
        <p:spPr>
          <a:xfrm>
            <a:off x="0" y="-171400"/>
            <a:ext cx="6804248" cy="1143000"/>
          </a:xfrm>
          <a:prstGeom prst="rect">
            <a:avLst/>
          </a:prstGeom>
        </p:spPr>
        <p:txBody>
          <a:bodyPr vert="horz" lIns="91440" tIns="45720" rIns="91440" bIns="45720" rtlCol="0" anchor="ctr">
            <a:noAutofit/>
          </a:bodyPr>
          <a:lstStyle/>
          <a:p>
            <a:pPr defTabSz="457200">
              <a:spcBef>
                <a:spcPct val="0"/>
              </a:spcBef>
              <a:defRPr/>
            </a:pPr>
            <a:endParaRPr lang="en-GB" sz="2800" dirty="0">
              <a:solidFill>
                <a:srgbClr val="07779D"/>
              </a:solidFill>
              <a:latin typeface="Arial" pitchFamily="34" charset="0"/>
              <a:ea typeface="宋体" pitchFamily="2" charset="-122"/>
              <a:cs typeface="Arial" pitchFamily="34" charset="0"/>
            </a:endParaRPr>
          </a:p>
        </p:txBody>
      </p:sp>
      <p:sp>
        <p:nvSpPr>
          <p:cNvPr id="2" name="Title 1"/>
          <p:cNvSpPr>
            <a:spLocks noGrp="1"/>
          </p:cNvSpPr>
          <p:nvPr>
            <p:ph type="title"/>
          </p:nvPr>
        </p:nvSpPr>
        <p:spPr>
          <a:xfrm>
            <a:off x="457199" y="548680"/>
            <a:ext cx="8238319" cy="418645"/>
          </a:xfrm>
        </p:spPr>
        <p:txBody>
          <a:bodyPr/>
          <a:lstStyle/>
          <a:p>
            <a:r>
              <a:rPr lang="en-US" dirty="0">
                <a:solidFill>
                  <a:srgbClr val="07779D"/>
                </a:solidFill>
                <a:latin typeface="Arial" pitchFamily="34" charset="0"/>
                <a:ea typeface="宋体" pitchFamily="2" charset="-122"/>
                <a:cs typeface="Arial" pitchFamily="34" charset="0"/>
              </a:rPr>
              <a:t>Understand the peer-review </a:t>
            </a:r>
            <a:r>
              <a:rPr lang="en-US" dirty="0" smtClean="0">
                <a:solidFill>
                  <a:srgbClr val="07779D"/>
                </a:solidFill>
                <a:latin typeface="Arial" pitchFamily="34" charset="0"/>
                <a:ea typeface="宋体" pitchFamily="2" charset="-122"/>
                <a:cs typeface="Arial" pitchFamily="34" charset="0"/>
              </a:rPr>
              <a:t>process</a:t>
            </a:r>
            <a:endParaRPr lang="en-US" dirty="0"/>
          </a:p>
        </p:txBody>
      </p:sp>
      <p:sp>
        <p:nvSpPr>
          <p:cNvPr id="48" name="Slide Number Placeholder 3"/>
          <p:cNvSpPr>
            <a:spLocks noGrp="1"/>
          </p:cNvSpPr>
          <p:nvPr>
            <p:ph type="sldNum" sz="quarter" idx="4294967295"/>
          </p:nvPr>
        </p:nvSpPr>
        <p:spPr>
          <a:xfrm>
            <a:off x="7010400" y="6416675"/>
            <a:ext cx="2133600" cy="365125"/>
          </a:xfrm>
          <a:ln>
            <a:noFill/>
          </a:ln>
        </p:spPr>
        <p:txBody>
          <a:bodyPr/>
          <a:lstStyle/>
          <a:p>
            <a:pPr>
              <a:defRPr/>
            </a:pPr>
            <a:fld id="{1CEB248B-277D-42DF-BE52-405B41E2EDFD}" type="slidenum">
              <a:rPr lang="zh-CN" altLang="en-GB">
                <a:solidFill>
                  <a:prstClr val="black">
                    <a:tint val="75000"/>
                  </a:prstClr>
                </a:solidFill>
                <a:latin typeface="Verdana" pitchFamily="34" charset="0"/>
                <a:cs typeface="Verdana" pitchFamily="34" charset="0"/>
              </a:rPr>
              <a:pPr>
                <a:defRPr/>
              </a:pPr>
              <a:t>57</a:t>
            </a:fld>
            <a:endParaRPr lang="en-GB" altLang="zh-CN" dirty="0">
              <a:solidFill>
                <a:prstClr val="black">
                  <a:tint val="75000"/>
                </a:prstClr>
              </a:solidFill>
              <a:latin typeface="Verdana" pitchFamily="34" charset="0"/>
              <a:ea typeface="Verdana" pitchFamily="34" charset="0"/>
              <a:cs typeface="Verdana" pitchFamily="34" charset="0"/>
            </a:endParaRPr>
          </a:p>
        </p:txBody>
      </p:sp>
      <p:grpSp>
        <p:nvGrpSpPr>
          <p:cNvPr id="9" name="Group 4"/>
          <p:cNvGrpSpPr/>
          <p:nvPr/>
        </p:nvGrpSpPr>
        <p:grpSpPr>
          <a:xfrm>
            <a:off x="1209914" y="1108978"/>
            <a:ext cx="2209958" cy="781796"/>
            <a:chOff x="-61938" y="2609790"/>
            <a:chExt cx="2067517" cy="1142823"/>
          </a:xfrm>
          <a:scene3d>
            <a:camera prst="orthographicFront"/>
            <a:lightRig rig="flat" dir="t"/>
          </a:scene3d>
        </p:grpSpPr>
        <p:sp>
          <p:nvSpPr>
            <p:cNvPr id="10" name="Rectangle 9"/>
            <p:cNvSpPr/>
            <p:nvPr/>
          </p:nvSpPr>
          <p:spPr>
            <a:xfrm>
              <a:off x="-61938" y="2609790"/>
              <a:ext cx="2067517" cy="1142823"/>
            </a:xfrm>
            <a:prstGeom prst="rect">
              <a:avLst/>
            </a:prstGeom>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nchor="ctr"/>
            <a:lstStyle/>
            <a:p>
              <a:pPr algn="ctr">
                <a:defRPr/>
              </a:pPr>
              <a:r>
                <a:rPr lang="en-US" dirty="0">
                  <a:solidFill>
                    <a:prstClr val="white"/>
                  </a:solidFill>
                  <a:latin typeface="Verdana" pitchFamily="34" charset="0"/>
                  <a:ea typeface="Verdana" pitchFamily="34" charset="0"/>
                  <a:cs typeface="Verdana" pitchFamily="34" charset="0"/>
                </a:rPr>
                <a:t>Author submits </a:t>
              </a:r>
              <a:r>
                <a:rPr lang="en-US" dirty="0" smtClean="0">
                  <a:solidFill>
                    <a:prstClr val="white"/>
                  </a:solidFill>
                  <a:latin typeface="Verdana" pitchFamily="34" charset="0"/>
                  <a:ea typeface="Verdana" pitchFamily="34" charset="0"/>
                  <a:cs typeface="Verdana" pitchFamily="34" charset="0"/>
                </a:rPr>
                <a:t>manuscript</a:t>
              </a:r>
              <a:endParaRPr lang="en-US" dirty="0">
                <a:solidFill>
                  <a:prstClr val="white"/>
                </a:solidFill>
                <a:latin typeface="Verdana" pitchFamily="34" charset="0"/>
                <a:ea typeface="Verdana" pitchFamily="34" charset="0"/>
                <a:cs typeface="Verdana" pitchFamily="34" charset="0"/>
              </a:endParaRPr>
            </a:p>
          </p:txBody>
        </p:sp>
        <p:sp>
          <p:nvSpPr>
            <p:cNvPr id="11" name="Rectangle 10"/>
            <p:cNvSpPr/>
            <p:nvPr/>
          </p:nvSpPr>
          <p:spPr>
            <a:xfrm>
              <a:off x="409" y="2851819"/>
              <a:ext cx="1782216" cy="891108"/>
            </a:xfrm>
            <a:prstGeom prst="rect">
              <a:avLst/>
            </a:prstGeom>
            <a:sp3d/>
          </p:spPr>
          <p:style>
            <a:lnRef idx="0">
              <a:scrgbClr r="0" g="0" b="0"/>
            </a:lnRef>
            <a:fillRef idx="0">
              <a:scrgbClr r="0" g="0" b="0"/>
            </a:fillRef>
            <a:effectRef idx="0">
              <a:scrgbClr r="0" g="0" b="0"/>
            </a:effectRef>
            <a:fontRef idx="minor">
              <a:schemeClr val="lt1"/>
            </a:fontRef>
          </p:style>
          <p:txBody>
            <a:bodyPr lIns="36830" tIns="36830" rIns="36830" bIns="36830" spcCol="1270" anchor="ctr"/>
            <a:lstStyle/>
            <a:p>
              <a:pPr algn="ctr" defTabSz="2578100">
                <a:lnSpc>
                  <a:spcPct val="90000"/>
                </a:lnSpc>
                <a:spcAft>
                  <a:spcPct val="35000"/>
                </a:spcAft>
                <a:defRPr/>
              </a:pPr>
              <a:endParaRPr lang="en-US">
                <a:solidFill>
                  <a:prstClr val="white"/>
                </a:solidFill>
                <a:latin typeface="Verdana" pitchFamily="34" charset="0"/>
                <a:ea typeface="Verdana" pitchFamily="34" charset="0"/>
                <a:cs typeface="Verdana" pitchFamily="34" charset="0"/>
              </a:endParaRPr>
            </a:p>
          </p:txBody>
        </p:sp>
      </p:grpSp>
      <p:grpSp>
        <p:nvGrpSpPr>
          <p:cNvPr id="15" name="Group 4"/>
          <p:cNvGrpSpPr/>
          <p:nvPr/>
        </p:nvGrpSpPr>
        <p:grpSpPr>
          <a:xfrm>
            <a:off x="503717" y="4170148"/>
            <a:ext cx="3600450" cy="987043"/>
            <a:chOff x="409" y="2851819"/>
            <a:chExt cx="1782216" cy="1038281"/>
          </a:xfrm>
          <a:gradFill>
            <a:gsLst>
              <a:gs pos="0">
                <a:schemeClr val="accent2"/>
              </a:gs>
              <a:gs pos="100000">
                <a:srgbClr val="005CBF"/>
              </a:gs>
            </a:gsLst>
            <a:lin ang="5400000" scaled="0"/>
          </a:gradFill>
          <a:scene3d>
            <a:camera prst="orthographicFront"/>
            <a:lightRig rig="flat" dir="t"/>
          </a:scene3d>
        </p:grpSpPr>
        <p:sp>
          <p:nvSpPr>
            <p:cNvPr id="16" name="Rectangle 15"/>
            <p:cNvSpPr/>
            <p:nvPr/>
          </p:nvSpPr>
          <p:spPr>
            <a:xfrm>
              <a:off x="409" y="2860874"/>
              <a:ext cx="1782216" cy="1029226"/>
            </a:xfrm>
            <a:prstGeom prst="rect">
              <a:avLst/>
            </a:prstGeom>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nchor="ctr"/>
            <a:lstStyle/>
            <a:p>
              <a:pPr algn="ctr">
                <a:lnSpc>
                  <a:spcPct val="90000"/>
                </a:lnSpc>
                <a:defRPr/>
              </a:pPr>
              <a:r>
                <a:rPr lang="en-US" dirty="0" smtClean="0">
                  <a:solidFill>
                    <a:prstClr val="white"/>
                  </a:solidFill>
                  <a:latin typeface="Verdana" pitchFamily="34" charset="0"/>
                  <a:ea typeface="Verdana" pitchFamily="34" charset="0"/>
                  <a:cs typeface="Verdana" pitchFamily="34" charset="0"/>
                </a:rPr>
                <a:t>Evaluate based on </a:t>
              </a:r>
              <a:r>
                <a:rPr lang="en-US" b="1" dirty="0" smtClean="0">
                  <a:solidFill>
                    <a:prstClr val="white"/>
                  </a:solidFill>
                  <a:latin typeface="Verdana" pitchFamily="34" charset="0"/>
                  <a:ea typeface="Verdana" pitchFamily="34" charset="0"/>
                  <a:cs typeface="Verdana" pitchFamily="34" charset="0"/>
                </a:rPr>
                <a:t>SCOPE</a:t>
              </a:r>
              <a:r>
                <a:rPr lang="en-US" dirty="0">
                  <a:solidFill>
                    <a:prstClr val="white"/>
                  </a:solidFill>
                  <a:latin typeface="Verdana" pitchFamily="34" charset="0"/>
                  <a:ea typeface="Verdana" pitchFamily="34" charset="0"/>
                  <a:cs typeface="Verdana" pitchFamily="34" charset="0"/>
                </a:rPr>
                <a:t>, </a:t>
              </a:r>
              <a:r>
                <a:rPr lang="en-US" b="1" dirty="0">
                  <a:solidFill>
                    <a:prstClr val="white"/>
                  </a:solidFill>
                  <a:latin typeface="Verdana" pitchFamily="34" charset="0"/>
                  <a:ea typeface="Verdana" pitchFamily="34" charset="0"/>
                  <a:cs typeface="Verdana" pitchFamily="34" charset="0"/>
                </a:rPr>
                <a:t>NOVELTY</a:t>
              </a:r>
              <a:r>
                <a:rPr lang="en-US" dirty="0">
                  <a:solidFill>
                    <a:prstClr val="white"/>
                  </a:solidFill>
                  <a:latin typeface="Verdana" pitchFamily="34" charset="0"/>
                  <a:ea typeface="Verdana" pitchFamily="34" charset="0"/>
                  <a:cs typeface="Verdana" pitchFamily="34" charset="0"/>
                </a:rPr>
                <a:t>, and </a:t>
              </a:r>
              <a:r>
                <a:rPr lang="en-US" b="1" dirty="0">
                  <a:solidFill>
                    <a:prstClr val="white"/>
                  </a:solidFill>
                  <a:latin typeface="Verdana" pitchFamily="34" charset="0"/>
                  <a:ea typeface="Verdana" pitchFamily="34" charset="0"/>
                  <a:cs typeface="Verdana" pitchFamily="34" charset="0"/>
                </a:rPr>
                <a:t>QUALITY</a:t>
              </a:r>
            </a:p>
            <a:p>
              <a:pPr algn="ctr">
                <a:lnSpc>
                  <a:spcPct val="90000"/>
                </a:lnSpc>
                <a:defRPr/>
              </a:pPr>
              <a:r>
                <a:rPr lang="en-US" dirty="0">
                  <a:solidFill>
                    <a:prstClr val="white"/>
                  </a:solidFill>
                  <a:latin typeface="Verdana" pitchFamily="34" charset="0"/>
                  <a:ea typeface="Verdana" pitchFamily="34" charset="0"/>
                  <a:cs typeface="Verdana" pitchFamily="34" charset="0"/>
                </a:rPr>
                <a:t>Make decision</a:t>
              </a:r>
            </a:p>
          </p:txBody>
        </p:sp>
        <p:sp>
          <p:nvSpPr>
            <p:cNvPr id="17" name="Rectangle 16"/>
            <p:cNvSpPr/>
            <p:nvPr/>
          </p:nvSpPr>
          <p:spPr>
            <a:xfrm>
              <a:off x="409" y="2851819"/>
              <a:ext cx="1782216" cy="891108"/>
            </a:xfrm>
            <a:prstGeom prst="rect">
              <a:avLst/>
            </a:prstGeom>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nchor="ctr"/>
            <a:lstStyle/>
            <a:p>
              <a:pPr algn="ctr">
                <a:lnSpc>
                  <a:spcPct val="90000"/>
                </a:lnSpc>
                <a:spcAft>
                  <a:spcPct val="35000"/>
                </a:spcAft>
                <a:defRPr/>
              </a:pPr>
              <a:endParaRPr lang="en-US">
                <a:solidFill>
                  <a:prstClr val="white"/>
                </a:solidFill>
                <a:latin typeface="Verdana" pitchFamily="34" charset="0"/>
                <a:ea typeface="Verdana" pitchFamily="34" charset="0"/>
                <a:cs typeface="Verdana" pitchFamily="34" charset="0"/>
              </a:endParaRPr>
            </a:p>
          </p:txBody>
        </p:sp>
      </p:grpSp>
      <p:grpSp>
        <p:nvGrpSpPr>
          <p:cNvPr id="18" name="Group 4"/>
          <p:cNvGrpSpPr/>
          <p:nvPr/>
        </p:nvGrpSpPr>
        <p:grpSpPr>
          <a:xfrm>
            <a:off x="255477" y="5334522"/>
            <a:ext cx="1219200" cy="609600"/>
            <a:chOff x="409" y="2851819"/>
            <a:chExt cx="1782216" cy="891108"/>
          </a:xfrm>
          <a:solidFill>
            <a:schemeClr val="accent2">
              <a:lumMod val="60000"/>
              <a:lumOff val="40000"/>
            </a:schemeClr>
          </a:solidFill>
          <a:scene3d>
            <a:camera prst="orthographicFront"/>
            <a:lightRig rig="flat" dir="t"/>
          </a:scene3d>
        </p:grpSpPr>
        <p:sp>
          <p:nvSpPr>
            <p:cNvPr id="19" name="Rectangle 18"/>
            <p:cNvSpPr/>
            <p:nvPr/>
          </p:nvSpPr>
          <p:spPr>
            <a:xfrm>
              <a:off x="409" y="2851819"/>
              <a:ext cx="1782216" cy="891108"/>
            </a:xfrm>
            <a:prstGeom prst="rect">
              <a:avLst/>
            </a:prstGeom>
            <a:grpFill/>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nchor="ctr"/>
            <a:lstStyle/>
            <a:p>
              <a:pPr algn="ctr">
                <a:lnSpc>
                  <a:spcPct val="90000"/>
                </a:lnSpc>
                <a:defRPr/>
              </a:pPr>
              <a:r>
                <a:rPr lang="en-US" sz="2000" dirty="0">
                  <a:solidFill>
                    <a:prstClr val="white"/>
                  </a:solidFill>
                  <a:latin typeface="Verdana" pitchFamily="34" charset="0"/>
                  <a:ea typeface="Verdana" pitchFamily="34" charset="0"/>
                  <a:cs typeface="Verdana" pitchFamily="34" charset="0"/>
                </a:rPr>
                <a:t>Reject</a:t>
              </a:r>
            </a:p>
          </p:txBody>
        </p:sp>
        <p:sp>
          <p:nvSpPr>
            <p:cNvPr id="20" name="Rectangle 19"/>
            <p:cNvSpPr/>
            <p:nvPr/>
          </p:nvSpPr>
          <p:spPr>
            <a:xfrm>
              <a:off x="409" y="2851819"/>
              <a:ext cx="1782216" cy="891108"/>
            </a:xfrm>
            <a:prstGeom prst="rect">
              <a:avLst/>
            </a:prstGeom>
            <a:grpFill/>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nchor="ctr"/>
            <a:lstStyle/>
            <a:p>
              <a:pPr algn="ctr">
                <a:lnSpc>
                  <a:spcPct val="90000"/>
                </a:lnSpc>
                <a:spcAft>
                  <a:spcPct val="35000"/>
                </a:spcAft>
                <a:defRPr/>
              </a:pPr>
              <a:endParaRPr lang="en-US" sz="2000">
                <a:solidFill>
                  <a:prstClr val="white"/>
                </a:solidFill>
                <a:latin typeface="Verdana" pitchFamily="34" charset="0"/>
                <a:ea typeface="Verdana" pitchFamily="34" charset="0"/>
                <a:cs typeface="Verdana" pitchFamily="34" charset="0"/>
              </a:endParaRPr>
            </a:p>
          </p:txBody>
        </p:sp>
      </p:grpSp>
      <p:grpSp>
        <p:nvGrpSpPr>
          <p:cNvPr id="21" name="Group 4"/>
          <p:cNvGrpSpPr/>
          <p:nvPr/>
        </p:nvGrpSpPr>
        <p:grpSpPr>
          <a:xfrm>
            <a:off x="3146482" y="5339680"/>
            <a:ext cx="1219200" cy="609600"/>
            <a:chOff x="409" y="2851819"/>
            <a:chExt cx="1782216" cy="891108"/>
          </a:xfrm>
          <a:gradFill>
            <a:gsLst>
              <a:gs pos="0">
                <a:schemeClr val="accent2"/>
              </a:gs>
              <a:gs pos="100000">
                <a:srgbClr val="005CBF"/>
              </a:gs>
            </a:gsLst>
            <a:lin ang="5400000" scaled="0"/>
          </a:gradFill>
          <a:scene3d>
            <a:camera prst="orthographicFront"/>
            <a:lightRig rig="flat" dir="t"/>
          </a:scene3d>
        </p:grpSpPr>
        <p:sp>
          <p:nvSpPr>
            <p:cNvPr id="22" name="Rectangle 21"/>
            <p:cNvSpPr/>
            <p:nvPr/>
          </p:nvSpPr>
          <p:spPr>
            <a:xfrm>
              <a:off x="409" y="2851819"/>
              <a:ext cx="1782216" cy="891108"/>
            </a:xfrm>
            <a:prstGeom prst="rect">
              <a:avLst/>
            </a:prstGeom>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nchor="ctr"/>
            <a:lstStyle/>
            <a:p>
              <a:pPr algn="ctr">
                <a:lnSpc>
                  <a:spcPct val="90000"/>
                </a:lnSpc>
                <a:defRPr/>
              </a:pPr>
              <a:r>
                <a:rPr lang="en-US" sz="2000" dirty="0">
                  <a:solidFill>
                    <a:prstClr val="white"/>
                  </a:solidFill>
                  <a:latin typeface="Verdana" pitchFamily="34" charset="0"/>
                  <a:ea typeface="Verdana" pitchFamily="34" charset="0"/>
                  <a:cs typeface="Verdana" pitchFamily="34" charset="0"/>
                </a:rPr>
                <a:t>Peer - Review</a:t>
              </a:r>
            </a:p>
          </p:txBody>
        </p:sp>
        <p:sp>
          <p:nvSpPr>
            <p:cNvPr id="23" name="Rectangle 22"/>
            <p:cNvSpPr/>
            <p:nvPr/>
          </p:nvSpPr>
          <p:spPr>
            <a:xfrm>
              <a:off x="409" y="2851819"/>
              <a:ext cx="1782216" cy="891108"/>
            </a:xfrm>
            <a:prstGeom prst="rect">
              <a:avLst/>
            </a:prstGeom>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nchor="ctr"/>
            <a:lstStyle/>
            <a:p>
              <a:pPr algn="ctr">
                <a:lnSpc>
                  <a:spcPct val="90000"/>
                </a:lnSpc>
                <a:spcAft>
                  <a:spcPct val="35000"/>
                </a:spcAft>
                <a:defRPr/>
              </a:pPr>
              <a:endParaRPr lang="en-US" sz="2000" b="1">
                <a:solidFill>
                  <a:prstClr val="white"/>
                </a:solidFill>
                <a:latin typeface="Verdana" pitchFamily="34" charset="0"/>
                <a:ea typeface="Verdana" pitchFamily="34" charset="0"/>
                <a:cs typeface="Verdana" pitchFamily="34" charset="0"/>
              </a:endParaRPr>
            </a:p>
          </p:txBody>
        </p:sp>
      </p:grpSp>
      <p:cxnSp>
        <p:nvCxnSpPr>
          <p:cNvPr id="24" name="Straight Arrow Connector 23"/>
          <p:cNvCxnSpPr>
            <a:stCxn id="10" idx="2"/>
            <a:endCxn id="93" idx="0"/>
          </p:cNvCxnSpPr>
          <p:nvPr/>
        </p:nvCxnSpPr>
        <p:spPr>
          <a:xfrm>
            <a:off x="2314893" y="1890774"/>
            <a:ext cx="9119" cy="298325"/>
          </a:xfrm>
          <a:prstGeom prst="straightConnector1">
            <a:avLst/>
          </a:prstGeom>
          <a:ln w="38100" cap="flat" cmpd="sng" algn="ctr">
            <a:solidFill>
              <a:schemeClr val="accent6"/>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5" name="Elbow Connector 24"/>
          <p:cNvCxnSpPr>
            <a:endCxn id="20" idx="3"/>
          </p:cNvCxnSpPr>
          <p:nvPr/>
        </p:nvCxnSpPr>
        <p:spPr>
          <a:xfrm rot="10800000" flipV="1">
            <a:off x="1474678" y="5157190"/>
            <a:ext cx="844777" cy="482132"/>
          </a:xfrm>
          <a:prstGeom prst="bentConnector3">
            <a:avLst>
              <a:gd name="adj1" fmla="val 3344"/>
            </a:avLst>
          </a:prstGeom>
          <a:ln w="38100" cap="flat" cmpd="sng" algn="ctr">
            <a:solidFill>
              <a:schemeClr val="accent6"/>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6" name="Elbow Connector 25"/>
          <p:cNvCxnSpPr>
            <a:stCxn id="16" idx="2"/>
            <a:endCxn id="23" idx="1"/>
          </p:cNvCxnSpPr>
          <p:nvPr/>
        </p:nvCxnSpPr>
        <p:spPr>
          <a:xfrm rot="16200000" flipH="1">
            <a:off x="2481568" y="4979565"/>
            <a:ext cx="487289" cy="842540"/>
          </a:xfrm>
          <a:prstGeom prst="bentConnector2">
            <a:avLst/>
          </a:prstGeom>
          <a:ln w="38100" cap="flat" cmpd="sng" algn="ctr">
            <a:solidFill>
              <a:schemeClr val="accent6"/>
            </a:solidFill>
            <a:prstDash val="solid"/>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35" name="Agrupar 40"/>
          <p:cNvGrpSpPr>
            <a:grpSpLocks/>
          </p:cNvGrpSpPr>
          <p:nvPr/>
        </p:nvGrpSpPr>
        <p:grpSpPr bwMode="auto">
          <a:xfrm>
            <a:off x="5283764" y="2437345"/>
            <a:ext cx="1219200" cy="667131"/>
            <a:chOff x="4953000" y="3733800"/>
            <a:chExt cx="1219200" cy="667131"/>
          </a:xfrm>
        </p:grpSpPr>
        <p:grpSp>
          <p:nvGrpSpPr>
            <p:cNvPr id="36" name="Group 4"/>
            <p:cNvGrpSpPr/>
            <p:nvPr/>
          </p:nvGrpSpPr>
          <p:grpSpPr>
            <a:xfrm>
              <a:off x="4953000" y="3733800"/>
              <a:ext cx="1219200" cy="609600"/>
              <a:chOff x="409" y="2851819"/>
              <a:chExt cx="1782216" cy="891108"/>
            </a:xfrm>
            <a:gradFill>
              <a:gsLst>
                <a:gs pos="0">
                  <a:schemeClr val="accent2"/>
                </a:gs>
                <a:gs pos="100000">
                  <a:srgbClr val="005CBF"/>
                </a:gs>
              </a:gsLst>
              <a:lin ang="5400000" scaled="0"/>
            </a:gradFill>
            <a:scene3d>
              <a:camera prst="orthographicFront"/>
              <a:lightRig rig="flat" dir="t"/>
            </a:scene3d>
          </p:grpSpPr>
          <p:sp>
            <p:nvSpPr>
              <p:cNvPr id="38" name="Rectangle 37"/>
              <p:cNvSpPr/>
              <p:nvPr/>
            </p:nvSpPr>
            <p:spPr>
              <a:xfrm>
                <a:off x="409" y="2851819"/>
                <a:ext cx="1782216" cy="891108"/>
              </a:xfrm>
              <a:prstGeom prst="rect">
                <a:avLst/>
              </a:prstGeom>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nchor="ctr"/>
              <a:lstStyle/>
              <a:p>
                <a:pPr algn="ctr">
                  <a:lnSpc>
                    <a:spcPct val="90000"/>
                  </a:lnSpc>
                  <a:defRPr/>
                </a:pPr>
                <a:endParaRPr lang="en-US" sz="2000" dirty="0">
                  <a:solidFill>
                    <a:prstClr val="white"/>
                  </a:solidFill>
                  <a:latin typeface="Verdana" pitchFamily="34" charset="0"/>
                  <a:ea typeface="Verdana" pitchFamily="34" charset="0"/>
                  <a:cs typeface="Verdana" pitchFamily="34" charset="0"/>
                </a:endParaRPr>
              </a:p>
            </p:txBody>
          </p:sp>
          <p:sp>
            <p:nvSpPr>
              <p:cNvPr id="39" name="Rectangle 38"/>
              <p:cNvSpPr/>
              <p:nvPr/>
            </p:nvSpPr>
            <p:spPr>
              <a:xfrm>
                <a:off x="409" y="2851819"/>
                <a:ext cx="1782216" cy="891108"/>
              </a:xfrm>
              <a:prstGeom prst="rect">
                <a:avLst/>
              </a:prstGeom>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nchor="ctr"/>
              <a:lstStyle/>
              <a:p>
                <a:pPr algn="ctr">
                  <a:lnSpc>
                    <a:spcPct val="90000"/>
                  </a:lnSpc>
                  <a:spcAft>
                    <a:spcPct val="35000"/>
                  </a:spcAft>
                  <a:defRPr/>
                </a:pPr>
                <a:endParaRPr lang="en-US" sz="2000">
                  <a:solidFill>
                    <a:prstClr val="white"/>
                  </a:solidFill>
                  <a:latin typeface="Verdana" pitchFamily="34" charset="0"/>
                  <a:ea typeface="Verdana" pitchFamily="34" charset="0"/>
                  <a:cs typeface="Verdana" pitchFamily="34" charset="0"/>
                </a:endParaRPr>
              </a:p>
            </p:txBody>
          </p:sp>
        </p:grpSp>
        <p:sp>
          <p:nvSpPr>
            <p:cNvPr id="37" name="Rectángulo 36"/>
            <p:cNvSpPr>
              <a:spLocks noChangeArrowheads="1"/>
            </p:cNvSpPr>
            <p:nvPr/>
          </p:nvSpPr>
          <p:spPr bwMode="auto">
            <a:xfrm>
              <a:off x="5023047" y="3810000"/>
              <a:ext cx="1120821"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lnSpc>
                  <a:spcPct val="90000"/>
                </a:lnSpc>
              </a:pPr>
              <a:r>
                <a:rPr lang="en-US" dirty="0">
                  <a:solidFill>
                    <a:prstClr val="white"/>
                  </a:solidFill>
                  <a:latin typeface="Verdana" pitchFamily="34" charset="0"/>
                  <a:ea typeface="Verdana" pitchFamily="34" charset="0"/>
                  <a:cs typeface="Verdana" pitchFamily="34" charset="0"/>
                </a:rPr>
                <a:t>Make </a:t>
              </a:r>
            </a:p>
            <a:p>
              <a:pPr algn="ctr">
                <a:lnSpc>
                  <a:spcPct val="90000"/>
                </a:lnSpc>
              </a:pPr>
              <a:r>
                <a:rPr lang="en-US" dirty="0">
                  <a:solidFill>
                    <a:prstClr val="white"/>
                  </a:solidFill>
                  <a:latin typeface="Verdana" pitchFamily="34" charset="0"/>
                  <a:ea typeface="Verdana" pitchFamily="34" charset="0"/>
                  <a:cs typeface="Verdana" pitchFamily="34" charset="0"/>
                </a:rPr>
                <a:t>decision</a:t>
              </a:r>
            </a:p>
          </p:txBody>
        </p:sp>
      </p:grpSp>
      <p:grpSp>
        <p:nvGrpSpPr>
          <p:cNvPr id="50" name="Agrupar 57"/>
          <p:cNvGrpSpPr/>
          <p:nvPr/>
        </p:nvGrpSpPr>
        <p:grpSpPr>
          <a:xfrm>
            <a:off x="7673280" y="5107890"/>
            <a:ext cx="1219200" cy="609600"/>
            <a:chOff x="4953000" y="3733800"/>
            <a:chExt cx="1219200" cy="609600"/>
          </a:xfrm>
          <a:solidFill>
            <a:srgbClr val="C0504D"/>
          </a:solidFill>
        </p:grpSpPr>
        <p:grpSp>
          <p:nvGrpSpPr>
            <p:cNvPr id="52" name="Group 4"/>
            <p:cNvGrpSpPr/>
            <p:nvPr/>
          </p:nvGrpSpPr>
          <p:grpSpPr>
            <a:xfrm>
              <a:off x="4953000" y="3733800"/>
              <a:ext cx="1219200" cy="609600"/>
              <a:chOff x="409" y="2851819"/>
              <a:chExt cx="1782216" cy="891108"/>
            </a:xfrm>
            <a:grpFill/>
            <a:scene3d>
              <a:camera prst="orthographicFront"/>
              <a:lightRig rig="flat" dir="t"/>
            </a:scene3d>
          </p:grpSpPr>
          <p:sp>
            <p:nvSpPr>
              <p:cNvPr id="54" name="Rectangle 182"/>
              <p:cNvSpPr/>
              <p:nvPr/>
            </p:nvSpPr>
            <p:spPr>
              <a:xfrm>
                <a:off x="409" y="2851819"/>
                <a:ext cx="1782216" cy="891108"/>
              </a:xfrm>
              <a:prstGeom prst="rect">
                <a:avLst/>
              </a:prstGeom>
              <a:grpFill/>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nchor="ctr"/>
              <a:lstStyle/>
              <a:p>
                <a:pPr algn="ctr">
                  <a:lnSpc>
                    <a:spcPct val="90000"/>
                  </a:lnSpc>
                  <a:defRPr/>
                </a:pPr>
                <a:endParaRPr lang="en-US" sz="2400" dirty="0">
                  <a:solidFill>
                    <a:prstClr val="white"/>
                  </a:solidFill>
                  <a:latin typeface="Verdana" pitchFamily="34" charset="0"/>
                  <a:ea typeface="Verdana" pitchFamily="34" charset="0"/>
                  <a:cs typeface="Verdana" pitchFamily="34" charset="0"/>
                </a:endParaRPr>
              </a:p>
            </p:txBody>
          </p:sp>
          <p:sp>
            <p:nvSpPr>
              <p:cNvPr id="55" name="Rectangle 183"/>
              <p:cNvSpPr/>
              <p:nvPr/>
            </p:nvSpPr>
            <p:spPr>
              <a:xfrm>
                <a:off x="409" y="2851819"/>
                <a:ext cx="1782216" cy="891108"/>
              </a:xfrm>
              <a:prstGeom prst="rect">
                <a:avLst/>
              </a:prstGeom>
              <a:solidFill>
                <a:schemeClr val="accent2">
                  <a:lumMod val="60000"/>
                  <a:lumOff val="40000"/>
                </a:schemeClr>
              </a:solidFill>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nchor="ctr"/>
              <a:lstStyle/>
              <a:p>
                <a:pPr algn="ctr">
                  <a:lnSpc>
                    <a:spcPct val="90000"/>
                  </a:lnSpc>
                  <a:spcAft>
                    <a:spcPct val="35000"/>
                  </a:spcAft>
                  <a:defRPr/>
                </a:pPr>
                <a:endParaRPr lang="en-US" sz="2400">
                  <a:solidFill>
                    <a:prstClr val="white"/>
                  </a:solidFill>
                  <a:latin typeface="Verdana" pitchFamily="34" charset="0"/>
                  <a:ea typeface="Verdana" pitchFamily="34" charset="0"/>
                  <a:cs typeface="Verdana" pitchFamily="34" charset="0"/>
                </a:endParaRPr>
              </a:p>
            </p:txBody>
          </p:sp>
        </p:grpSp>
        <p:sp>
          <p:nvSpPr>
            <p:cNvPr id="53" name="Rectángulo 59"/>
            <p:cNvSpPr/>
            <p:nvPr/>
          </p:nvSpPr>
          <p:spPr>
            <a:xfrm>
              <a:off x="5078898" y="3886200"/>
              <a:ext cx="983090" cy="369332"/>
            </a:xfrm>
            <a:prstGeom prst="rect">
              <a:avLst/>
            </a:prstGeom>
            <a:solidFill>
              <a:schemeClr val="accent2">
                <a:lumMod val="60000"/>
                <a:lumOff val="40000"/>
              </a:schemeClr>
            </a:solidFill>
          </p:spPr>
          <p:txBody>
            <a:bodyPr wrap="none">
              <a:spAutoFit/>
            </a:bodyPr>
            <a:lstStyle/>
            <a:p>
              <a:pPr algn="ctr">
                <a:lnSpc>
                  <a:spcPct val="90000"/>
                </a:lnSpc>
                <a:defRPr/>
              </a:pPr>
              <a:r>
                <a:rPr lang="en-US" sz="2000" dirty="0">
                  <a:solidFill>
                    <a:prstClr val="white"/>
                  </a:solidFill>
                  <a:latin typeface="Verdana" pitchFamily="34" charset="0"/>
                  <a:ea typeface="Verdana" pitchFamily="34" charset="0"/>
                  <a:cs typeface="Verdana" pitchFamily="34" charset="0"/>
                </a:rPr>
                <a:t>Reject</a:t>
              </a:r>
            </a:p>
          </p:txBody>
        </p:sp>
      </p:grpSp>
      <p:grpSp>
        <p:nvGrpSpPr>
          <p:cNvPr id="57" name="Group 4"/>
          <p:cNvGrpSpPr/>
          <p:nvPr/>
        </p:nvGrpSpPr>
        <p:grpSpPr bwMode="auto">
          <a:xfrm>
            <a:off x="5877389" y="5107890"/>
            <a:ext cx="1219200" cy="609600"/>
            <a:chOff x="409" y="2851819"/>
            <a:chExt cx="1782216" cy="891108"/>
          </a:xfrm>
          <a:solidFill>
            <a:schemeClr val="accent3"/>
          </a:solidFill>
          <a:scene3d>
            <a:camera prst="orthographicFront"/>
            <a:lightRig rig="flat" dir="t"/>
          </a:scene3d>
        </p:grpSpPr>
        <p:sp>
          <p:nvSpPr>
            <p:cNvPr id="59" name="Rectangle 182"/>
            <p:cNvSpPr/>
            <p:nvPr/>
          </p:nvSpPr>
          <p:spPr>
            <a:xfrm>
              <a:off x="409" y="2851819"/>
              <a:ext cx="1782216" cy="891108"/>
            </a:xfrm>
            <a:prstGeom prst="rect">
              <a:avLst/>
            </a:prstGeom>
            <a:grpFill/>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nchor="ctr"/>
            <a:lstStyle/>
            <a:p>
              <a:pPr algn="ctr">
                <a:lnSpc>
                  <a:spcPct val="90000"/>
                </a:lnSpc>
                <a:defRPr/>
              </a:pPr>
              <a:endParaRPr lang="en-US" sz="1600" dirty="0">
                <a:solidFill>
                  <a:prstClr val="white"/>
                </a:solidFill>
                <a:latin typeface="Verdana" pitchFamily="34" charset="0"/>
                <a:ea typeface="Verdana" pitchFamily="34" charset="0"/>
                <a:cs typeface="Verdana" pitchFamily="34" charset="0"/>
              </a:endParaRPr>
            </a:p>
          </p:txBody>
        </p:sp>
        <p:sp>
          <p:nvSpPr>
            <p:cNvPr id="60" name="Rectangle 183"/>
            <p:cNvSpPr/>
            <p:nvPr/>
          </p:nvSpPr>
          <p:spPr>
            <a:xfrm>
              <a:off x="409" y="2851819"/>
              <a:ext cx="1782216" cy="891108"/>
            </a:xfrm>
            <a:prstGeom prst="rect">
              <a:avLst/>
            </a:prstGeom>
            <a:solidFill>
              <a:schemeClr val="tx2">
                <a:lumMod val="60000"/>
                <a:lumOff val="40000"/>
              </a:schemeClr>
            </a:solidFill>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nchor="ctr"/>
            <a:lstStyle/>
            <a:p>
              <a:pPr algn="ctr">
                <a:lnSpc>
                  <a:spcPct val="90000"/>
                </a:lnSpc>
                <a:spcAft>
                  <a:spcPct val="35000"/>
                </a:spcAft>
                <a:defRPr/>
              </a:pPr>
              <a:endParaRPr lang="en-US" sz="2000">
                <a:solidFill>
                  <a:prstClr val="white"/>
                </a:solidFill>
                <a:latin typeface="Verdana" pitchFamily="34" charset="0"/>
                <a:ea typeface="Verdana" pitchFamily="34" charset="0"/>
                <a:cs typeface="Verdana" pitchFamily="34" charset="0"/>
              </a:endParaRPr>
            </a:p>
          </p:txBody>
        </p:sp>
      </p:grpSp>
      <p:grpSp>
        <p:nvGrpSpPr>
          <p:cNvPr id="64" name="Agrupar 41"/>
          <p:cNvGrpSpPr>
            <a:grpSpLocks/>
          </p:cNvGrpSpPr>
          <p:nvPr/>
        </p:nvGrpSpPr>
        <p:grpSpPr bwMode="auto">
          <a:xfrm>
            <a:off x="7109048" y="3050490"/>
            <a:ext cx="1219200" cy="609600"/>
            <a:chOff x="4953000" y="3733800"/>
            <a:chExt cx="1219200" cy="609600"/>
          </a:xfrm>
        </p:grpSpPr>
        <p:grpSp>
          <p:nvGrpSpPr>
            <p:cNvPr id="65" name="Group 4"/>
            <p:cNvGrpSpPr/>
            <p:nvPr/>
          </p:nvGrpSpPr>
          <p:grpSpPr>
            <a:xfrm>
              <a:off x="4953000" y="3733800"/>
              <a:ext cx="1219200" cy="609600"/>
              <a:chOff x="409" y="2851819"/>
              <a:chExt cx="1782216" cy="891108"/>
            </a:xfrm>
            <a:gradFill>
              <a:gsLst>
                <a:gs pos="0">
                  <a:schemeClr val="accent2"/>
                </a:gs>
                <a:gs pos="100000">
                  <a:srgbClr val="005CBF"/>
                </a:gs>
              </a:gsLst>
              <a:lin ang="5400000" scaled="0"/>
            </a:gradFill>
            <a:scene3d>
              <a:camera prst="orthographicFront"/>
              <a:lightRig rig="flat" dir="t"/>
            </a:scene3d>
          </p:grpSpPr>
          <p:sp>
            <p:nvSpPr>
              <p:cNvPr id="67" name="Rectangle 182"/>
              <p:cNvSpPr/>
              <p:nvPr/>
            </p:nvSpPr>
            <p:spPr>
              <a:xfrm>
                <a:off x="409" y="2851819"/>
                <a:ext cx="1782216" cy="891108"/>
              </a:xfrm>
              <a:prstGeom prst="rect">
                <a:avLst/>
              </a:prstGeom>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nchor="ctr"/>
              <a:lstStyle/>
              <a:p>
                <a:pPr algn="ctr">
                  <a:lnSpc>
                    <a:spcPct val="90000"/>
                  </a:lnSpc>
                  <a:defRPr/>
                </a:pPr>
                <a:endParaRPr lang="en-US" sz="1600" dirty="0">
                  <a:solidFill>
                    <a:prstClr val="white"/>
                  </a:solidFill>
                  <a:latin typeface="Verdana" pitchFamily="34" charset="0"/>
                  <a:ea typeface="Verdana" pitchFamily="34" charset="0"/>
                  <a:cs typeface="Verdana" pitchFamily="34" charset="0"/>
                </a:endParaRPr>
              </a:p>
            </p:txBody>
          </p:sp>
          <p:sp>
            <p:nvSpPr>
              <p:cNvPr id="68" name="Rectangle 183"/>
              <p:cNvSpPr/>
              <p:nvPr/>
            </p:nvSpPr>
            <p:spPr>
              <a:xfrm>
                <a:off x="409" y="2851819"/>
                <a:ext cx="1782216" cy="891108"/>
              </a:xfrm>
              <a:prstGeom prst="rect">
                <a:avLst/>
              </a:prstGeom>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nchor="ctr"/>
              <a:lstStyle/>
              <a:p>
                <a:pPr algn="ctr">
                  <a:lnSpc>
                    <a:spcPct val="90000"/>
                  </a:lnSpc>
                  <a:spcAft>
                    <a:spcPct val="35000"/>
                  </a:spcAft>
                  <a:defRPr/>
                </a:pPr>
                <a:endParaRPr lang="en-US" sz="1600">
                  <a:solidFill>
                    <a:prstClr val="white"/>
                  </a:solidFill>
                  <a:latin typeface="Verdana" pitchFamily="34" charset="0"/>
                  <a:ea typeface="Verdana" pitchFamily="34" charset="0"/>
                  <a:cs typeface="Verdana" pitchFamily="34" charset="0"/>
                </a:endParaRPr>
              </a:p>
            </p:txBody>
          </p:sp>
        </p:grpSp>
        <p:sp>
          <p:nvSpPr>
            <p:cNvPr id="66" name="Rectángulo 54"/>
            <p:cNvSpPr>
              <a:spLocks noChangeArrowheads="1"/>
            </p:cNvSpPr>
            <p:nvPr/>
          </p:nvSpPr>
          <p:spPr bwMode="auto">
            <a:xfrm>
              <a:off x="5068468" y="3886200"/>
              <a:ext cx="10167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lnSpc>
                  <a:spcPct val="90000"/>
                </a:lnSpc>
              </a:pPr>
              <a:r>
                <a:rPr lang="en-US" sz="2000" dirty="0" smtClean="0">
                  <a:solidFill>
                    <a:prstClr val="white"/>
                  </a:solidFill>
                  <a:latin typeface="Verdana" pitchFamily="34" charset="0"/>
                  <a:ea typeface="Verdana" pitchFamily="34" charset="0"/>
                  <a:cs typeface="Verdana" pitchFamily="34" charset="0"/>
                </a:rPr>
                <a:t>Revise</a:t>
              </a:r>
              <a:endParaRPr lang="en-US" sz="2000" dirty="0">
                <a:solidFill>
                  <a:prstClr val="white"/>
                </a:solidFill>
                <a:latin typeface="Verdana" pitchFamily="34" charset="0"/>
                <a:ea typeface="Verdana" pitchFamily="34" charset="0"/>
                <a:cs typeface="Verdana" pitchFamily="34" charset="0"/>
              </a:endParaRPr>
            </a:p>
          </p:txBody>
        </p:sp>
      </p:grpSp>
      <p:cxnSp>
        <p:nvCxnSpPr>
          <p:cNvPr id="8" name="Straight Arrow Connector 7"/>
          <p:cNvCxnSpPr/>
          <p:nvPr/>
        </p:nvCxnSpPr>
        <p:spPr>
          <a:xfrm>
            <a:off x="2298810" y="3027149"/>
            <a:ext cx="2470" cy="270797"/>
          </a:xfrm>
          <a:prstGeom prst="straightConnector1">
            <a:avLst/>
          </a:prstGeom>
          <a:ln w="381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endCxn id="17" idx="0"/>
          </p:cNvCxnSpPr>
          <p:nvPr/>
        </p:nvCxnSpPr>
        <p:spPr>
          <a:xfrm>
            <a:off x="2301280" y="3907546"/>
            <a:ext cx="2662" cy="262603"/>
          </a:xfrm>
          <a:prstGeom prst="straightConnector1">
            <a:avLst/>
          </a:prstGeom>
          <a:ln w="381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76" name="Elbow Connector 75"/>
          <p:cNvCxnSpPr>
            <a:stCxn id="23" idx="3"/>
            <a:endCxn id="39" idx="1"/>
          </p:cNvCxnSpPr>
          <p:nvPr/>
        </p:nvCxnSpPr>
        <p:spPr>
          <a:xfrm flipV="1">
            <a:off x="4365682" y="2742145"/>
            <a:ext cx="918082" cy="2902335"/>
          </a:xfrm>
          <a:prstGeom prst="bentConnector3">
            <a:avLst>
              <a:gd name="adj1" fmla="val 36262"/>
            </a:avLst>
          </a:prstGeom>
          <a:ln w="38100">
            <a:solidFill>
              <a:schemeClr val="accent6"/>
            </a:solidFill>
            <a:tailEnd type="arrow"/>
          </a:ln>
        </p:spPr>
        <p:style>
          <a:lnRef idx="1">
            <a:schemeClr val="accent1"/>
          </a:lnRef>
          <a:fillRef idx="0">
            <a:schemeClr val="accent1"/>
          </a:fillRef>
          <a:effectRef idx="0">
            <a:schemeClr val="accent1"/>
          </a:effectRef>
          <a:fontRef idx="minor">
            <a:schemeClr val="tx1"/>
          </a:fontRef>
        </p:style>
      </p:cxnSp>
      <p:grpSp>
        <p:nvGrpSpPr>
          <p:cNvPr id="80" name="Group 4"/>
          <p:cNvGrpSpPr/>
          <p:nvPr/>
        </p:nvGrpSpPr>
        <p:grpSpPr>
          <a:xfrm>
            <a:off x="7109048" y="1903945"/>
            <a:ext cx="1219200" cy="609600"/>
            <a:chOff x="409" y="2851819"/>
            <a:chExt cx="1782216" cy="891108"/>
          </a:xfrm>
          <a:solidFill>
            <a:srgbClr val="C0504D"/>
          </a:solidFill>
          <a:scene3d>
            <a:camera prst="orthographicFront"/>
            <a:lightRig rig="flat" dir="t"/>
          </a:scene3d>
        </p:grpSpPr>
        <p:sp>
          <p:nvSpPr>
            <p:cNvPr id="82" name="Rectangle 182"/>
            <p:cNvSpPr/>
            <p:nvPr/>
          </p:nvSpPr>
          <p:spPr>
            <a:xfrm>
              <a:off x="409" y="2851819"/>
              <a:ext cx="1782216" cy="891108"/>
            </a:xfrm>
            <a:prstGeom prst="rect">
              <a:avLst/>
            </a:prstGeom>
            <a:grpFill/>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nchor="ctr"/>
            <a:lstStyle/>
            <a:p>
              <a:pPr algn="ctr">
                <a:lnSpc>
                  <a:spcPct val="90000"/>
                </a:lnSpc>
                <a:defRPr/>
              </a:pPr>
              <a:endParaRPr lang="en-US" sz="2000" dirty="0">
                <a:solidFill>
                  <a:prstClr val="white"/>
                </a:solidFill>
                <a:latin typeface="Verdana" pitchFamily="34" charset="0"/>
                <a:ea typeface="Verdana" pitchFamily="34" charset="0"/>
                <a:cs typeface="Verdana" pitchFamily="34" charset="0"/>
              </a:endParaRPr>
            </a:p>
          </p:txBody>
        </p:sp>
        <p:sp>
          <p:nvSpPr>
            <p:cNvPr id="83" name="Rectangle 183"/>
            <p:cNvSpPr/>
            <p:nvPr/>
          </p:nvSpPr>
          <p:spPr>
            <a:xfrm>
              <a:off x="409" y="2851819"/>
              <a:ext cx="1782216" cy="891108"/>
            </a:xfrm>
            <a:prstGeom prst="rect">
              <a:avLst/>
            </a:prstGeom>
            <a:solidFill>
              <a:schemeClr val="accent2">
                <a:lumMod val="60000"/>
                <a:lumOff val="40000"/>
              </a:schemeClr>
            </a:solidFill>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nchor="ctr"/>
            <a:lstStyle/>
            <a:p>
              <a:pPr algn="ctr">
                <a:lnSpc>
                  <a:spcPct val="90000"/>
                </a:lnSpc>
                <a:spcAft>
                  <a:spcPct val="35000"/>
                </a:spcAft>
                <a:defRPr/>
              </a:pPr>
              <a:endParaRPr lang="en-US" sz="2000">
                <a:solidFill>
                  <a:prstClr val="white"/>
                </a:solidFill>
                <a:latin typeface="Verdana" pitchFamily="34" charset="0"/>
                <a:ea typeface="Verdana" pitchFamily="34" charset="0"/>
                <a:cs typeface="Verdana" pitchFamily="34" charset="0"/>
              </a:endParaRPr>
            </a:p>
          </p:txBody>
        </p:sp>
      </p:grpSp>
      <p:cxnSp>
        <p:nvCxnSpPr>
          <p:cNvPr id="85" name="Elbow Connector 84"/>
          <p:cNvCxnSpPr>
            <a:endCxn id="83" idx="1"/>
          </p:cNvCxnSpPr>
          <p:nvPr/>
        </p:nvCxnSpPr>
        <p:spPr>
          <a:xfrm flipV="1">
            <a:off x="6502964" y="2208745"/>
            <a:ext cx="606084" cy="533400"/>
          </a:xfrm>
          <a:prstGeom prst="bentConnector3">
            <a:avLst/>
          </a:prstGeom>
          <a:ln w="381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87" name="Elbow Connector 86"/>
          <p:cNvCxnSpPr>
            <a:stCxn id="39" idx="3"/>
            <a:endCxn id="68" idx="1"/>
          </p:cNvCxnSpPr>
          <p:nvPr/>
        </p:nvCxnSpPr>
        <p:spPr>
          <a:xfrm>
            <a:off x="6502964" y="2742145"/>
            <a:ext cx="606084" cy="613145"/>
          </a:xfrm>
          <a:prstGeom prst="bentConnector3">
            <a:avLst/>
          </a:prstGeom>
          <a:ln w="38100">
            <a:solidFill>
              <a:schemeClr val="accent6"/>
            </a:solidFill>
            <a:tailEnd type="arrow"/>
          </a:ln>
        </p:spPr>
        <p:style>
          <a:lnRef idx="1">
            <a:schemeClr val="accent1"/>
          </a:lnRef>
          <a:fillRef idx="0">
            <a:schemeClr val="accent1"/>
          </a:fillRef>
          <a:effectRef idx="0">
            <a:schemeClr val="accent1"/>
          </a:effectRef>
          <a:fontRef idx="minor">
            <a:schemeClr val="tx1"/>
          </a:fontRef>
        </p:style>
      </p:cxnSp>
      <p:grpSp>
        <p:nvGrpSpPr>
          <p:cNvPr id="88" name="Agrupar 40"/>
          <p:cNvGrpSpPr>
            <a:grpSpLocks/>
          </p:cNvGrpSpPr>
          <p:nvPr/>
        </p:nvGrpSpPr>
        <p:grpSpPr bwMode="auto">
          <a:xfrm>
            <a:off x="7106023" y="4010838"/>
            <a:ext cx="1219200" cy="667131"/>
            <a:chOff x="4953000" y="3733800"/>
            <a:chExt cx="1219200" cy="667131"/>
          </a:xfrm>
        </p:grpSpPr>
        <p:grpSp>
          <p:nvGrpSpPr>
            <p:cNvPr id="89" name="Group 4"/>
            <p:cNvGrpSpPr/>
            <p:nvPr/>
          </p:nvGrpSpPr>
          <p:grpSpPr>
            <a:xfrm>
              <a:off x="4953000" y="3733800"/>
              <a:ext cx="1219200" cy="609600"/>
              <a:chOff x="409" y="2851819"/>
              <a:chExt cx="1782216" cy="891108"/>
            </a:xfrm>
            <a:gradFill>
              <a:gsLst>
                <a:gs pos="0">
                  <a:schemeClr val="accent2"/>
                </a:gs>
                <a:gs pos="100000">
                  <a:srgbClr val="005CBF"/>
                </a:gs>
              </a:gsLst>
              <a:lin ang="5400000" scaled="0"/>
            </a:gradFill>
            <a:scene3d>
              <a:camera prst="orthographicFront"/>
              <a:lightRig rig="flat" dir="t"/>
            </a:scene3d>
          </p:grpSpPr>
          <p:sp>
            <p:nvSpPr>
              <p:cNvPr id="91" name="Rectangle 90"/>
              <p:cNvSpPr/>
              <p:nvPr/>
            </p:nvSpPr>
            <p:spPr>
              <a:xfrm>
                <a:off x="409" y="2851819"/>
                <a:ext cx="1782216" cy="891108"/>
              </a:xfrm>
              <a:prstGeom prst="rect">
                <a:avLst/>
              </a:prstGeom>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nchor="ctr"/>
              <a:lstStyle/>
              <a:p>
                <a:pPr algn="ctr">
                  <a:lnSpc>
                    <a:spcPct val="90000"/>
                  </a:lnSpc>
                  <a:defRPr/>
                </a:pPr>
                <a:endParaRPr lang="en-US" sz="2000" dirty="0">
                  <a:solidFill>
                    <a:prstClr val="white"/>
                  </a:solidFill>
                  <a:latin typeface="Verdana" pitchFamily="34" charset="0"/>
                  <a:ea typeface="Verdana" pitchFamily="34" charset="0"/>
                  <a:cs typeface="Verdana" pitchFamily="34" charset="0"/>
                </a:endParaRPr>
              </a:p>
            </p:txBody>
          </p:sp>
          <p:sp>
            <p:nvSpPr>
              <p:cNvPr id="92" name="Rectangle 91"/>
              <p:cNvSpPr/>
              <p:nvPr/>
            </p:nvSpPr>
            <p:spPr>
              <a:xfrm>
                <a:off x="409" y="2851819"/>
                <a:ext cx="1782216" cy="891108"/>
              </a:xfrm>
              <a:prstGeom prst="rect">
                <a:avLst/>
              </a:prstGeom>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1">
                <a:schemeClr val="accent1">
                  <a:hueOff val="0"/>
                  <a:satOff val="0"/>
                  <a:lumOff val="0"/>
                  <a:alphaOff val="0"/>
                </a:schemeClr>
              </a:effectRef>
              <a:fontRef idx="minor">
                <a:schemeClr val="lt1"/>
              </a:fontRef>
            </p:style>
            <p:txBody>
              <a:bodyPr anchor="ctr"/>
              <a:lstStyle/>
              <a:p>
                <a:pPr algn="ctr">
                  <a:lnSpc>
                    <a:spcPct val="90000"/>
                  </a:lnSpc>
                  <a:spcAft>
                    <a:spcPct val="35000"/>
                  </a:spcAft>
                  <a:defRPr/>
                </a:pPr>
                <a:endParaRPr lang="en-US" sz="2000">
                  <a:solidFill>
                    <a:prstClr val="white"/>
                  </a:solidFill>
                  <a:latin typeface="Verdana" pitchFamily="34" charset="0"/>
                  <a:ea typeface="Verdana" pitchFamily="34" charset="0"/>
                  <a:cs typeface="Verdana" pitchFamily="34" charset="0"/>
                </a:endParaRPr>
              </a:p>
            </p:txBody>
          </p:sp>
        </p:grpSp>
        <p:sp>
          <p:nvSpPr>
            <p:cNvPr id="90" name="Rectángulo 36"/>
            <p:cNvSpPr>
              <a:spLocks noChangeArrowheads="1"/>
            </p:cNvSpPr>
            <p:nvPr/>
          </p:nvSpPr>
          <p:spPr bwMode="auto">
            <a:xfrm>
              <a:off x="5023047" y="3810000"/>
              <a:ext cx="1120821"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lnSpc>
                  <a:spcPct val="90000"/>
                </a:lnSpc>
              </a:pPr>
              <a:r>
                <a:rPr lang="en-US" dirty="0">
                  <a:solidFill>
                    <a:prstClr val="white"/>
                  </a:solidFill>
                  <a:latin typeface="Verdana" pitchFamily="34" charset="0"/>
                  <a:ea typeface="Verdana" pitchFamily="34" charset="0"/>
                  <a:cs typeface="Verdana" pitchFamily="34" charset="0"/>
                </a:rPr>
                <a:t>Make </a:t>
              </a:r>
            </a:p>
            <a:p>
              <a:pPr algn="ctr">
                <a:lnSpc>
                  <a:spcPct val="90000"/>
                </a:lnSpc>
              </a:pPr>
              <a:r>
                <a:rPr lang="en-US" dirty="0">
                  <a:solidFill>
                    <a:prstClr val="white"/>
                  </a:solidFill>
                  <a:latin typeface="Verdana" pitchFamily="34" charset="0"/>
                  <a:ea typeface="Verdana" pitchFamily="34" charset="0"/>
                  <a:cs typeface="Verdana" pitchFamily="34" charset="0"/>
                </a:rPr>
                <a:t>decision</a:t>
              </a:r>
            </a:p>
          </p:txBody>
        </p:sp>
      </p:grpSp>
      <p:cxnSp>
        <p:nvCxnSpPr>
          <p:cNvPr id="94" name="Straight Arrow Connector 93"/>
          <p:cNvCxnSpPr>
            <a:stCxn id="68" idx="2"/>
            <a:endCxn id="92" idx="0"/>
          </p:cNvCxnSpPr>
          <p:nvPr/>
        </p:nvCxnSpPr>
        <p:spPr>
          <a:xfrm flipH="1">
            <a:off x="7715623" y="3660090"/>
            <a:ext cx="3025" cy="350748"/>
          </a:xfrm>
          <a:prstGeom prst="straightConnector1">
            <a:avLst/>
          </a:prstGeom>
          <a:ln w="381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98" name="Elbow Connector 97"/>
          <p:cNvCxnSpPr>
            <a:stCxn id="90" idx="2"/>
            <a:endCxn id="60" idx="0"/>
          </p:cNvCxnSpPr>
          <p:nvPr/>
        </p:nvCxnSpPr>
        <p:spPr>
          <a:xfrm rot="5400000">
            <a:off x="6896775" y="4268183"/>
            <a:ext cx="429921" cy="1249492"/>
          </a:xfrm>
          <a:prstGeom prst="bentConnector3">
            <a:avLst/>
          </a:prstGeom>
          <a:ln w="381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100" name="Elbow Connector 99"/>
          <p:cNvCxnSpPr>
            <a:stCxn id="90" idx="2"/>
            <a:endCxn id="55" idx="0"/>
          </p:cNvCxnSpPr>
          <p:nvPr/>
        </p:nvCxnSpPr>
        <p:spPr>
          <a:xfrm rot="16200000" flipH="1">
            <a:off x="7794720" y="4619729"/>
            <a:ext cx="429921" cy="546399"/>
          </a:xfrm>
          <a:prstGeom prst="bentConnector3">
            <a:avLst/>
          </a:prstGeom>
          <a:ln w="38100">
            <a:solidFill>
              <a:schemeClr val="accent6"/>
            </a:solidFill>
            <a:tailEnd type="arrow"/>
          </a:ln>
        </p:spPr>
        <p:style>
          <a:lnRef idx="1">
            <a:schemeClr val="accent1"/>
          </a:lnRef>
          <a:fillRef idx="0">
            <a:schemeClr val="accent1"/>
          </a:fillRef>
          <a:effectRef idx="0">
            <a:schemeClr val="accent1"/>
          </a:effectRef>
          <a:fontRef idx="minor">
            <a:schemeClr val="tx1"/>
          </a:fontRef>
        </p:style>
      </p:cxnSp>
      <p:cxnSp>
        <p:nvCxnSpPr>
          <p:cNvPr id="69" name="Elbow Connector 68"/>
          <p:cNvCxnSpPr/>
          <p:nvPr/>
        </p:nvCxnSpPr>
        <p:spPr>
          <a:xfrm rot="16200000" flipH="1">
            <a:off x="888647" y="5959706"/>
            <a:ext cx="557478" cy="680643"/>
          </a:xfrm>
          <a:prstGeom prst="bentConnector2">
            <a:avLst/>
          </a:prstGeom>
          <a:noFill/>
          <a:ln w="38100" cap="flat" cmpd="sng" algn="ctr">
            <a:solidFill>
              <a:srgbClr val="53565A"/>
            </a:solidFill>
            <a:prstDash val="dashDot"/>
            <a:round/>
            <a:headEnd type="none" w="med" len="med"/>
            <a:tailEnd type="arrow" w="med" len="med"/>
          </a:ln>
          <a:effectLst/>
        </p:spPr>
      </p:cxnSp>
      <p:sp>
        <p:nvSpPr>
          <p:cNvPr id="71" name="TextBox 70"/>
          <p:cNvSpPr txBox="1"/>
          <p:nvPr/>
        </p:nvSpPr>
        <p:spPr>
          <a:xfrm>
            <a:off x="1596554" y="6342129"/>
            <a:ext cx="2655877" cy="408623"/>
          </a:xfrm>
          <a:prstGeom prst="roundRect">
            <a:avLst/>
          </a:prstGeom>
          <a:noFill/>
          <a:ln>
            <a:solidFill>
              <a:srgbClr val="FF6600"/>
            </a:solidFill>
          </a:ln>
        </p:spPr>
        <p:txBody>
          <a:bodyPr wrap="square" rtlCol="0">
            <a:spAutoFit/>
          </a:bodyPr>
          <a:lstStyle/>
          <a:p>
            <a:pPr algn="ctr" defTabSz="457200"/>
            <a:r>
              <a:rPr lang="en-US" dirty="0" smtClean="0">
                <a:solidFill>
                  <a:srgbClr val="53565A"/>
                </a:solidFill>
                <a:latin typeface="Arial"/>
              </a:rPr>
              <a:t>Article Transfer System</a:t>
            </a:r>
          </a:p>
        </p:txBody>
      </p:sp>
      <p:sp>
        <p:nvSpPr>
          <p:cNvPr id="72" name="Rectángulo 59"/>
          <p:cNvSpPr/>
          <p:nvPr/>
        </p:nvSpPr>
        <p:spPr>
          <a:xfrm>
            <a:off x="5955099" y="5259789"/>
            <a:ext cx="1039067" cy="369332"/>
          </a:xfrm>
          <a:prstGeom prst="rect">
            <a:avLst/>
          </a:prstGeom>
          <a:solidFill>
            <a:schemeClr val="tx2">
              <a:lumMod val="60000"/>
              <a:lumOff val="40000"/>
            </a:schemeClr>
          </a:solidFill>
        </p:spPr>
        <p:txBody>
          <a:bodyPr wrap="none">
            <a:spAutoFit/>
          </a:bodyPr>
          <a:lstStyle/>
          <a:p>
            <a:pPr algn="ctr">
              <a:lnSpc>
                <a:spcPct val="90000"/>
              </a:lnSpc>
              <a:defRPr/>
            </a:pPr>
            <a:r>
              <a:rPr lang="en-US" sz="2000" dirty="0" smtClean="0">
                <a:solidFill>
                  <a:prstClr val="white"/>
                </a:solidFill>
                <a:latin typeface="Verdana" pitchFamily="34" charset="0"/>
                <a:ea typeface="Verdana" pitchFamily="34" charset="0"/>
                <a:cs typeface="Verdana" pitchFamily="34" charset="0"/>
              </a:rPr>
              <a:t>Accept</a:t>
            </a:r>
            <a:endParaRPr lang="en-US" sz="2000" dirty="0">
              <a:solidFill>
                <a:prstClr val="white"/>
              </a:solidFill>
              <a:latin typeface="Verdana" pitchFamily="34" charset="0"/>
              <a:ea typeface="Verdana" pitchFamily="34" charset="0"/>
              <a:cs typeface="Verdana" pitchFamily="34" charset="0"/>
            </a:endParaRPr>
          </a:p>
        </p:txBody>
      </p:sp>
      <p:sp>
        <p:nvSpPr>
          <p:cNvPr id="73" name="Rectángulo 59"/>
          <p:cNvSpPr/>
          <p:nvPr/>
        </p:nvSpPr>
        <p:spPr>
          <a:xfrm>
            <a:off x="7236296" y="2068013"/>
            <a:ext cx="983090" cy="369332"/>
          </a:xfrm>
          <a:prstGeom prst="rect">
            <a:avLst/>
          </a:prstGeom>
          <a:solidFill>
            <a:schemeClr val="accent2">
              <a:lumMod val="60000"/>
              <a:lumOff val="40000"/>
            </a:schemeClr>
          </a:solidFill>
        </p:spPr>
        <p:txBody>
          <a:bodyPr wrap="none">
            <a:spAutoFit/>
          </a:bodyPr>
          <a:lstStyle/>
          <a:p>
            <a:pPr algn="ctr">
              <a:lnSpc>
                <a:spcPct val="90000"/>
              </a:lnSpc>
              <a:defRPr/>
            </a:pPr>
            <a:r>
              <a:rPr lang="en-US" sz="2000" dirty="0">
                <a:solidFill>
                  <a:prstClr val="white"/>
                </a:solidFill>
                <a:latin typeface="Verdana" pitchFamily="34" charset="0"/>
                <a:ea typeface="Verdana" pitchFamily="34" charset="0"/>
                <a:cs typeface="Verdana" pitchFamily="34" charset="0"/>
              </a:rPr>
              <a:t>Reject</a:t>
            </a:r>
          </a:p>
        </p:txBody>
      </p:sp>
    </p:spTree>
    <p:extLst>
      <p:ext uri="{BB962C8B-B14F-4D97-AF65-F5344CB8AC3E}">
        <p14:creationId xmlns:p14="http://schemas.microsoft.com/office/powerpoint/2010/main" val="1399555470"/>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4"/>
          <p:cNvSpPr>
            <a:spLocks noGrp="1"/>
          </p:cNvSpPr>
          <p:nvPr>
            <p:ph type="title"/>
          </p:nvPr>
        </p:nvSpPr>
        <p:spPr>
          <a:xfrm>
            <a:off x="323528" y="692696"/>
            <a:ext cx="6441707" cy="418645"/>
          </a:xfrm>
          <a:noFill/>
        </p:spPr>
        <p:txBody>
          <a:bodyPr/>
          <a:lstStyle/>
          <a:p>
            <a:r>
              <a:rPr lang="en-GB" dirty="0">
                <a:solidFill>
                  <a:srgbClr val="07779D"/>
                </a:solidFill>
                <a:latin typeface="Arial" pitchFamily="34" charset="0"/>
                <a:ea typeface="宋体" pitchFamily="2" charset="-122"/>
                <a:cs typeface="Arial" pitchFamily="34" charset="0"/>
              </a:rPr>
              <a:t>Peer Review</a:t>
            </a:r>
            <a:endParaRPr lang="en-US" dirty="0">
              <a:solidFill>
                <a:srgbClr val="07779D"/>
              </a:solidFill>
              <a:latin typeface="Arial" pitchFamily="34" charset="0"/>
              <a:ea typeface="宋体" pitchFamily="2" charset="-122"/>
              <a:cs typeface="Arial" pitchFamily="34" charset="0"/>
            </a:endParaRPr>
          </a:p>
        </p:txBody>
      </p:sp>
      <p:sp>
        <p:nvSpPr>
          <p:cNvPr id="25" name="Text Placeholder 7"/>
          <p:cNvSpPr>
            <a:spLocks noGrp="1"/>
          </p:cNvSpPr>
          <p:nvPr>
            <p:ph type="body" sz="quarter" idx="11"/>
          </p:nvPr>
        </p:nvSpPr>
        <p:spPr>
          <a:xfrm>
            <a:off x="2939142" y="5794654"/>
            <a:ext cx="5756375" cy="370435"/>
          </a:xfrm>
        </p:spPr>
        <p:txBody>
          <a:bodyPr/>
          <a:lstStyle/>
          <a:p>
            <a:r>
              <a:rPr lang="en-US" dirty="0" smtClean="0"/>
              <a:t> </a:t>
            </a:r>
            <a:endParaRPr lang="en-US" dirty="0"/>
          </a:p>
        </p:txBody>
      </p:sp>
      <p:sp>
        <p:nvSpPr>
          <p:cNvPr id="26" name="Text Placeholder 8"/>
          <p:cNvSpPr>
            <a:spLocks noGrp="1"/>
          </p:cNvSpPr>
          <p:nvPr>
            <p:ph type="body" sz="quarter" idx="12"/>
          </p:nvPr>
        </p:nvSpPr>
        <p:spPr>
          <a:xfrm>
            <a:off x="2939142" y="6165090"/>
            <a:ext cx="5756374" cy="357432"/>
          </a:xfrm>
        </p:spPr>
        <p:txBody>
          <a:bodyPr/>
          <a:lstStyle/>
          <a:p>
            <a:r>
              <a:rPr lang="en-US" dirty="0" smtClean="0"/>
              <a:t> </a:t>
            </a:r>
            <a:endParaRPr lang="en-US" dirty="0"/>
          </a:p>
        </p:txBody>
      </p:sp>
      <p:pic>
        <p:nvPicPr>
          <p:cNvPr id="18" name="Picture 3" descr="X:\elsevier\rachel\campus\WORDMARK\PublishingConnect_WMK_151_RG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8539" y="6406795"/>
            <a:ext cx="2096979" cy="24683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13393" y="6530210"/>
            <a:ext cx="1782860" cy="246221"/>
          </a:xfrm>
          <a:prstGeom prst="rect">
            <a:avLst/>
          </a:prstGeom>
          <a:noFill/>
        </p:spPr>
        <p:txBody>
          <a:bodyPr wrap="none" rtlCol="0">
            <a:spAutoFit/>
          </a:bodyPr>
          <a:lstStyle/>
          <a:p>
            <a:pPr defTabSz="457200"/>
            <a:r>
              <a:rPr lang="en-US" sz="1000" dirty="0" smtClean="0">
                <a:solidFill>
                  <a:prstClr val="white">
                    <a:lumMod val="50000"/>
                  </a:prstClr>
                </a:solidFill>
              </a:rPr>
              <a:t>© Reed Elsevier Group PLC</a:t>
            </a:r>
            <a:endParaRPr lang="en-US" sz="1000" dirty="0">
              <a:solidFill>
                <a:prstClr val="white">
                  <a:lumMod val="50000"/>
                </a:prstClr>
              </a:solidFill>
            </a:endParaRPr>
          </a:p>
        </p:txBody>
      </p:sp>
      <p:sp>
        <p:nvSpPr>
          <p:cNvPr id="32" name="TextBox 31"/>
          <p:cNvSpPr txBox="1"/>
          <p:nvPr/>
        </p:nvSpPr>
        <p:spPr>
          <a:xfrm>
            <a:off x="7739805" y="59768"/>
            <a:ext cx="857927" cy="246221"/>
          </a:xfrm>
          <a:prstGeom prst="rect">
            <a:avLst/>
          </a:prstGeom>
          <a:noFill/>
        </p:spPr>
        <p:txBody>
          <a:bodyPr wrap="none" rtlCol="0">
            <a:spAutoFit/>
          </a:bodyPr>
          <a:lstStyle/>
          <a:p>
            <a:pPr defTabSz="457200"/>
            <a:r>
              <a:rPr lang="nl-NL" sz="1000" dirty="0" smtClean="0">
                <a:solidFill>
                  <a:prstClr val="white"/>
                </a:solidFill>
              </a:rPr>
              <a:t>March 2015</a:t>
            </a:r>
            <a:endParaRPr lang="en-US" sz="1000" dirty="0">
              <a:solidFill>
                <a:prstClr val="white"/>
              </a:solidFill>
            </a:endParaRPr>
          </a:p>
        </p:txBody>
      </p:sp>
      <p:sp>
        <p:nvSpPr>
          <p:cNvPr id="43" name="Slide Number Placeholder 4"/>
          <p:cNvSpPr txBox="1">
            <a:spLocks/>
          </p:cNvSpPr>
          <p:nvPr/>
        </p:nvSpPr>
        <p:spPr>
          <a:xfrm>
            <a:off x="3927413" y="649703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smtClean="0">
                <a:solidFill>
                  <a:srgbClr val="53565A">
                    <a:tint val="75000"/>
                  </a:srgbClr>
                </a:solidFill>
              </a:rPr>
              <a:t>Used with permissions.</a:t>
            </a:r>
            <a:endParaRPr lang="en-US" dirty="0">
              <a:solidFill>
                <a:srgbClr val="53565A">
                  <a:tint val="75000"/>
                </a:srgbClr>
              </a:solidFill>
            </a:endParaRPr>
          </a:p>
        </p:txBody>
      </p:sp>
      <p:sp>
        <p:nvSpPr>
          <p:cNvPr id="17" name="Content Placeholder 5"/>
          <p:cNvSpPr>
            <a:spLocks noGrp="1"/>
          </p:cNvSpPr>
          <p:nvPr>
            <p:ph idx="1"/>
          </p:nvPr>
        </p:nvSpPr>
        <p:spPr>
          <a:xfrm>
            <a:off x="868455" y="1192593"/>
            <a:ext cx="4554582" cy="5215346"/>
          </a:xfrm>
        </p:spPr>
        <p:txBody>
          <a:bodyPr>
            <a:normAutofit/>
          </a:bodyPr>
          <a:lstStyle/>
          <a:p>
            <a:pPr>
              <a:buClr>
                <a:schemeClr val="tx2"/>
              </a:buClr>
              <a:buSzPct val="130000"/>
            </a:pPr>
            <a:endParaRPr lang="en-GB" dirty="0"/>
          </a:p>
          <a:p>
            <a:pPr marL="342900" indent="-342900">
              <a:buClr>
                <a:schemeClr val="tx2"/>
              </a:buClr>
              <a:buSzPct val="130000"/>
              <a:buFont typeface="Wingdings" panose="05000000000000000000" pitchFamily="2" charset="2"/>
              <a:buChar char="§"/>
            </a:pPr>
            <a:r>
              <a:rPr lang="en-GB" dirty="0"/>
              <a:t>Helps to determine the quality, validity, significance, and originality of research</a:t>
            </a:r>
          </a:p>
          <a:p>
            <a:pPr marL="342900" indent="-342900">
              <a:buClr>
                <a:schemeClr val="tx2"/>
              </a:buClr>
              <a:buSzPct val="130000"/>
              <a:buFont typeface="Wingdings" panose="05000000000000000000" pitchFamily="2" charset="2"/>
              <a:buChar char="§"/>
            </a:pPr>
            <a:r>
              <a:rPr lang="en-GB" dirty="0"/>
              <a:t>Helps to improve the quality of papers </a:t>
            </a:r>
          </a:p>
          <a:p>
            <a:pPr marL="342900" indent="-342900">
              <a:buClr>
                <a:schemeClr val="tx2"/>
              </a:buClr>
              <a:buSzPct val="130000"/>
              <a:buFont typeface="Wingdings" panose="05000000000000000000" pitchFamily="2" charset="2"/>
              <a:buChar char="§"/>
            </a:pPr>
            <a:r>
              <a:rPr lang="en-GB" dirty="0"/>
              <a:t>Publishers are outside the academic process and are not prone to prejudice or favour</a:t>
            </a:r>
          </a:p>
          <a:p>
            <a:pPr marL="342900" indent="-342900">
              <a:buClr>
                <a:schemeClr val="tx2"/>
              </a:buClr>
              <a:buSzPct val="130000"/>
              <a:buFont typeface="Wingdings" panose="05000000000000000000" pitchFamily="2" charset="2"/>
              <a:buChar char="§"/>
            </a:pPr>
            <a:r>
              <a:rPr lang="en-GB" dirty="0"/>
              <a:t>Publishers facilitate the review process by investing in online review systems and providing tools to help Editors and Reviewers </a:t>
            </a:r>
            <a:endParaRPr lang="en-GB" dirty="0" smtClean="0"/>
          </a:p>
        </p:txBody>
      </p:sp>
    </p:spTree>
    <p:extLst>
      <p:ext uri="{BB962C8B-B14F-4D97-AF65-F5344CB8AC3E}">
        <p14:creationId xmlns:p14="http://schemas.microsoft.com/office/powerpoint/2010/main" val="331405635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4"/>
          <p:cNvSpPr>
            <a:spLocks noGrp="1"/>
          </p:cNvSpPr>
          <p:nvPr>
            <p:ph type="title"/>
          </p:nvPr>
        </p:nvSpPr>
        <p:spPr>
          <a:xfrm>
            <a:off x="337465" y="705204"/>
            <a:ext cx="6441707" cy="418645"/>
          </a:xfrm>
          <a:noFill/>
        </p:spPr>
        <p:txBody>
          <a:bodyPr/>
          <a:lstStyle/>
          <a:p>
            <a:r>
              <a:rPr lang="en-GB" dirty="0">
                <a:solidFill>
                  <a:srgbClr val="07779D"/>
                </a:solidFill>
                <a:latin typeface="Arial" pitchFamily="34" charset="0"/>
                <a:ea typeface="宋体" pitchFamily="2" charset="-122"/>
                <a:cs typeface="Arial" pitchFamily="34" charset="0"/>
              </a:rPr>
              <a:t>Peer Review Decisions</a:t>
            </a:r>
            <a:endParaRPr lang="en-US" dirty="0">
              <a:solidFill>
                <a:srgbClr val="07779D"/>
              </a:solidFill>
              <a:latin typeface="Arial" pitchFamily="34" charset="0"/>
              <a:ea typeface="宋体" pitchFamily="2" charset="-122"/>
              <a:cs typeface="Arial" pitchFamily="34" charset="0"/>
            </a:endParaRPr>
          </a:p>
        </p:txBody>
      </p:sp>
      <p:sp>
        <p:nvSpPr>
          <p:cNvPr id="25" name="Text Placeholder 7"/>
          <p:cNvSpPr>
            <a:spLocks noGrp="1"/>
          </p:cNvSpPr>
          <p:nvPr>
            <p:ph type="body" sz="quarter" idx="11"/>
          </p:nvPr>
        </p:nvSpPr>
        <p:spPr>
          <a:xfrm>
            <a:off x="2939142" y="5794654"/>
            <a:ext cx="5756375" cy="370435"/>
          </a:xfrm>
        </p:spPr>
        <p:txBody>
          <a:bodyPr/>
          <a:lstStyle/>
          <a:p>
            <a:r>
              <a:rPr lang="en-US" dirty="0" smtClean="0"/>
              <a:t> </a:t>
            </a:r>
            <a:endParaRPr lang="en-US" dirty="0"/>
          </a:p>
        </p:txBody>
      </p:sp>
      <p:sp>
        <p:nvSpPr>
          <p:cNvPr id="26" name="Text Placeholder 8"/>
          <p:cNvSpPr>
            <a:spLocks noGrp="1"/>
          </p:cNvSpPr>
          <p:nvPr>
            <p:ph type="body" sz="quarter" idx="12"/>
          </p:nvPr>
        </p:nvSpPr>
        <p:spPr>
          <a:xfrm>
            <a:off x="2939142" y="6165090"/>
            <a:ext cx="5756374" cy="357432"/>
          </a:xfrm>
        </p:spPr>
        <p:txBody>
          <a:bodyPr/>
          <a:lstStyle/>
          <a:p>
            <a:r>
              <a:rPr lang="en-US" dirty="0" smtClean="0"/>
              <a:t> </a:t>
            </a:r>
            <a:endParaRPr lang="en-US" dirty="0"/>
          </a:p>
        </p:txBody>
      </p:sp>
      <p:pic>
        <p:nvPicPr>
          <p:cNvPr id="18" name="Picture 3" descr="X:\elsevier\rachel\campus\WORDMARK\PublishingConnect_WMK_151_RG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8539" y="6406795"/>
            <a:ext cx="2096979" cy="24683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13393" y="6530210"/>
            <a:ext cx="1782860" cy="246221"/>
          </a:xfrm>
          <a:prstGeom prst="rect">
            <a:avLst/>
          </a:prstGeom>
          <a:noFill/>
        </p:spPr>
        <p:txBody>
          <a:bodyPr wrap="none" rtlCol="0">
            <a:spAutoFit/>
          </a:bodyPr>
          <a:lstStyle/>
          <a:p>
            <a:pPr defTabSz="457200"/>
            <a:r>
              <a:rPr lang="en-US" sz="1000" dirty="0" smtClean="0">
                <a:solidFill>
                  <a:prstClr val="white">
                    <a:lumMod val="50000"/>
                  </a:prstClr>
                </a:solidFill>
              </a:rPr>
              <a:t>© Reed Elsevier Group PLC</a:t>
            </a:r>
            <a:endParaRPr lang="en-US" sz="1000" dirty="0">
              <a:solidFill>
                <a:prstClr val="white">
                  <a:lumMod val="50000"/>
                </a:prstClr>
              </a:solidFill>
            </a:endParaRPr>
          </a:p>
        </p:txBody>
      </p:sp>
      <p:sp>
        <p:nvSpPr>
          <p:cNvPr id="32" name="TextBox 31"/>
          <p:cNvSpPr txBox="1"/>
          <p:nvPr/>
        </p:nvSpPr>
        <p:spPr>
          <a:xfrm>
            <a:off x="7739805" y="59768"/>
            <a:ext cx="857927" cy="246221"/>
          </a:xfrm>
          <a:prstGeom prst="rect">
            <a:avLst/>
          </a:prstGeom>
          <a:noFill/>
        </p:spPr>
        <p:txBody>
          <a:bodyPr wrap="none" rtlCol="0">
            <a:spAutoFit/>
          </a:bodyPr>
          <a:lstStyle/>
          <a:p>
            <a:pPr defTabSz="457200"/>
            <a:r>
              <a:rPr lang="nl-NL" sz="1000" dirty="0" smtClean="0">
                <a:solidFill>
                  <a:prstClr val="white"/>
                </a:solidFill>
              </a:rPr>
              <a:t>March 2015</a:t>
            </a:r>
            <a:endParaRPr lang="en-US" sz="1000" dirty="0">
              <a:solidFill>
                <a:prstClr val="white"/>
              </a:solidFill>
            </a:endParaRPr>
          </a:p>
        </p:txBody>
      </p:sp>
      <p:sp>
        <p:nvSpPr>
          <p:cNvPr id="44" name="Content Placeholder 5"/>
          <p:cNvSpPr>
            <a:spLocks noGrp="1"/>
          </p:cNvSpPr>
          <p:nvPr>
            <p:ph idx="1"/>
          </p:nvPr>
        </p:nvSpPr>
        <p:spPr>
          <a:xfrm>
            <a:off x="337466" y="1447800"/>
            <a:ext cx="8484950" cy="3759200"/>
          </a:xfrm>
        </p:spPr>
        <p:txBody>
          <a:bodyPr>
            <a:noAutofit/>
          </a:bodyPr>
          <a:lstStyle/>
          <a:p>
            <a:pPr marL="342900" indent="-342900">
              <a:buClr>
                <a:schemeClr val="tx2"/>
              </a:buClr>
              <a:buSzPct val="150000"/>
              <a:buFont typeface="Wingdings" panose="05000000000000000000" pitchFamily="2" charset="2"/>
              <a:buChar char="§"/>
            </a:pPr>
            <a:r>
              <a:rPr lang="en-GB" dirty="0" smtClean="0"/>
              <a:t>Rejection</a:t>
            </a:r>
          </a:p>
          <a:p>
            <a:pPr marL="1085850" lvl="1" indent="-342900">
              <a:buClr>
                <a:schemeClr val="tx2"/>
              </a:buClr>
              <a:buSzPct val="150000"/>
              <a:buFont typeface="Wingdings" panose="05000000000000000000" pitchFamily="2" charset="2"/>
              <a:buChar char="§"/>
            </a:pPr>
            <a:r>
              <a:rPr lang="en-GB" dirty="0" smtClean="0"/>
              <a:t>Learn from feedback provided and improve work for re-submission</a:t>
            </a:r>
            <a:endParaRPr lang="en-GB" dirty="0"/>
          </a:p>
          <a:p>
            <a:pPr marL="342900" indent="-342900">
              <a:buClr>
                <a:schemeClr val="tx2"/>
              </a:buClr>
              <a:buSzPct val="150000"/>
              <a:buFont typeface="Wingdings" panose="05000000000000000000" pitchFamily="2" charset="2"/>
              <a:buChar char="§"/>
            </a:pPr>
            <a:r>
              <a:rPr lang="en-GB" dirty="0" smtClean="0"/>
              <a:t>Minor Revision</a:t>
            </a:r>
          </a:p>
          <a:p>
            <a:pPr marL="1085850" lvl="1" indent="-342900">
              <a:buClr>
                <a:schemeClr val="tx2"/>
              </a:buClr>
              <a:buSzPct val="150000"/>
              <a:buFont typeface="Wingdings" panose="05000000000000000000" pitchFamily="2" charset="2"/>
              <a:buChar char="§"/>
            </a:pPr>
            <a:r>
              <a:rPr lang="en-GB" dirty="0" smtClean="0"/>
              <a:t>Good job.  Make the edits and resubmit quickly.</a:t>
            </a:r>
          </a:p>
          <a:p>
            <a:pPr marL="342900" indent="-342900">
              <a:buClr>
                <a:schemeClr val="tx2"/>
              </a:buClr>
              <a:buSzPct val="150000"/>
              <a:buFont typeface="Wingdings" panose="05000000000000000000" pitchFamily="2" charset="2"/>
              <a:buChar char="§"/>
            </a:pPr>
            <a:r>
              <a:rPr lang="en-GB" dirty="0" smtClean="0"/>
              <a:t>Major Revision</a:t>
            </a:r>
          </a:p>
          <a:p>
            <a:pPr marL="1085850" lvl="1" indent="-342900">
              <a:buClr>
                <a:schemeClr val="tx2"/>
              </a:buClr>
              <a:buSzPct val="150000"/>
              <a:buFont typeface="Wingdings" panose="05000000000000000000" pitchFamily="2" charset="2"/>
              <a:buChar char="§"/>
            </a:pPr>
            <a:r>
              <a:rPr lang="en-GB" dirty="0" smtClean="0"/>
              <a:t>Answer comments, one by one, and explain changes made or not made</a:t>
            </a:r>
          </a:p>
          <a:p>
            <a:pPr marL="1085850" lvl="1" indent="-342900">
              <a:buClr>
                <a:schemeClr val="tx2"/>
              </a:buClr>
              <a:buSzPct val="150000"/>
              <a:buFont typeface="Wingdings" panose="05000000000000000000" pitchFamily="2" charset="2"/>
              <a:buChar char="§"/>
            </a:pPr>
            <a:r>
              <a:rPr lang="en-GB" dirty="0" smtClean="0"/>
              <a:t>If you feel a remark is not justified or a request is unreasonable, say so, but substantiate your response. </a:t>
            </a:r>
          </a:p>
          <a:p>
            <a:pPr marL="1085850" lvl="1" indent="-342900">
              <a:buClr>
                <a:schemeClr val="tx2"/>
              </a:buClr>
              <a:buSzPct val="150000"/>
              <a:buFont typeface="Wingdings" panose="05000000000000000000" pitchFamily="2" charset="2"/>
              <a:buChar char="§"/>
            </a:pPr>
            <a:r>
              <a:rPr lang="en-GB" dirty="0" smtClean="0"/>
              <a:t>Submit a revised version highlighting where changes have been made</a:t>
            </a:r>
          </a:p>
          <a:p>
            <a:pPr marL="1085850" lvl="1" indent="-342900">
              <a:buClr>
                <a:schemeClr val="tx2"/>
              </a:buClr>
              <a:buSzPct val="150000"/>
              <a:buFont typeface="Wingdings" panose="05000000000000000000" pitchFamily="2" charset="2"/>
              <a:buChar char="§"/>
            </a:pPr>
            <a:endParaRPr lang="en-GB" dirty="0"/>
          </a:p>
        </p:txBody>
      </p:sp>
    </p:spTree>
    <p:extLst>
      <p:ext uri="{BB962C8B-B14F-4D97-AF65-F5344CB8AC3E}">
        <p14:creationId xmlns:p14="http://schemas.microsoft.com/office/powerpoint/2010/main" val="7893627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2939142" y="5794654"/>
            <a:ext cx="5756375" cy="370435"/>
          </a:xfrm>
        </p:spPr>
        <p:txBody>
          <a:bodyPr/>
          <a:lstStyle/>
          <a:p>
            <a:r>
              <a:rPr lang="en-US" dirty="0" smtClean="0"/>
              <a:t> </a:t>
            </a:r>
            <a:endParaRPr lang="en-US" dirty="0"/>
          </a:p>
        </p:txBody>
      </p:sp>
      <p:sp>
        <p:nvSpPr>
          <p:cNvPr id="9" name="Text Placeholder 8"/>
          <p:cNvSpPr>
            <a:spLocks noGrp="1"/>
          </p:cNvSpPr>
          <p:nvPr>
            <p:ph type="body" sz="quarter" idx="12"/>
          </p:nvPr>
        </p:nvSpPr>
        <p:spPr>
          <a:xfrm>
            <a:off x="2939142" y="6165090"/>
            <a:ext cx="5756374" cy="357432"/>
          </a:xfrm>
        </p:spPr>
        <p:txBody>
          <a:bodyPr/>
          <a:lstStyle/>
          <a:p>
            <a:r>
              <a:rPr lang="en-US" dirty="0" smtClean="0"/>
              <a:t> </a:t>
            </a:r>
            <a:endParaRPr lang="en-US" dirty="0"/>
          </a:p>
        </p:txBody>
      </p:sp>
      <p:pic>
        <p:nvPicPr>
          <p:cNvPr id="14" name="Picture 3" descr="X:\elsevier\rachel\campus\WORDMARK\PublishingConnect_WMK_151_RG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8539" y="6406795"/>
            <a:ext cx="2096979" cy="24683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13393" y="6530210"/>
            <a:ext cx="1782860" cy="246221"/>
          </a:xfrm>
          <a:prstGeom prst="rect">
            <a:avLst/>
          </a:prstGeom>
          <a:noFill/>
        </p:spPr>
        <p:txBody>
          <a:bodyPr wrap="none" rtlCol="0">
            <a:spAutoFit/>
          </a:bodyPr>
          <a:lstStyle/>
          <a:p>
            <a:pPr defTabSz="457200"/>
            <a:r>
              <a:rPr lang="en-US" sz="1000" dirty="0" smtClean="0">
                <a:solidFill>
                  <a:prstClr val="white">
                    <a:lumMod val="50000"/>
                  </a:prstClr>
                </a:solidFill>
              </a:rPr>
              <a:t>© Reed Elsevier Group PLC</a:t>
            </a:r>
            <a:endParaRPr lang="en-US" sz="1000" dirty="0">
              <a:solidFill>
                <a:prstClr val="white">
                  <a:lumMod val="50000"/>
                </a:prstClr>
              </a:solidFill>
            </a:endParaRPr>
          </a:p>
        </p:txBody>
      </p:sp>
      <p:sp>
        <p:nvSpPr>
          <p:cNvPr id="12" name="TextBox 11"/>
          <p:cNvSpPr txBox="1"/>
          <p:nvPr/>
        </p:nvSpPr>
        <p:spPr>
          <a:xfrm>
            <a:off x="7739805" y="59768"/>
            <a:ext cx="857927" cy="246221"/>
          </a:xfrm>
          <a:prstGeom prst="rect">
            <a:avLst/>
          </a:prstGeom>
          <a:noFill/>
        </p:spPr>
        <p:txBody>
          <a:bodyPr wrap="none" rtlCol="0">
            <a:spAutoFit/>
          </a:bodyPr>
          <a:lstStyle/>
          <a:p>
            <a:pPr defTabSz="457200"/>
            <a:r>
              <a:rPr lang="nl-NL" sz="1000" dirty="0" smtClean="0">
                <a:solidFill>
                  <a:prstClr val="white"/>
                </a:solidFill>
              </a:rPr>
              <a:t>March 2015</a:t>
            </a:r>
            <a:endParaRPr lang="en-US" sz="1000" dirty="0">
              <a:solidFill>
                <a:prstClr val="white"/>
              </a:solidFill>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085" y="414000"/>
            <a:ext cx="3527679" cy="64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1564" y="414000"/>
            <a:ext cx="2590800" cy="179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6279340" y="1772816"/>
            <a:ext cx="2883658" cy="1725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78227" y="3284984"/>
            <a:ext cx="2657475"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49948" y="4663174"/>
            <a:ext cx="2779713" cy="173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755986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0618" y="741525"/>
            <a:ext cx="5523582" cy="5523582"/>
          </a:xfrm>
          <a:prstGeom prst="rect">
            <a:avLst/>
          </a:prstGeom>
        </p:spPr>
      </p:pic>
      <p:sp>
        <p:nvSpPr>
          <p:cNvPr id="8" name="Text Placeholder 7"/>
          <p:cNvSpPr>
            <a:spLocks noGrp="1"/>
          </p:cNvSpPr>
          <p:nvPr>
            <p:ph type="body" sz="quarter" idx="11"/>
          </p:nvPr>
        </p:nvSpPr>
        <p:spPr>
          <a:xfrm>
            <a:off x="2939142" y="5794654"/>
            <a:ext cx="5756375" cy="370435"/>
          </a:xfrm>
        </p:spPr>
        <p:txBody>
          <a:bodyPr/>
          <a:lstStyle/>
          <a:p>
            <a:r>
              <a:rPr lang="en-US" dirty="0" smtClean="0"/>
              <a:t> </a:t>
            </a:r>
            <a:endParaRPr lang="en-US" dirty="0"/>
          </a:p>
        </p:txBody>
      </p:sp>
      <p:sp>
        <p:nvSpPr>
          <p:cNvPr id="9" name="Text Placeholder 8"/>
          <p:cNvSpPr>
            <a:spLocks noGrp="1"/>
          </p:cNvSpPr>
          <p:nvPr>
            <p:ph type="body" sz="quarter" idx="12"/>
          </p:nvPr>
        </p:nvSpPr>
        <p:spPr>
          <a:xfrm>
            <a:off x="2939142" y="6165090"/>
            <a:ext cx="5756374" cy="357432"/>
          </a:xfrm>
        </p:spPr>
        <p:txBody>
          <a:bodyPr/>
          <a:lstStyle/>
          <a:p>
            <a:r>
              <a:rPr lang="en-US" dirty="0" smtClean="0"/>
              <a:t> </a:t>
            </a:r>
            <a:endParaRPr lang="en-US" dirty="0"/>
          </a:p>
        </p:txBody>
      </p:sp>
      <p:sp>
        <p:nvSpPr>
          <p:cNvPr id="40" name="Title 4"/>
          <p:cNvSpPr txBox="1">
            <a:spLocks/>
          </p:cNvSpPr>
          <p:nvPr/>
        </p:nvSpPr>
        <p:spPr>
          <a:xfrm>
            <a:off x="337466" y="705204"/>
            <a:ext cx="5103214" cy="418645"/>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0" i="0" kern="1200">
                <a:solidFill>
                  <a:schemeClr val="accent1"/>
                </a:solidFill>
                <a:latin typeface="Arial Bold"/>
                <a:ea typeface="+mj-ea"/>
                <a:cs typeface="Arial Bold"/>
              </a:defRPr>
            </a:lvl1pPr>
          </a:lstStyle>
          <a:p>
            <a:r>
              <a:rPr lang="en-GB" dirty="0">
                <a:solidFill>
                  <a:srgbClr val="07779D"/>
                </a:solidFill>
                <a:latin typeface="Arial" pitchFamily="34" charset="0"/>
                <a:ea typeface="宋体" pitchFamily="2" charset="-122"/>
                <a:cs typeface="Arial" pitchFamily="34" charset="0"/>
              </a:rPr>
              <a:t>After </a:t>
            </a:r>
            <a:r>
              <a:rPr lang="en-GB" dirty="0" smtClean="0">
                <a:solidFill>
                  <a:srgbClr val="07779D"/>
                </a:solidFill>
                <a:latin typeface="Arial" pitchFamily="34" charset="0"/>
                <a:ea typeface="宋体" pitchFamily="2" charset="-122"/>
                <a:cs typeface="Arial" pitchFamily="34" charset="0"/>
              </a:rPr>
              <a:t>Acceptance</a:t>
            </a:r>
            <a:endParaRPr lang="en-GB" dirty="0">
              <a:solidFill>
                <a:srgbClr val="07779D"/>
              </a:solidFill>
              <a:latin typeface="Arial" pitchFamily="34" charset="0"/>
              <a:ea typeface="宋体" pitchFamily="2" charset="-122"/>
              <a:cs typeface="Arial" pitchFamily="34" charset="0"/>
            </a:endParaRPr>
          </a:p>
        </p:txBody>
      </p:sp>
      <p:sp>
        <p:nvSpPr>
          <p:cNvPr id="13" name="Content Placeholder 5"/>
          <p:cNvSpPr>
            <a:spLocks noGrp="1"/>
          </p:cNvSpPr>
          <p:nvPr>
            <p:ph idx="1"/>
          </p:nvPr>
        </p:nvSpPr>
        <p:spPr>
          <a:xfrm>
            <a:off x="354978" y="1617081"/>
            <a:ext cx="5358483" cy="4789714"/>
          </a:xfrm>
        </p:spPr>
        <p:txBody>
          <a:bodyPr>
            <a:normAutofit/>
          </a:bodyPr>
          <a:lstStyle/>
          <a:p>
            <a:pPr marL="342900" indent="-342900">
              <a:buClr>
                <a:schemeClr val="tx2"/>
              </a:buClr>
              <a:buSzPct val="130000"/>
              <a:buFont typeface="Wingdings" panose="05000000000000000000" pitchFamily="2" charset="2"/>
              <a:buChar char="§"/>
            </a:pPr>
            <a:r>
              <a:rPr lang="en-GB" dirty="0" smtClean="0"/>
              <a:t>Be </a:t>
            </a:r>
            <a:r>
              <a:rPr lang="en-GB" dirty="0"/>
              <a:t>diligent with any last minute requests (e.g. quality of figures, format adjustments).</a:t>
            </a:r>
          </a:p>
          <a:p>
            <a:pPr marL="342900" indent="-342900">
              <a:buClr>
                <a:schemeClr val="tx2"/>
              </a:buClr>
              <a:buSzPct val="130000"/>
              <a:buFont typeface="Wingdings" panose="05000000000000000000" pitchFamily="2" charset="2"/>
              <a:buChar char="§"/>
            </a:pPr>
            <a:endParaRPr lang="en-GB" dirty="0"/>
          </a:p>
          <a:p>
            <a:pPr marL="342900" indent="-342900">
              <a:buClr>
                <a:schemeClr val="tx2"/>
              </a:buClr>
              <a:buSzPct val="130000"/>
              <a:buFont typeface="Wingdings" panose="05000000000000000000" pitchFamily="2" charset="2"/>
              <a:buChar char="§"/>
            </a:pPr>
            <a:r>
              <a:rPr lang="en-GB" dirty="0"/>
              <a:t>Return the proofs quickly.  But make sure you revise them thoroughly (it is your last chance to correct any mistakes before your manuscript is published)</a:t>
            </a:r>
          </a:p>
          <a:p>
            <a:pPr marL="342900" indent="-342900">
              <a:buClr>
                <a:schemeClr val="tx2"/>
              </a:buClr>
              <a:buSzPct val="130000"/>
              <a:buFont typeface="Wingdings" panose="05000000000000000000" pitchFamily="2" charset="2"/>
              <a:buChar char="§"/>
            </a:pPr>
            <a:endParaRPr lang="en-GB" dirty="0"/>
          </a:p>
        </p:txBody>
      </p:sp>
      <p:pic>
        <p:nvPicPr>
          <p:cNvPr id="10" name="Picture 3" descr="X:\elsevier\rachel\campus\WORDMARK\PublishingConnect_WMK_151_RG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98539" y="6406795"/>
            <a:ext cx="2096979" cy="24683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13393" y="6530210"/>
            <a:ext cx="1782860" cy="246221"/>
          </a:xfrm>
          <a:prstGeom prst="rect">
            <a:avLst/>
          </a:prstGeom>
          <a:noFill/>
        </p:spPr>
        <p:txBody>
          <a:bodyPr wrap="none" rtlCol="0">
            <a:spAutoFit/>
          </a:bodyPr>
          <a:lstStyle/>
          <a:p>
            <a:pPr defTabSz="457200"/>
            <a:r>
              <a:rPr lang="en-US" sz="1000" dirty="0" smtClean="0">
                <a:solidFill>
                  <a:prstClr val="white">
                    <a:lumMod val="50000"/>
                  </a:prstClr>
                </a:solidFill>
              </a:rPr>
              <a:t>© Reed Elsevier Group PLC</a:t>
            </a:r>
            <a:endParaRPr lang="en-US" sz="1000" dirty="0">
              <a:solidFill>
                <a:prstClr val="white">
                  <a:lumMod val="50000"/>
                </a:prstClr>
              </a:solidFill>
            </a:endParaRPr>
          </a:p>
        </p:txBody>
      </p:sp>
      <p:sp>
        <p:nvSpPr>
          <p:cNvPr id="15" name="TextBox 14"/>
          <p:cNvSpPr txBox="1"/>
          <p:nvPr/>
        </p:nvSpPr>
        <p:spPr>
          <a:xfrm>
            <a:off x="7739805" y="59768"/>
            <a:ext cx="857927" cy="246221"/>
          </a:xfrm>
          <a:prstGeom prst="rect">
            <a:avLst/>
          </a:prstGeom>
          <a:noFill/>
        </p:spPr>
        <p:txBody>
          <a:bodyPr wrap="none" rtlCol="0">
            <a:spAutoFit/>
          </a:bodyPr>
          <a:lstStyle/>
          <a:p>
            <a:pPr defTabSz="457200"/>
            <a:r>
              <a:rPr lang="nl-NL" sz="1000" dirty="0" smtClean="0">
                <a:solidFill>
                  <a:prstClr val="white"/>
                </a:solidFill>
              </a:rPr>
              <a:t>March 2015</a:t>
            </a:r>
            <a:endParaRPr lang="en-US" sz="1000" dirty="0">
              <a:solidFill>
                <a:prstClr val="white"/>
              </a:solidFill>
            </a:endParaRPr>
          </a:p>
        </p:txBody>
      </p:sp>
    </p:spTree>
    <p:extLst>
      <p:ext uri="{BB962C8B-B14F-4D97-AF65-F5344CB8AC3E}">
        <p14:creationId xmlns:p14="http://schemas.microsoft.com/office/powerpoint/2010/main" val="163417222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2939142" y="5794654"/>
            <a:ext cx="5756375" cy="370435"/>
          </a:xfrm>
        </p:spPr>
        <p:txBody>
          <a:bodyPr/>
          <a:lstStyle/>
          <a:p>
            <a:r>
              <a:rPr lang="en-US" dirty="0" smtClean="0"/>
              <a:t> </a:t>
            </a:r>
            <a:endParaRPr lang="en-US" dirty="0"/>
          </a:p>
        </p:txBody>
      </p:sp>
      <p:sp>
        <p:nvSpPr>
          <p:cNvPr id="9" name="Text Placeholder 8"/>
          <p:cNvSpPr>
            <a:spLocks noGrp="1"/>
          </p:cNvSpPr>
          <p:nvPr>
            <p:ph type="body" sz="quarter" idx="12"/>
          </p:nvPr>
        </p:nvSpPr>
        <p:spPr>
          <a:xfrm>
            <a:off x="2939142" y="6165090"/>
            <a:ext cx="5756374" cy="357432"/>
          </a:xfrm>
        </p:spPr>
        <p:txBody>
          <a:bodyPr/>
          <a:lstStyle/>
          <a:p>
            <a:r>
              <a:rPr lang="en-US" dirty="0" smtClean="0"/>
              <a:t> </a:t>
            </a:r>
            <a:endParaRPr lang="en-US" dirty="0"/>
          </a:p>
        </p:txBody>
      </p:sp>
      <p:sp>
        <p:nvSpPr>
          <p:cNvPr id="40" name="Title 4"/>
          <p:cNvSpPr txBox="1">
            <a:spLocks/>
          </p:cNvSpPr>
          <p:nvPr/>
        </p:nvSpPr>
        <p:spPr>
          <a:xfrm>
            <a:off x="337466" y="705204"/>
            <a:ext cx="5103214" cy="418645"/>
          </a:xfrm>
          <a:prstGeom prst="rect">
            <a:avLst/>
          </a:prstGeom>
        </p:spPr>
        <p:txBody>
          <a:bodyPr vert="horz" lIns="91440" tIns="45720" rIns="91440" bIns="45720" rtlCol="0" anchor="ctr">
            <a:noAutofit/>
          </a:bodyPr>
          <a:lstStyle>
            <a:lvl1pPr algn="l" defTabSz="457200" rtl="0" eaLnBrk="1" latinLnBrk="0" hangingPunct="1">
              <a:spcBef>
                <a:spcPct val="0"/>
              </a:spcBef>
              <a:buNone/>
              <a:defRPr sz="2400" b="0" i="0" kern="1200">
                <a:solidFill>
                  <a:schemeClr val="accent1"/>
                </a:solidFill>
                <a:latin typeface="Arial Bold"/>
                <a:ea typeface="+mj-ea"/>
                <a:cs typeface="Arial Bold"/>
              </a:defRPr>
            </a:lvl1pPr>
          </a:lstStyle>
          <a:p>
            <a:r>
              <a:rPr lang="en-GB" dirty="0">
                <a:solidFill>
                  <a:srgbClr val="07779D"/>
                </a:solidFill>
                <a:latin typeface="Arial" pitchFamily="34" charset="0"/>
                <a:ea typeface="宋体" pitchFamily="2" charset="-122"/>
                <a:cs typeface="Arial" pitchFamily="34" charset="0"/>
              </a:rPr>
              <a:t>What leads to acceptance???</a:t>
            </a:r>
          </a:p>
        </p:txBody>
      </p:sp>
      <p:sp>
        <p:nvSpPr>
          <p:cNvPr id="13" name="Content Placeholder 5"/>
          <p:cNvSpPr>
            <a:spLocks noGrp="1"/>
          </p:cNvSpPr>
          <p:nvPr>
            <p:ph idx="1"/>
          </p:nvPr>
        </p:nvSpPr>
        <p:spPr>
          <a:xfrm>
            <a:off x="337466" y="1465742"/>
            <a:ext cx="5890718" cy="4789714"/>
          </a:xfrm>
        </p:spPr>
        <p:txBody>
          <a:bodyPr>
            <a:normAutofit/>
          </a:bodyPr>
          <a:lstStyle/>
          <a:p>
            <a:pPr marL="342900" indent="-342900">
              <a:buClr>
                <a:schemeClr val="tx2"/>
              </a:buClr>
              <a:buSzPct val="130000"/>
              <a:buFont typeface="Wingdings" panose="05000000000000000000" pitchFamily="2" charset="2"/>
              <a:buChar char="§"/>
            </a:pPr>
            <a:r>
              <a:rPr lang="en-GB" sz="2200" dirty="0" smtClean="0">
                <a:solidFill>
                  <a:schemeClr val="tx2"/>
                </a:solidFill>
              </a:rPr>
              <a:t>A</a:t>
            </a:r>
            <a:r>
              <a:rPr lang="en-GB" sz="2200" dirty="0" smtClean="0"/>
              <a:t>ttention </a:t>
            </a:r>
            <a:r>
              <a:rPr lang="en-GB" sz="2200" dirty="0"/>
              <a:t>to details</a:t>
            </a:r>
          </a:p>
          <a:p>
            <a:pPr marL="342900" indent="-342900">
              <a:buClr>
                <a:schemeClr val="tx2"/>
              </a:buClr>
              <a:buSzPct val="130000"/>
              <a:buFont typeface="Wingdings" panose="05000000000000000000" pitchFamily="2" charset="2"/>
              <a:buChar char="§"/>
            </a:pPr>
            <a:r>
              <a:rPr lang="en-GB" sz="2200" dirty="0">
                <a:solidFill>
                  <a:schemeClr val="tx2"/>
                </a:solidFill>
              </a:rPr>
              <a:t>C</a:t>
            </a:r>
            <a:r>
              <a:rPr lang="en-GB" sz="2200" dirty="0"/>
              <a:t>heck and double check your work</a:t>
            </a:r>
          </a:p>
          <a:p>
            <a:pPr marL="342900" indent="-342900">
              <a:buClr>
                <a:schemeClr val="tx2"/>
              </a:buClr>
              <a:buSzPct val="130000"/>
              <a:buFont typeface="Wingdings" panose="05000000000000000000" pitchFamily="2" charset="2"/>
              <a:buChar char="§"/>
            </a:pPr>
            <a:r>
              <a:rPr lang="en-GB" sz="2200" dirty="0">
                <a:solidFill>
                  <a:schemeClr val="tx2"/>
                </a:solidFill>
              </a:rPr>
              <a:t>C</a:t>
            </a:r>
            <a:r>
              <a:rPr lang="en-GB" sz="2200" dirty="0"/>
              <a:t>onsider the reviewers’ comments</a:t>
            </a:r>
          </a:p>
          <a:p>
            <a:pPr marL="342900" indent="-342900">
              <a:buClr>
                <a:schemeClr val="tx2"/>
              </a:buClr>
              <a:buSzPct val="130000"/>
              <a:buFont typeface="Wingdings" panose="05000000000000000000" pitchFamily="2" charset="2"/>
              <a:buChar char="§"/>
            </a:pPr>
            <a:r>
              <a:rPr lang="en-GB" sz="2200" dirty="0">
                <a:solidFill>
                  <a:schemeClr val="tx2"/>
                </a:solidFill>
              </a:rPr>
              <a:t>E</a:t>
            </a:r>
            <a:r>
              <a:rPr lang="en-GB" sz="2200" dirty="0"/>
              <a:t>nglish must be as good as possible</a:t>
            </a:r>
          </a:p>
          <a:p>
            <a:pPr marL="342900" indent="-342900">
              <a:buClr>
                <a:schemeClr val="tx2"/>
              </a:buClr>
              <a:buSzPct val="130000"/>
              <a:buFont typeface="Wingdings" panose="05000000000000000000" pitchFamily="2" charset="2"/>
              <a:buChar char="§"/>
            </a:pPr>
            <a:r>
              <a:rPr lang="en-GB" sz="2200" dirty="0">
                <a:solidFill>
                  <a:schemeClr val="tx2"/>
                </a:solidFill>
              </a:rPr>
              <a:t>P</a:t>
            </a:r>
            <a:r>
              <a:rPr lang="en-GB" sz="2200" dirty="0"/>
              <a:t>resentation is important</a:t>
            </a:r>
          </a:p>
          <a:p>
            <a:pPr marL="342900" indent="-342900">
              <a:buClr>
                <a:schemeClr val="tx2"/>
              </a:buClr>
              <a:buSzPct val="130000"/>
              <a:buFont typeface="Wingdings" panose="05000000000000000000" pitchFamily="2" charset="2"/>
              <a:buChar char="§"/>
            </a:pPr>
            <a:r>
              <a:rPr lang="en-GB" sz="2200" dirty="0">
                <a:solidFill>
                  <a:schemeClr val="tx2"/>
                </a:solidFill>
              </a:rPr>
              <a:t>T</a:t>
            </a:r>
            <a:r>
              <a:rPr lang="en-GB" sz="2200" dirty="0"/>
              <a:t>ake your time with revision</a:t>
            </a:r>
          </a:p>
          <a:p>
            <a:pPr marL="342900" indent="-342900">
              <a:buClr>
                <a:schemeClr val="tx2"/>
              </a:buClr>
              <a:buSzPct val="130000"/>
              <a:buFont typeface="Wingdings" panose="05000000000000000000" pitchFamily="2" charset="2"/>
              <a:buChar char="§"/>
            </a:pPr>
            <a:r>
              <a:rPr lang="en-GB" sz="2200" dirty="0">
                <a:solidFill>
                  <a:schemeClr val="tx2"/>
                </a:solidFill>
              </a:rPr>
              <a:t>A</a:t>
            </a:r>
            <a:r>
              <a:rPr lang="en-GB" sz="2200" dirty="0"/>
              <a:t>cknowledge those who have helped you</a:t>
            </a:r>
          </a:p>
          <a:p>
            <a:pPr marL="342900" indent="-342900">
              <a:buClr>
                <a:schemeClr val="tx2"/>
              </a:buClr>
              <a:buSzPct val="130000"/>
              <a:buFont typeface="Wingdings" panose="05000000000000000000" pitchFamily="2" charset="2"/>
              <a:buChar char="§"/>
            </a:pPr>
            <a:r>
              <a:rPr lang="en-GB" sz="2200" dirty="0">
                <a:solidFill>
                  <a:schemeClr val="tx2"/>
                </a:solidFill>
              </a:rPr>
              <a:t>N</a:t>
            </a:r>
            <a:r>
              <a:rPr lang="en-GB" sz="2200" dirty="0"/>
              <a:t>ew, original and previously unpublished</a:t>
            </a:r>
          </a:p>
          <a:p>
            <a:pPr marL="342900" indent="-342900">
              <a:buClr>
                <a:schemeClr val="tx2"/>
              </a:buClr>
              <a:buSzPct val="130000"/>
              <a:buFont typeface="Wingdings" panose="05000000000000000000" pitchFamily="2" charset="2"/>
              <a:buChar char="§"/>
            </a:pPr>
            <a:r>
              <a:rPr lang="en-GB" sz="2200" dirty="0">
                <a:solidFill>
                  <a:schemeClr val="tx2"/>
                </a:solidFill>
              </a:rPr>
              <a:t>C</a:t>
            </a:r>
            <a:r>
              <a:rPr lang="en-GB" sz="2200" dirty="0"/>
              <a:t>ritically evaluate your own manuscript</a:t>
            </a:r>
          </a:p>
          <a:p>
            <a:pPr marL="342900" indent="-342900">
              <a:buClr>
                <a:schemeClr val="tx2"/>
              </a:buClr>
              <a:buSzPct val="130000"/>
              <a:buFont typeface="Wingdings" panose="05000000000000000000" pitchFamily="2" charset="2"/>
              <a:buChar char="§"/>
            </a:pPr>
            <a:r>
              <a:rPr lang="en-GB" sz="2200" dirty="0">
                <a:solidFill>
                  <a:schemeClr val="tx2"/>
                </a:solidFill>
              </a:rPr>
              <a:t>E</a:t>
            </a:r>
            <a:r>
              <a:rPr lang="en-GB" sz="2200" dirty="0"/>
              <a:t>thical rules must be obeyed</a:t>
            </a:r>
          </a:p>
          <a:p>
            <a:pPr marL="342900" indent="-342900">
              <a:buClr>
                <a:schemeClr val="tx2"/>
              </a:buClr>
              <a:buSzPct val="130000"/>
              <a:buFont typeface="Wingdings" panose="05000000000000000000" pitchFamily="2" charset="2"/>
              <a:buChar char="§"/>
            </a:pPr>
            <a:endParaRPr lang="en-GB" dirty="0"/>
          </a:p>
        </p:txBody>
      </p:sp>
      <p:pic>
        <p:nvPicPr>
          <p:cNvPr id="10" name="Picture 3" descr="X:\elsevier\rachel\campus\WORDMARK\PublishingConnect_WMK_151_RG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8539" y="6406795"/>
            <a:ext cx="2096979" cy="24683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13393" y="6530210"/>
            <a:ext cx="1782860" cy="246221"/>
          </a:xfrm>
          <a:prstGeom prst="rect">
            <a:avLst/>
          </a:prstGeom>
          <a:noFill/>
        </p:spPr>
        <p:txBody>
          <a:bodyPr wrap="none" rtlCol="0">
            <a:spAutoFit/>
          </a:bodyPr>
          <a:lstStyle/>
          <a:p>
            <a:pPr defTabSz="457200"/>
            <a:r>
              <a:rPr lang="en-US" sz="1000" dirty="0" smtClean="0">
                <a:solidFill>
                  <a:prstClr val="white">
                    <a:lumMod val="50000"/>
                  </a:prstClr>
                </a:solidFill>
              </a:rPr>
              <a:t>© Reed Elsevier Group PLC</a:t>
            </a:r>
            <a:endParaRPr lang="en-US" sz="1000" dirty="0">
              <a:solidFill>
                <a:prstClr val="white">
                  <a:lumMod val="50000"/>
                </a:prstClr>
              </a:solidFill>
            </a:endParaRPr>
          </a:p>
        </p:txBody>
      </p:sp>
      <p:sp>
        <p:nvSpPr>
          <p:cNvPr id="15" name="TextBox 14"/>
          <p:cNvSpPr txBox="1"/>
          <p:nvPr/>
        </p:nvSpPr>
        <p:spPr>
          <a:xfrm>
            <a:off x="7739805" y="59768"/>
            <a:ext cx="857927" cy="246221"/>
          </a:xfrm>
          <a:prstGeom prst="rect">
            <a:avLst/>
          </a:prstGeom>
          <a:noFill/>
        </p:spPr>
        <p:txBody>
          <a:bodyPr wrap="none" rtlCol="0">
            <a:spAutoFit/>
          </a:bodyPr>
          <a:lstStyle/>
          <a:p>
            <a:pPr defTabSz="457200"/>
            <a:r>
              <a:rPr lang="nl-NL" sz="1000" dirty="0" smtClean="0">
                <a:solidFill>
                  <a:prstClr val="white"/>
                </a:solidFill>
              </a:rPr>
              <a:t>March 2015</a:t>
            </a:r>
            <a:endParaRPr lang="en-US" sz="1000" dirty="0">
              <a:solidFill>
                <a:prstClr val="white"/>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4980" y="1916832"/>
            <a:ext cx="1774825" cy="2097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608544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2"/>
          <p:cNvSpPr>
            <a:spLocks noGrp="1"/>
          </p:cNvSpPr>
          <p:nvPr>
            <p:ph type="body" sz="quarter" idx="13"/>
          </p:nvPr>
        </p:nvSpPr>
        <p:spPr>
          <a:xfrm>
            <a:off x="5068127" y="2475789"/>
            <a:ext cx="3700462" cy="638704"/>
          </a:xfrm>
        </p:spPr>
        <p:txBody>
          <a:bodyPr>
            <a:normAutofit lnSpcReduction="10000"/>
          </a:bodyPr>
          <a:lstStyle/>
          <a:p>
            <a:r>
              <a:rPr lang="en-US" dirty="0" smtClean="0"/>
              <a:t>Thank you</a:t>
            </a:r>
            <a:endParaRPr lang="en-US" dirty="0"/>
          </a:p>
        </p:txBody>
      </p:sp>
      <p:pic>
        <p:nvPicPr>
          <p:cNvPr id="6" name="Picture 3" descr="X:\elsevier\rachel\campus\WORDMARK\PublishingConnect_WMK_151_RG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8539" y="6522522"/>
            <a:ext cx="2096979" cy="246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31122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6486" y="705204"/>
            <a:ext cx="8358052" cy="418645"/>
          </a:xfrm>
        </p:spPr>
        <p:txBody>
          <a:bodyPr/>
          <a:lstStyle/>
          <a:p>
            <a:r>
              <a:rPr lang="en-US" dirty="0" smtClean="0"/>
              <a:t>Academic publishing</a:t>
            </a:r>
            <a:br>
              <a:rPr lang="en-US" dirty="0" smtClean="0"/>
            </a:br>
            <a:r>
              <a:rPr lang="en-US" sz="1800" dirty="0" smtClean="0"/>
              <a:t>The publishing </a:t>
            </a:r>
            <a:r>
              <a:rPr lang="en-US" sz="1800" dirty="0"/>
              <a:t>c</a:t>
            </a:r>
            <a:r>
              <a:rPr lang="en-US" sz="1800" dirty="0" smtClean="0"/>
              <a:t>ycle</a:t>
            </a:r>
            <a:endParaRPr lang="en-US" sz="1800" dirty="0"/>
          </a:p>
        </p:txBody>
      </p:sp>
      <p:sp>
        <p:nvSpPr>
          <p:cNvPr id="8" name="Text Placeholder 7"/>
          <p:cNvSpPr>
            <a:spLocks noGrp="1"/>
          </p:cNvSpPr>
          <p:nvPr>
            <p:ph type="body" sz="quarter" idx="11"/>
          </p:nvPr>
        </p:nvSpPr>
        <p:spPr>
          <a:xfrm>
            <a:off x="2939142" y="5794654"/>
            <a:ext cx="5756375" cy="370435"/>
          </a:xfrm>
        </p:spPr>
        <p:txBody>
          <a:bodyPr/>
          <a:lstStyle/>
          <a:p>
            <a:r>
              <a:rPr lang="en-US" dirty="0" smtClean="0"/>
              <a:t> </a:t>
            </a:r>
            <a:endParaRPr lang="en-US" dirty="0"/>
          </a:p>
        </p:txBody>
      </p:sp>
      <p:sp>
        <p:nvSpPr>
          <p:cNvPr id="9" name="Text Placeholder 8"/>
          <p:cNvSpPr>
            <a:spLocks noGrp="1"/>
          </p:cNvSpPr>
          <p:nvPr>
            <p:ph type="body" sz="quarter" idx="12"/>
          </p:nvPr>
        </p:nvSpPr>
        <p:spPr>
          <a:xfrm>
            <a:off x="2939142" y="6165090"/>
            <a:ext cx="5756374" cy="357432"/>
          </a:xfrm>
        </p:spPr>
        <p:txBody>
          <a:bodyPr/>
          <a:lstStyle/>
          <a:p>
            <a:r>
              <a:rPr lang="en-US" dirty="0" smtClean="0"/>
              <a:t> </a:t>
            </a:r>
            <a:endParaRPr lang="en-US" dirty="0"/>
          </a:p>
        </p:txBody>
      </p:sp>
      <p:pic>
        <p:nvPicPr>
          <p:cNvPr id="27" name="Picture 3" descr="X:\elsevier\rachel\campus\WORDMARK\PublishingConnect_WMK_151_RG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8539" y="6406795"/>
            <a:ext cx="2096979" cy="246831"/>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113393" y="6530210"/>
            <a:ext cx="1782860" cy="246221"/>
          </a:xfrm>
          <a:prstGeom prst="rect">
            <a:avLst/>
          </a:prstGeom>
          <a:noFill/>
        </p:spPr>
        <p:txBody>
          <a:bodyPr wrap="none" rtlCol="0">
            <a:spAutoFit/>
          </a:bodyPr>
          <a:lstStyle/>
          <a:p>
            <a:pPr defTabSz="457200"/>
            <a:r>
              <a:rPr lang="en-US" sz="1000" dirty="0" smtClean="0">
                <a:solidFill>
                  <a:prstClr val="white">
                    <a:lumMod val="50000"/>
                  </a:prstClr>
                </a:solidFill>
              </a:rPr>
              <a:t>© Reed Elsevier Group PLC</a:t>
            </a:r>
            <a:endParaRPr lang="en-US" sz="1000" dirty="0">
              <a:solidFill>
                <a:prstClr val="white">
                  <a:lumMod val="50000"/>
                </a:prstClr>
              </a:solidFill>
            </a:endParaRPr>
          </a:p>
        </p:txBody>
      </p:sp>
      <p:sp>
        <p:nvSpPr>
          <p:cNvPr id="38" name="TextBox 37"/>
          <p:cNvSpPr txBox="1"/>
          <p:nvPr/>
        </p:nvSpPr>
        <p:spPr>
          <a:xfrm>
            <a:off x="7633789" y="59768"/>
            <a:ext cx="758541" cy="246221"/>
          </a:xfrm>
          <a:prstGeom prst="rect">
            <a:avLst/>
          </a:prstGeom>
          <a:noFill/>
        </p:spPr>
        <p:txBody>
          <a:bodyPr wrap="none" rtlCol="0">
            <a:spAutoFit/>
          </a:bodyPr>
          <a:lstStyle/>
          <a:p>
            <a:pPr defTabSz="457200"/>
            <a:r>
              <a:rPr lang="nl-NL" sz="1000" dirty="0" smtClean="0">
                <a:solidFill>
                  <a:prstClr val="white"/>
                </a:solidFill>
              </a:rPr>
              <a:t>April 2015</a:t>
            </a:r>
            <a:endParaRPr lang="en-US" sz="1000" dirty="0">
              <a:solidFill>
                <a:prstClr val="white"/>
              </a:solidFill>
            </a:endParaRPr>
          </a:p>
        </p:txBody>
      </p:sp>
      <p:pic>
        <p:nvPicPr>
          <p:cNvPr id="39" name="Pictur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9783" y="1337559"/>
            <a:ext cx="5333473" cy="4949967"/>
          </a:xfrm>
          <a:prstGeom prst="rect">
            <a:avLst/>
          </a:prstGeom>
        </p:spPr>
      </p:pic>
      <p:sp>
        <p:nvSpPr>
          <p:cNvPr id="40" name="Rectangle 39"/>
          <p:cNvSpPr/>
          <p:nvPr/>
        </p:nvSpPr>
        <p:spPr>
          <a:xfrm>
            <a:off x="6320897" y="2637225"/>
            <a:ext cx="2724243" cy="800002"/>
          </a:xfrm>
          <a:prstGeom prst="rect">
            <a:avLst/>
          </a:prstGeom>
          <a:solidFill>
            <a:schemeClr val="tx2">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41" name="Rectangle 40"/>
          <p:cNvSpPr/>
          <p:nvPr/>
        </p:nvSpPr>
        <p:spPr>
          <a:xfrm>
            <a:off x="6305274" y="681837"/>
            <a:ext cx="2724243" cy="800002"/>
          </a:xfrm>
          <a:prstGeom prst="rect">
            <a:avLst/>
          </a:prstGeom>
          <a:solidFill>
            <a:schemeClr val="tx2">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42" name="TextBox 41"/>
          <p:cNvSpPr txBox="1"/>
          <p:nvPr/>
        </p:nvSpPr>
        <p:spPr>
          <a:xfrm>
            <a:off x="6414766" y="690855"/>
            <a:ext cx="2808747" cy="738664"/>
          </a:xfrm>
          <a:prstGeom prst="rect">
            <a:avLst/>
          </a:prstGeom>
          <a:noFill/>
        </p:spPr>
        <p:txBody>
          <a:bodyPr wrap="square" rtlCol="0">
            <a:spAutoFit/>
          </a:bodyPr>
          <a:lstStyle/>
          <a:p>
            <a:pPr defTabSz="457200"/>
            <a:r>
              <a:rPr lang="en-GB" sz="2800" dirty="0" smtClean="0">
                <a:solidFill>
                  <a:srgbClr val="FF8200"/>
                </a:solidFill>
              </a:rPr>
              <a:t>2,200 </a:t>
            </a:r>
          </a:p>
          <a:p>
            <a:pPr defTabSz="457200"/>
            <a:r>
              <a:rPr lang="en-GB" sz="1400" dirty="0" smtClean="0">
                <a:solidFill>
                  <a:srgbClr val="53565A"/>
                </a:solidFill>
              </a:rPr>
              <a:t>Scholarly peer reviewed journals</a:t>
            </a:r>
            <a:endParaRPr lang="en-GB" sz="1600" dirty="0">
              <a:solidFill>
                <a:srgbClr val="53565A"/>
              </a:solidFill>
            </a:endParaRPr>
          </a:p>
        </p:txBody>
      </p:sp>
      <p:cxnSp>
        <p:nvCxnSpPr>
          <p:cNvPr id="43" name="Straight Connector 42"/>
          <p:cNvCxnSpPr/>
          <p:nvPr/>
        </p:nvCxnSpPr>
        <p:spPr>
          <a:xfrm>
            <a:off x="6312414" y="681836"/>
            <a:ext cx="0" cy="778460"/>
          </a:xfrm>
          <a:prstGeom prst="line">
            <a:avLst/>
          </a:prstGeom>
          <a:ln w="762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44" name="Rectangle 43"/>
          <p:cNvSpPr/>
          <p:nvPr/>
        </p:nvSpPr>
        <p:spPr>
          <a:xfrm>
            <a:off x="6334539" y="1673963"/>
            <a:ext cx="2724243" cy="800002"/>
          </a:xfrm>
          <a:prstGeom prst="rect">
            <a:avLst/>
          </a:prstGeom>
          <a:solidFill>
            <a:schemeClr val="tx2">
              <a:alpha val="1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GB">
              <a:solidFill>
                <a:prstClr val="white"/>
              </a:solidFill>
            </a:endParaRPr>
          </a:p>
        </p:txBody>
      </p:sp>
      <p:sp>
        <p:nvSpPr>
          <p:cNvPr id="45" name="TextBox 44"/>
          <p:cNvSpPr txBox="1"/>
          <p:nvPr/>
        </p:nvSpPr>
        <p:spPr>
          <a:xfrm>
            <a:off x="6343006" y="1682981"/>
            <a:ext cx="3194708" cy="738664"/>
          </a:xfrm>
          <a:prstGeom prst="rect">
            <a:avLst/>
          </a:prstGeom>
          <a:noFill/>
        </p:spPr>
        <p:txBody>
          <a:bodyPr wrap="square" rtlCol="0">
            <a:spAutoFit/>
          </a:bodyPr>
          <a:lstStyle/>
          <a:p>
            <a:pPr defTabSz="457200"/>
            <a:r>
              <a:rPr lang="en-GB" sz="2800" dirty="0" smtClean="0">
                <a:solidFill>
                  <a:srgbClr val="FF8200"/>
                </a:solidFill>
              </a:rPr>
              <a:t>600,000+</a:t>
            </a:r>
          </a:p>
          <a:p>
            <a:pPr defTabSz="457200"/>
            <a:r>
              <a:rPr lang="en-GB" sz="1400" dirty="0" smtClean="0">
                <a:solidFill>
                  <a:srgbClr val="53565A"/>
                </a:solidFill>
              </a:rPr>
              <a:t>Annual submissions</a:t>
            </a:r>
            <a:endParaRPr lang="en-GB" sz="1400" dirty="0">
              <a:solidFill>
                <a:srgbClr val="53565A"/>
              </a:solidFill>
            </a:endParaRPr>
          </a:p>
        </p:txBody>
      </p:sp>
      <p:cxnSp>
        <p:nvCxnSpPr>
          <p:cNvPr id="46" name="Straight Connector 45"/>
          <p:cNvCxnSpPr/>
          <p:nvPr/>
        </p:nvCxnSpPr>
        <p:spPr>
          <a:xfrm>
            <a:off x="6320897" y="1673962"/>
            <a:ext cx="0" cy="778460"/>
          </a:xfrm>
          <a:prstGeom prst="line">
            <a:avLst/>
          </a:prstGeom>
          <a:ln w="762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6329364" y="2616420"/>
            <a:ext cx="3194708" cy="738664"/>
          </a:xfrm>
          <a:prstGeom prst="rect">
            <a:avLst/>
          </a:prstGeom>
          <a:noFill/>
        </p:spPr>
        <p:txBody>
          <a:bodyPr wrap="square" rtlCol="0">
            <a:spAutoFit/>
          </a:bodyPr>
          <a:lstStyle/>
          <a:p>
            <a:pPr defTabSz="457200"/>
            <a:r>
              <a:rPr lang="en-GB" sz="2800" dirty="0" smtClean="0">
                <a:solidFill>
                  <a:srgbClr val="FF8200"/>
                </a:solidFill>
              </a:rPr>
              <a:t>13,000+</a:t>
            </a:r>
          </a:p>
          <a:p>
            <a:pPr defTabSz="457200"/>
            <a:r>
              <a:rPr lang="en-GB" sz="1400" dirty="0" smtClean="0">
                <a:solidFill>
                  <a:srgbClr val="53565A"/>
                </a:solidFill>
              </a:rPr>
              <a:t>Editors</a:t>
            </a:r>
            <a:endParaRPr lang="en-GB" sz="1400" dirty="0">
              <a:solidFill>
                <a:srgbClr val="53565A"/>
              </a:solidFill>
            </a:endParaRPr>
          </a:p>
        </p:txBody>
      </p:sp>
      <p:cxnSp>
        <p:nvCxnSpPr>
          <p:cNvPr id="48" name="Straight Connector 47"/>
          <p:cNvCxnSpPr/>
          <p:nvPr/>
        </p:nvCxnSpPr>
        <p:spPr>
          <a:xfrm>
            <a:off x="6307255" y="2607401"/>
            <a:ext cx="0" cy="778460"/>
          </a:xfrm>
          <a:prstGeom prst="line">
            <a:avLst/>
          </a:prstGeom>
          <a:ln w="762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6343006" y="1704632"/>
            <a:ext cx="2808747" cy="738664"/>
          </a:xfrm>
          <a:prstGeom prst="rect">
            <a:avLst/>
          </a:prstGeom>
          <a:noFill/>
        </p:spPr>
        <p:txBody>
          <a:bodyPr wrap="square" rtlCol="0">
            <a:spAutoFit/>
          </a:bodyPr>
          <a:lstStyle/>
          <a:p>
            <a:pPr defTabSz="457200"/>
            <a:r>
              <a:rPr lang="en-GB" sz="2800" dirty="0" smtClean="0">
                <a:solidFill>
                  <a:srgbClr val="FF8200"/>
                </a:solidFill>
              </a:rPr>
              <a:t>40-80% </a:t>
            </a:r>
          </a:p>
          <a:p>
            <a:pPr defTabSz="457200"/>
            <a:r>
              <a:rPr lang="en-GB" sz="1400" dirty="0" smtClean="0">
                <a:solidFill>
                  <a:srgbClr val="53565A"/>
                </a:solidFill>
              </a:rPr>
              <a:t>Rejected papers</a:t>
            </a:r>
            <a:endParaRPr lang="en-GB" sz="1400" dirty="0">
              <a:solidFill>
                <a:srgbClr val="53565A"/>
              </a:solidFill>
            </a:endParaRPr>
          </a:p>
        </p:txBody>
      </p:sp>
      <p:sp>
        <p:nvSpPr>
          <p:cNvPr id="50" name="TextBox 49"/>
          <p:cNvSpPr txBox="1"/>
          <p:nvPr/>
        </p:nvSpPr>
        <p:spPr>
          <a:xfrm>
            <a:off x="6414766" y="681716"/>
            <a:ext cx="3194708" cy="738664"/>
          </a:xfrm>
          <a:prstGeom prst="rect">
            <a:avLst/>
          </a:prstGeom>
          <a:noFill/>
        </p:spPr>
        <p:txBody>
          <a:bodyPr wrap="square" rtlCol="0">
            <a:spAutoFit/>
          </a:bodyPr>
          <a:lstStyle/>
          <a:p>
            <a:pPr defTabSz="457200"/>
            <a:r>
              <a:rPr lang="en-GB" sz="2800" dirty="0" smtClean="0">
                <a:solidFill>
                  <a:srgbClr val="FF8200"/>
                </a:solidFill>
              </a:rPr>
              <a:t>557,000+</a:t>
            </a:r>
          </a:p>
          <a:p>
            <a:pPr defTabSz="457200"/>
            <a:r>
              <a:rPr lang="en-GB" sz="1400" dirty="0" smtClean="0">
                <a:solidFill>
                  <a:srgbClr val="53565A"/>
                </a:solidFill>
              </a:rPr>
              <a:t>Referees</a:t>
            </a:r>
            <a:endParaRPr lang="en-GB" sz="1400" dirty="0">
              <a:solidFill>
                <a:srgbClr val="53565A"/>
              </a:solidFill>
            </a:endParaRPr>
          </a:p>
        </p:txBody>
      </p:sp>
      <p:sp>
        <p:nvSpPr>
          <p:cNvPr id="51" name="TextBox 50"/>
          <p:cNvSpPr txBox="1"/>
          <p:nvPr/>
        </p:nvSpPr>
        <p:spPr>
          <a:xfrm>
            <a:off x="6414766" y="681716"/>
            <a:ext cx="3194708" cy="738664"/>
          </a:xfrm>
          <a:prstGeom prst="rect">
            <a:avLst/>
          </a:prstGeom>
          <a:noFill/>
        </p:spPr>
        <p:txBody>
          <a:bodyPr wrap="square" rtlCol="0">
            <a:spAutoFit/>
          </a:bodyPr>
          <a:lstStyle/>
          <a:p>
            <a:pPr defTabSz="457200"/>
            <a:r>
              <a:rPr lang="en-GB" sz="2800" dirty="0" smtClean="0">
                <a:solidFill>
                  <a:srgbClr val="FF8200"/>
                </a:solidFill>
              </a:rPr>
              <a:t>365,000+</a:t>
            </a:r>
          </a:p>
          <a:p>
            <a:pPr defTabSz="457200"/>
            <a:r>
              <a:rPr lang="en-GB" sz="1400" dirty="0" smtClean="0">
                <a:solidFill>
                  <a:srgbClr val="53565A"/>
                </a:solidFill>
              </a:rPr>
              <a:t>Accepted papers</a:t>
            </a:r>
            <a:endParaRPr lang="en-GB" sz="1400" dirty="0">
              <a:solidFill>
                <a:srgbClr val="53565A"/>
              </a:solidFill>
            </a:endParaRPr>
          </a:p>
        </p:txBody>
      </p:sp>
      <p:sp>
        <p:nvSpPr>
          <p:cNvPr id="52" name="TextBox 51"/>
          <p:cNvSpPr txBox="1"/>
          <p:nvPr/>
        </p:nvSpPr>
        <p:spPr>
          <a:xfrm>
            <a:off x="6414766" y="681716"/>
            <a:ext cx="3194708" cy="738664"/>
          </a:xfrm>
          <a:prstGeom prst="rect">
            <a:avLst/>
          </a:prstGeom>
          <a:noFill/>
        </p:spPr>
        <p:txBody>
          <a:bodyPr wrap="square" rtlCol="0">
            <a:spAutoFit/>
          </a:bodyPr>
          <a:lstStyle/>
          <a:p>
            <a:pPr defTabSz="457200"/>
            <a:r>
              <a:rPr lang="en-GB" sz="2800" dirty="0" smtClean="0">
                <a:solidFill>
                  <a:srgbClr val="FF8200"/>
                </a:solidFill>
              </a:rPr>
              <a:t>12.6 million</a:t>
            </a:r>
          </a:p>
          <a:p>
            <a:pPr defTabSz="457200"/>
            <a:r>
              <a:rPr lang="en-GB" sz="1400" dirty="0" smtClean="0">
                <a:solidFill>
                  <a:srgbClr val="53565A"/>
                </a:solidFill>
              </a:rPr>
              <a:t>Articles </a:t>
            </a:r>
            <a:r>
              <a:rPr lang="en-GB" sz="1400" dirty="0">
                <a:solidFill>
                  <a:srgbClr val="53565A"/>
                </a:solidFill>
              </a:rPr>
              <a:t>available</a:t>
            </a:r>
          </a:p>
        </p:txBody>
      </p:sp>
      <p:sp>
        <p:nvSpPr>
          <p:cNvPr id="55" name="TextBox 54"/>
          <p:cNvSpPr txBox="1"/>
          <p:nvPr/>
        </p:nvSpPr>
        <p:spPr>
          <a:xfrm>
            <a:off x="6414766" y="681716"/>
            <a:ext cx="3194708" cy="738664"/>
          </a:xfrm>
          <a:prstGeom prst="rect">
            <a:avLst/>
          </a:prstGeom>
          <a:noFill/>
        </p:spPr>
        <p:txBody>
          <a:bodyPr wrap="square" rtlCol="0">
            <a:spAutoFit/>
          </a:bodyPr>
          <a:lstStyle/>
          <a:p>
            <a:pPr defTabSz="457200"/>
            <a:r>
              <a:rPr lang="en-GB" sz="2800" dirty="0" smtClean="0">
                <a:solidFill>
                  <a:srgbClr val="FF8200"/>
                </a:solidFill>
              </a:rPr>
              <a:t>700+ million</a:t>
            </a:r>
          </a:p>
          <a:p>
            <a:pPr defTabSz="457200"/>
            <a:r>
              <a:rPr lang="en-GB" sz="1400" dirty="0" smtClean="0">
                <a:solidFill>
                  <a:srgbClr val="53565A"/>
                </a:solidFill>
              </a:rPr>
              <a:t>Downloads by</a:t>
            </a:r>
            <a:endParaRPr lang="en-GB" sz="1400" dirty="0">
              <a:solidFill>
                <a:srgbClr val="53565A"/>
              </a:solidFill>
            </a:endParaRPr>
          </a:p>
        </p:txBody>
      </p:sp>
      <p:sp>
        <p:nvSpPr>
          <p:cNvPr id="56" name="TextBox 55"/>
          <p:cNvSpPr txBox="1"/>
          <p:nvPr/>
        </p:nvSpPr>
        <p:spPr>
          <a:xfrm>
            <a:off x="6343006" y="1693860"/>
            <a:ext cx="2808747" cy="738664"/>
          </a:xfrm>
          <a:prstGeom prst="rect">
            <a:avLst/>
          </a:prstGeom>
          <a:noFill/>
        </p:spPr>
        <p:txBody>
          <a:bodyPr wrap="square" rtlCol="0">
            <a:spAutoFit/>
          </a:bodyPr>
          <a:lstStyle/>
          <a:p>
            <a:pPr defTabSz="457200"/>
            <a:r>
              <a:rPr lang="en-GB" sz="2800" dirty="0" smtClean="0">
                <a:solidFill>
                  <a:srgbClr val="FF8200"/>
                </a:solidFill>
              </a:rPr>
              <a:t>11+ million</a:t>
            </a:r>
          </a:p>
          <a:p>
            <a:pPr defTabSz="457200"/>
            <a:r>
              <a:rPr lang="en-GB" sz="1400" dirty="0" smtClean="0">
                <a:solidFill>
                  <a:srgbClr val="53565A"/>
                </a:solidFill>
              </a:rPr>
              <a:t>Researchers in</a:t>
            </a:r>
            <a:endParaRPr lang="en-GB" sz="1400" dirty="0">
              <a:solidFill>
                <a:srgbClr val="53565A"/>
              </a:solidFill>
            </a:endParaRPr>
          </a:p>
        </p:txBody>
      </p:sp>
      <p:sp>
        <p:nvSpPr>
          <p:cNvPr id="57" name="TextBox 56"/>
          <p:cNvSpPr txBox="1"/>
          <p:nvPr/>
        </p:nvSpPr>
        <p:spPr>
          <a:xfrm>
            <a:off x="6329364" y="2616420"/>
            <a:ext cx="3194708" cy="738664"/>
          </a:xfrm>
          <a:prstGeom prst="rect">
            <a:avLst/>
          </a:prstGeom>
          <a:noFill/>
        </p:spPr>
        <p:txBody>
          <a:bodyPr wrap="square" rtlCol="0">
            <a:spAutoFit/>
          </a:bodyPr>
          <a:lstStyle/>
          <a:p>
            <a:pPr defTabSz="457200"/>
            <a:r>
              <a:rPr lang="en-GB" sz="2800" dirty="0" smtClean="0">
                <a:solidFill>
                  <a:srgbClr val="FF8200"/>
                </a:solidFill>
              </a:rPr>
              <a:t>120+</a:t>
            </a:r>
          </a:p>
          <a:p>
            <a:pPr defTabSz="457200"/>
            <a:r>
              <a:rPr lang="en-GB" sz="1400" dirty="0" smtClean="0">
                <a:solidFill>
                  <a:srgbClr val="53565A"/>
                </a:solidFill>
              </a:rPr>
              <a:t>Countries</a:t>
            </a:r>
            <a:endParaRPr lang="en-GB" sz="1400" dirty="0">
              <a:solidFill>
                <a:srgbClr val="53565A"/>
              </a:solidFill>
            </a:endParaRPr>
          </a:p>
        </p:txBody>
      </p:sp>
    </p:spTree>
    <p:extLst>
      <p:ext uri="{BB962C8B-B14F-4D97-AF65-F5344CB8AC3E}">
        <p14:creationId xmlns:p14="http://schemas.microsoft.com/office/powerpoint/2010/main" val="1489093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47"/>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48"/>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500"/>
                                        <p:tgtEl>
                                          <p:spTgt spid="5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fade">
                                      <p:cBhvr>
                                        <p:cTn id="18" dur="500"/>
                                        <p:tgtEl>
                                          <p:spTgt spid="4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500"/>
                                        <p:tgtEl>
                                          <p:spTgt spid="51"/>
                                        </p:tgtEl>
                                      </p:cBhvr>
                                    </p:animEffect>
                                  </p:childTnLst>
                                </p:cTn>
                              </p:par>
                              <p:par>
                                <p:cTn id="24" presetID="1" presetClass="exit" presetSubtype="0" fill="hold" grpId="1" nodeType="withEffect">
                                  <p:stCondLst>
                                    <p:cond delay="0"/>
                                  </p:stCondLst>
                                  <p:childTnLst>
                                    <p:set>
                                      <p:cBhvr>
                                        <p:cTn id="25" dur="1" fill="hold">
                                          <p:stCondLst>
                                            <p:cond delay="0"/>
                                          </p:stCondLst>
                                        </p:cTn>
                                        <p:tgtEl>
                                          <p:spTgt spid="50"/>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49"/>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4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1" nodeType="clickEffect">
                                  <p:stCondLst>
                                    <p:cond delay="0"/>
                                  </p:stCondLst>
                                  <p:childTnLst>
                                    <p:set>
                                      <p:cBhvr>
                                        <p:cTn id="33" dur="1" fill="hold">
                                          <p:stCondLst>
                                            <p:cond delay="0"/>
                                          </p:stCondLst>
                                        </p:cTn>
                                        <p:tgtEl>
                                          <p:spTgt spid="51"/>
                                        </p:tgtEl>
                                        <p:attrNameLst>
                                          <p:attrName>style.visibility</p:attrName>
                                        </p:attrNameLst>
                                      </p:cBhvr>
                                      <p:to>
                                        <p:strVal val="hidden"/>
                                      </p:to>
                                    </p:set>
                                  </p:childTnLst>
                                </p:cTn>
                              </p:par>
                              <p:par>
                                <p:cTn id="34" presetID="10" presetClass="entr" presetSubtype="0" fill="hold" grpId="0" nodeType="with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fade">
                                      <p:cBhvr>
                                        <p:cTn id="36" dur="500"/>
                                        <p:tgtEl>
                                          <p:spTgt spid="52"/>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52"/>
                                        </p:tgtEl>
                                        <p:attrNameLst>
                                          <p:attrName>style.visibility</p:attrName>
                                        </p:attrNameLst>
                                      </p:cBhvr>
                                      <p:to>
                                        <p:strVal val="hidden"/>
                                      </p:to>
                                    </p:set>
                                  </p:childTnLst>
                                </p:cTn>
                              </p:par>
                              <p:par>
                                <p:cTn id="41" presetID="10" presetClass="entr" presetSubtype="0" fill="hold" grpId="0" nodeType="with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fade">
                                      <p:cBhvr>
                                        <p:cTn id="43" dur="500"/>
                                        <p:tgtEl>
                                          <p:spTgt spid="55"/>
                                        </p:tgtEl>
                                      </p:cBhvr>
                                    </p:animEffect>
                                  </p:childTnLst>
                                </p:cTn>
                              </p:par>
                              <p:par>
                                <p:cTn id="44" presetID="10" presetClass="entr" presetSubtype="0" fill="hold"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500"/>
                                        <p:tgtEl>
                                          <p:spTgt spid="4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500"/>
                                        <p:tgtEl>
                                          <p:spTgt spid="56"/>
                                        </p:tgtEl>
                                      </p:cBhvr>
                                    </p:animEffect>
                                  </p:childTnLst>
                                </p:cTn>
                              </p:par>
                              <p:par>
                                <p:cTn id="50" presetID="10" presetClass="entr" presetSubtype="0" fill="hold"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500"/>
                                        <p:tgtEl>
                                          <p:spTgt spid="4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7"/>
                                        </p:tgtEl>
                                        <p:attrNameLst>
                                          <p:attrName>style.visibility</p:attrName>
                                        </p:attrNameLst>
                                      </p:cBhvr>
                                      <p:to>
                                        <p:strVal val="visible"/>
                                      </p:to>
                                    </p:set>
                                    <p:animEffect transition="in" filter="fade">
                                      <p:cBhvr>
                                        <p:cTn id="55"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5" grpId="0"/>
      <p:bldP spid="47" grpId="0"/>
      <p:bldP spid="49" grpId="0"/>
      <p:bldP spid="49" grpId="1"/>
      <p:bldP spid="50" grpId="0"/>
      <p:bldP spid="50" grpId="1"/>
      <p:bldP spid="51" grpId="0"/>
      <p:bldP spid="51" grpId="1"/>
      <p:bldP spid="52" grpId="0"/>
      <p:bldP spid="52" grpId="1"/>
      <p:bldP spid="55" grpId="0"/>
      <p:bldP spid="56" grpId="0"/>
      <p:bldP spid="5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X:\elsevier\rachel\campus\WORDMARK\PublishingConnect_WMK_151_RG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58594" y="2267238"/>
            <a:ext cx="2096980" cy="246831"/>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a:off x="6520543" y="2177157"/>
            <a:ext cx="0" cy="36957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203510" y="6530209"/>
            <a:ext cx="1782860" cy="246221"/>
          </a:xfrm>
          <a:prstGeom prst="rect">
            <a:avLst/>
          </a:prstGeom>
          <a:noFill/>
        </p:spPr>
        <p:txBody>
          <a:bodyPr wrap="none" rtlCol="0">
            <a:spAutoFit/>
          </a:bodyPr>
          <a:lstStyle/>
          <a:p>
            <a:pPr defTabSz="457200"/>
            <a:r>
              <a:rPr lang="en-US" sz="1000" dirty="0" smtClean="0">
                <a:solidFill>
                  <a:prstClr val="white">
                    <a:lumMod val="50000"/>
                  </a:prstClr>
                </a:solidFill>
              </a:rPr>
              <a:t>© Reed Elsevier Group PLC</a:t>
            </a:r>
            <a:endParaRPr lang="en-US" sz="1000" dirty="0">
              <a:solidFill>
                <a:prstClr val="white">
                  <a:lumMod val="50000"/>
                </a:prstClr>
              </a:solidFill>
            </a:endParaRPr>
          </a:p>
        </p:txBody>
      </p:sp>
      <p:sp>
        <p:nvSpPr>
          <p:cNvPr id="7" name="Subtitle 28"/>
          <p:cNvSpPr>
            <a:spLocks noGrp="1"/>
          </p:cNvSpPr>
          <p:nvPr>
            <p:ph type="subTitle" idx="1"/>
          </p:nvPr>
        </p:nvSpPr>
        <p:spPr>
          <a:xfrm>
            <a:off x="3363687" y="2960400"/>
            <a:ext cx="5376746" cy="971627"/>
          </a:xfrm>
        </p:spPr>
        <p:txBody>
          <a:bodyPr/>
          <a:lstStyle/>
          <a:p>
            <a:pPr>
              <a:lnSpc>
                <a:spcPct val="100000"/>
              </a:lnSpc>
              <a:spcAft>
                <a:spcPts val="600"/>
              </a:spcAft>
            </a:pPr>
            <a:r>
              <a:rPr lang="en-US" sz="3200" b="1" dirty="0" smtClean="0"/>
              <a:t>Preparing your manuscript</a:t>
            </a:r>
            <a:r>
              <a:rPr lang="en-US" dirty="0" smtClean="0"/>
              <a:t/>
            </a:r>
            <a:br>
              <a:rPr lang="en-US" dirty="0" smtClean="0"/>
            </a:br>
            <a:r>
              <a:rPr lang="en-US" sz="2400" dirty="0" smtClean="0"/>
              <a:t>Before you get started</a:t>
            </a:r>
            <a:endParaRPr lang="en-US" sz="2400" dirty="0"/>
          </a:p>
        </p:txBody>
      </p:sp>
    </p:spTree>
    <p:extLst>
      <p:ext uri="{BB962C8B-B14F-4D97-AF65-F5344CB8AC3E}">
        <p14:creationId xmlns:p14="http://schemas.microsoft.com/office/powerpoint/2010/main" val="4854541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a:xfrm>
            <a:off x="2939142" y="5794654"/>
            <a:ext cx="5756375" cy="370435"/>
          </a:xfrm>
        </p:spPr>
        <p:txBody>
          <a:bodyPr/>
          <a:lstStyle/>
          <a:p>
            <a:r>
              <a:rPr lang="en-US" dirty="0" smtClean="0"/>
              <a:t> </a:t>
            </a:r>
            <a:endParaRPr lang="en-US" dirty="0"/>
          </a:p>
        </p:txBody>
      </p:sp>
      <p:sp>
        <p:nvSpPr>
          <p:cNvPr id="9" name="Text Placeholder 8"/>
          <p:cNvSpPr>
            <a:spLocks noGrp="1"/>
          </p:cNvSpPr>
          <p:nvPr>
            <p:ph type="body" sz="quarter" idx="12"/>
          </p:nvPr>
        </p:nvSpPr>
        <p:spPr>
          <a:xfrm>
            <a:off x="2939142" y="6165090"/>
            <a:ext cx="5756374" cy="357432"/>
          </a:xfrm>
        </p:spPr>
        <p:txBody>
          <a:bodyPr/>
          <a:lstStyle/>
          <a:p>
            <a:r>
              <a:rPr lang="en-US" dirty="0" smtClean="0"/>
              <a:t> </a:t>
            </a:r>
            <a:endParaRPr lang="en-US" dirty="0"/>
          </a:p>
        </p:txBody>
      </p:sp>
      <p:pic>
        <p:nvPicPr>
          <p:cNvPr id="14" name="Picture 3" descr="X:\elsevier\rachel\campus\WORDMARK\PublishingConnect_WMK_151_RG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8539" y="6406795"/>
            <a:ext cx="2096979" cy="246831"/>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5"/>
          <p:cNvSpPr>
            <a:spLocks noGrp="1"/>
          </p:cNvSpPr>
          <p:nvPr>
            <p:ph idx="1"/>
          </p:nvPr>
        </p:nvSpPr>
        <p:spPr>
          <a:xfrm>
            <a:off x="2939142" y="1230086"/>
            <a:ext cx="5756375" cy="2296885"/>
          </a:xfrm>
        </p:spPr>
        <p:txBody>
          <a:bodyPr>
            <a:normAutofit/>
          </a:bodyPr>
          <a:lstStyle/>
          <a:p>
            <a:pPr marL="342900" indent="-342900">
              <a:buClr>
                <a:schemeClr val="tx2"/>
              </a:buClr>
              <a:buSzPct val="130000"/>
              <a:buFont typeface="Wingdings" panose="05000000000000000000" pitchFamily="2" charset="2"/>
              <a:buChar char="§"/>
            </a:pPr>
            <a:r>
              <a:rPr lang="en-GB" dirty="0" smtClean="0"/>
              <a:t>A clear, useful and exciting message,</a:t>
            </a:r>
          </a:p>
          <a:p>
            <a:pPr marL="1085850" lvl="1" indent="-342900">
              <a:buClr>
                <a:schemeClr val="tx2"/>
              </a:buClr>
              <a:buSzPct val="130000"/>
              <a:buFont typeface="Wingdings" panose="05000000000000000000" pitchFamily="2" charset="2"/>
              <a:buChar char="§"/>
            </a:pPr>
            <a:r>
              <a:rPr lang="en-GB" dirty="0"/>
              <a:t>n</a:t>
            </a:r>
            <a:r>
              <a:rPr lang="en-GB" dirty="0" smtClean="0"/>
              <a:t>ovelty</a:t>
            </a:r>
          </a:p>
          <a:p>
            <a:pPr marL="1085850" lvl="1" indent="-342900">
              <a:buClr>
                <a:schemeClr val="tx2"/>
              </a:buClr>
              <a:buSzPct val="130000"/>
              <a:buFont typeface="Wingdings" panose="05000000000000000000" pitchFamily="2" charset="2"/>
              <a:buChar char="§"/>
            </a:pPr>
            <a:r>
              <a:rPr lang="en-GB" dirty="0"/>
              <a:t>c</a:t>
            </a:r>
            <a:r>
              <a:rPr lang="en-GB" dirty="0" smtClean="0"/>
              <a:t>ontribution</a:t>
            </a:r>
          </a:p>
          <a:p>
            <a:pPr marL="342900" indent="-342900">
              <a:buClr>
                <a:schemeClr val="tx2"/>
              </a:buClr>
              <a:buSzPct val="130000"/>
              <a:buFont typeface="Wingdings" panose="05000000000000000000" pitchFamily="2" charset="2"/>
              <a:buChar char="§"/>
            </a:pPr>
            <a:r>
              <a:rPr lang="en-GB" dirty="0"/>
              <a:t>p</a:t>
            </a:r>
            <a:r>
              <a:rPr lang="en-GB" dirty="0" smtClean="0"/>
              <a:t>resented and constructed in a </a:t>
            </a:r>
            <a:r>
              <a:rPr lang="en-GB" dirty="0"/>
              <a:t>logical </a:t>
            </a:r>
            <a:r>
              <a:rPr lang="en-GB" dirty="0" smtClean="0"/>
              <a:t>manner </a:t>
            </a:r>
            <a:endParaRPr lang="en-GB" dirty="0"/>
          </a:p>
          <a:p>
            <a:pPr marL="342900" indent="-342900">
              <a:buClr>
                <a:schemeClr val="tx2"/>
              </a:buClr>
              <a:buSzPct val="130000"/>
              <a:buFont typeface="Wingdings" panose="05000000000000000000" pitchFamily="2" charset="2"/>
              <a:buChar char="§"/>
            </a:pPr>
            <a:r>
              <a:rPr lang="en-GB" dirty="0" smtClean="0"/>
              <a:t>allowing readers to easily grasp the significance.</a:t>
            </a:r>
            <a:endParaRPr lang="en-GB" dirty="0"/>
          </a:p>
        </p:txBody>
      </p:sp>
      <p:sp>
        <p:nvSpPr>
          <p:cNvPr id="15" name="Title 4"/>
          <p:cNvSpPr>
            <a:spLocks noGrp="1"/>
          </p:cNvSpPr>
          <p:nvPr>
            <p:ph type="title"/>
          </p:nvPr>
        </p:nvSpPr>
        <p:spPr>
          <a:xfrm>
            <a:off x="2939144" y="705204"/>
            <a:ext cx="5756374" cy="418645"/>
          </a:xfrm>
        </p:spPr>
        <p:txBody>
          <a:bodyPr/>
          <a:lstStyle/>
          <a:p>
            <a:r>
              <a:rPr lang="en-GB" dirty="0"/>
              <a:t>What </a:t>
            </a:r>
            <a:r>
              <a:rPr lang="en-GB" dirty="0" smtClean="0"/>
              <a:t>makes </a:t>
            </a:r>
            <a:r>
              <a:rPr lang="en-GB" dirty="0"/>
              <a:t>a</a:t>
            </a:r>
            <a:r>
              <a:rPr lang="en-GB" dirty="0" smtClean="0"/>
              <a:t> </a:t>
            </a:r>
            <a:r>
              <a:rPr lang="en-GB" dirty="0"/>
              <a:t>s</a:t>
            </a:r>
            <a:r>
              <a:rPr lang="en-GB" dirty="0" smtClean="0"/>
              <a:t>trong </a:t>
            </a:r>
            <a:r>
              <a:rPr lang="en-GB" dirty="0"/>
              <a:t>m</a:t>
            </a:r>
            <a:r>
              <a:rPr lang="en-GB" dirty="0" smtClean="0"/>
              <a:t>anuscript</a:t>
            </a:r>
            <a:r>
              <a:rPr lang="en-GB" dirty="0"/>
              <a:t>?</a:t>
            </a:r>
            <a:endParaRPr lang="en-US" dirty="0"/>
          </a:p>
        </p:txBody>
      </p:sp>
      <p:pic>
        <p:nvPicPr>
          <p:cNvPr id="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999" y="613309"/>
            <a:ext cx="1578429" cy="4831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113393" y="6530210"/>
            <a:ext cx="1782860" cy="246221"/>
          </a:xfrm>
          <a:prstGeom prst="rect">
            <a:avLst/>
          </a:prstGeom>
          <a:noFill/>
        </p:spPr>
        <p:txBody>
          <a:bodyPr wrap="none" rtlCol="0">
            <a:spAutoFit/>
          </a:bodyPr>
          <a:lstStyle/>
          <a:p>
            <a:pPr defTabSz="457200"/>
            <a:r>
              <a:rPr lang="en-US" sz="1000" dirty="0" smtClean="0">
                <a:solidFill>
                  <a:prstClr val="white">
                    <a:lumMod val="50000"/>
                  </a:prstClr>
                </a:solidFill>
              </a:rPr>
              <a:t>© Reed Elsevier Group PLC</a:t>
            </a:r>
            <a:endParaRPr lang="en-US" sz="1000" dirty="0">
              <a:solidFill>
                <a:prstClr val="white">
                  <a:lumMod val="50000"/>
                </a:prstClr>
              </a:solidFill>
            </a:endParaRPr>
          </a:p>
        </p:txBody>
      </p:sp>
      <p:sp>
        <p:nvSpPr>
          <p:cNvPr id="12" name="TextBox 11"/>
          <p:cNvSpPr txBox="1"/>
          <p:nvPr/>
        </p:nvSpPr>
        <p:spPr>
          <a:xfrm>
            <a:off x="7739805" y="59768"/>
            <a:ext cx="857927" cy="246221"/>
          </a:xfrm>
          <a:prstGeom prst="rect">
            <a:avLst/>
          </a:prstGeom>
          <a:noFill/>
        </p:spPr>
        <p:txBody>
          <a:bodyPr wrap="none" rtlCol="0">
            <a:spAutoFit/>
          </a:bodyPr>
          <a:lstStyle/>
          <a:p>
            <a:pPr defTabSz="457200"/>
            <a:r>
              <a:rPr lang="nl-NL" sz="1000" dirty="0" smtClean="0">
                <a:solidFill>
                  <a:prstClr val="white"/>
                </a:solidFill>
              </a:rPr>
              <a:t>March 2015</a:t>
            </a:r>
            <a:endParaRPr lang="en-US" sz="1000" dirty="0">
              <a:solidFill>
                <a:prstClr val="white"/>
              </a:solidFill>
            </a:endParaRPr>
          </a:p>
        </p:txBody>
      </p:sp>
    </p:spTree>
    <p:extLst>
      <p:ext uri="{BB962C8B-B14F-4D97-AF65-F5344CB8AC3E}">
        <p14:creationId xmlns:p14="http://schemas.microsoft.com/office/powerpoint/2010/main" val="2262577922"/>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Elsevier">
      <a:dk1>
        <a:srgbClr val="53565A"/>
      </a:dk1>
      <a:lt1>
        <a:sysClr val="window" lastClr="FFFFFF"/>
      </a:lt1>
      <a:dk2>
        <a:srgbClr val="FF8200"/>
      </a:dk2>
      <a:lt2>
        <a:srgbClr val="FFFFFF"/>
      </a:lt2>
      <a:accent1>
        <a:srgbClr val="007398"/>
      </a:accent1>
      <a:accent2>
        <a:srgbClr val="53565A"/>
      </a:accent2>
      <a:accent3>
        <a:srgbClr val="53565A"/>
      </a:accent3>
      <a:accent4>
        <a:srgbClr val="53565A"/>
      </a:accent4>
      <a:accent5>
        <a:srgbClr val="53565A"/>
      </a:accent5>
      <a:accent6>
        <a:srgbClr val="53565A"/>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Elsevier">
  <a:themeElements>
    <a:clrScheme name="Custom 1">
      <a:dk1>
        <a:srgbClr val="FF8200"/>
      </a:dk1>
      <a:lt1>
        <a:sysClr val="window" lastClr="FFFFFF"/>
      </a:lt1>
      <a:dk2>
        <a:srgbClr val="53565A"/>
      </a:dk2>
      <a:lt2>
        <a:srgbClr val="FFFFFF"/>
      </a:lt2>
      <a:accent1>
        <a:srgbClr val="007398"/>
      </a:accent1>
      <a:accent2>
        <a:srgbClr val="A7A8AA"/>
      </a:accent2>
      <a:accent3>
        <a:srgbClr val="EAAA00"/>
      </a:accent3>
      <a:accent4>
        <a:srgbClr val="00966C"/>
      </a:accent4>
      <a:accent5>
        <a:srgbClr val="CBC793"/>
      </a:accent5>
      <a:accent6>
        <a:srgbClr val="53565A"/>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100" dirty="0" err="1" smtClean="0">
            <a:solidFill>
              <a:schemeClr val="tx2"/>
            </a:solidFill>
            <a:latin typeface="Arial" pitchFamily="34" charset="0"/>
            <a:cs typeface="Arial" pitchFamily="34" charset="0"/>
          </a:defRPr>
        </a:defPPr>
      </a:lstStyle>
    </a:txDef>
  </a:objectDefaults>
  <a:extraClrSchemeLst/>
</a:theme>
</file>

<file path=ppt/theme/theme3.xml><?xml version="1.0" encoding="utf-8"?>
<a:theme xmlns:a="http://schemas.openxmlformats.org/drawingml/2006/main" name="1_Custom Design">
  <a:themeElements>
    <a:clrScheme name="Elsevier">
      <a:dk1>
        <a:srgbClr val="53565A"/>
      </a:dk1>
      <a:lt1>
        <a:sysClr val="window" lastClr="FFFFFF"/>
      </a:lt1>
      <a:dk2>
        <a:srgbClr val="FF8200"/>
      </a:dk2>
      <a:lt2>
        <a:srgbClr val="FFFFFF"/>
      </a:lt2>
      <a:accent1>
        <a:srgbClr val="007398"/>
      </a:accent1>
      <a:accent2>
        <a:srgbClr val="53565A"/>
      </a:accent2>
      <a:accent3>
        <a:srgbClr val="53565A"/>
      </a:accent3>
      <a:accent4>
        <a:srgbClr val="53565A"/>
      </a:accent4>
      <a:accent5>
        <a:srgbClr val="53565A"/>
      </a:accent5>
      <a:accent6>
        <a:srgbClr val="53565A"/>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Custom Design">
  <a:themeElements>
    <a:clrScheme name="Elsevier">
      <a:dk1>
        <a:srgbClr val="53565A"/>
      </a:dk1>
      <a:lt1>
        <a:sysClr val="window" lastClr="FFFFFF"/>
      </a:lt1>
      <a:dk2>
        <a:srgbClr val="FF8200"/>
      </a:dk2>
      <a:lt2>
        <a:srgbClr val="FFFFFF"/>
      </a:lt2>
      <a:accent1>
        <a:srgbClr val="007398"/>
      </a:accent1>
      <a:accent2>
        <a:srgbClr val="53565A"/>
      </a:accent2>
      <a:accent3>
        <a:srgbClr val="53565A"/>
      </a:accent3>
      <a:accent4>
        <a:srgbClr val="53565A"/>
      </a:accent4>
      <a:accent5>
        <a:srgbClr val="53565A"/>
      </a:accent5>
      <a:accent6>
        <a:srgbClr val="53565A"/>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Custom Design">
  <a:themeElements>
    <a:clrScheme name="Elsevier">
      <a:dk1>
        <a:srgbClr val="53565A"/>
      </a:dk1>
      <a:lt1>
        <a:sysClr val="window" lastClr="FFFFFF"/>
      </a:lt1>
      <a:dk2>
        <a:srgbClr val="FF8200"/>
      </a:dk2>
      <a:lt2>
        <a:srgbClr val="FFFFFF"/>
      </a:lt2>
      <a:accent1>
        <a:srgbClr val="007398"/>
      </a:accent1>
      <a:accent2>
        <a:srgbClr val="53565A"/>
      </a:accent2>
      <a:accent3>
        <a:srgbClr val="53565A"/>
      </a:accent3>
      <a:accent4>
        <a:srgbClr val="53565A"/>
      </a:accent4>
      <a:accent5>
        <a:srgbClr val="53565A"/>
      </a:accent5>
      <a:accent6>
        <a:srgbClr val="53565A"/>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6083</TotalTime>
  <Words>9160</Words>
  <Application>Microsoft Office PowerPoint</Application>
  <PresentationFormat>On-screen Show (4:3)</PresentationFormat>
  <Paragraphs>1056</Paragraphs>
  <Slides>62</Slides>
  <Notes>62</Notes>
  <HiddenSlides>0</HiddenSlides>
  <MMClips>0</MMClips>
  <ScaleCrop>false</ScaleCrop>
  <HeadingPairs>
    <vt:vector size="4" baseType="variant">
      <vt:variant>
        <vt:lpstr>Theme</vt:lpstr>
      </vt:variant>
      <vt:variant>
        <vt:i4>5</vt:i4>
      </vt:variant>
      <vt:variant>
        <vt:lpstr>Slide Titles</vt:lpstr>
      </vt:variant>
      <vt:variant>
        <vt:i4>62</vt:i4>
      </vt:variant>
    </vt:vector>
  </HeadingPairs>
  <TitlesOfParts>
    <vt:vector size="67" baseType="lpstr">
      <vt:lpstr>Custom Design</vt:lpstr>
      <vt:lpstr>Elsevier</vt:lpstr>
      <vt:lpstr>1_Custom Design</vt:lpstr>
      <vt:lpstr>2_Custom Design</vt:lpstr>
      <vt:lpstr>3_Custom Design</vt:lpstr>
      <vt:lpstr>A Publisher’s Guide to Writing and Publishing Scientific Manuscripts</vt:lpstr>
      <vt:lpstr>PowerPoint Presentation</vt:lpstr>
      <vt:lpstr>The Publisher’s Role </vt:lpstr>
      <vt:lpstr>PowerPoint Presentation</vt:lpstr>
      <vt:lpstr>PowerPoint Presentation</vt:lpstr>
      <vt:lpstr>PowerPoint Presentation</vt:lpstr>
      <vt:lpstr>Academic publishing The publishing cycle</vt:lpstr>
      <vt:lpstr>PowerPoint Presentation</vt:lpstr>
      <vt:lpstr>What makes a strong manuscript?</vt:lpstr>
      <vt:lpstr>Types of manuscripts</vt:lpstr>
      <vt:lpstr>Original Research Articles</vt:lpstr>
      <vt:lpstr>Short Communications</vt:lpstr>
      <vt:lpstr>Review Articles</vt:lpstr>
      <vt:lpstr>Citations per article type</vt:lpstr>
      <vt:lpstr>Choosing the right journal Journal Finder Tool (journalfinder.elsevier.com/)</vt:lpstr>
      <vt:lpstr>Choosing the right journal Consult the Journal Homepage</vt:lpstr>
      <vt:lpstr>PowerPoint Presentation</vt:lpstr>
      <vt:lpstr>PowerPoint Presentation</vt:lpstr>
      <vt:lpstr>Why is language important?</vt:lpstr>
      <vt:lpstr>PowerPoint Presentation</vt:lpstr>
      <vt:lpstr>Manuscript language: Overview</vt:lpstr>
      <vt:lpstr>Manuscript language: Sentences</vt:lpstr>
      <vt:lpstr>Manuscript language: Tenses</vt:lpstr>
      <vt:lpstr>Manuscript language: Grammar</vt:lpstr>
      <vt:lpstr>Recap: Am I using proper manuscript language?</vt:lpstr>
      <vt:lpstr> Language </vt:lpstr>
      <vt:lpstr>PowerPoint Presentation</vt:lpstr>
      <vt:lpstr>Guide for Authors</vt:lpstr>
      <vt:lpstr>General structure of a research article</vt:lpstr>
      <vt:lpstr>The process of writing – building the article</vt:lpstr>
      <vt:lpstr>Effective manuscript titles</vt:lpstr>
      <vt:lpstr>PowerPoint Presentation</vt:lpstr>
      <vt:lpstr>PowerPoint Presentation</vt:lpstr>
      <vt:lpstr>Abstract</vt:lpstr>
      <vt:lpstr>Graphical Abstracts and Research Highlights</vt:lpstr>
      <vt:lpstr>Introduction </vt:lpstr>
      <vt:lpstr>Introduction (continued)</vt:lpstr>
      <vt:lpstr>Introduction Recap</vt:lpstr>
      <vt:lpstr>Methods</vt:lpstr>
      <vt:lpstr>Ethics committee approval</vt:lpstr>
      <vt:lpstr>Methods Recap</vt:lpstr>
      <vt:lpstr>Results </vt:lpstr>
      <vt:lpstr>Results: Figures and Tables</vt:lpstr>
      <vt:lpstr>Results: Figures</vt:lpstr>
      <vt:lpstr>Results - Recap</vt:lpstr>
      <vt:lpstr>Figures and Tables – Recap</vt:lpstr>
      <vt:lpstr>Discussion</vt:lpstr>
      <vt:lpstr>Conclusion</vt:lpstr>
      <vt:lpstr>Acknowledgments</vt:lpstr>
      <vt:lpstr>References</vt:lpstr>
      <vt:lpstr>Authorship</vt:lpstr>
      <vt:lpstr>Authorship</vt:lpstr>
      <vt:lpstr>Now that you think you have finished…</vt:lpstr>
      <vt:lpstr>Cover Letter – very important!</vt:lpstr>
      <vt:lpstr>Cover Letter</vt:lpstr>
      <vt:lpstr>PowerPoint Presentation</vt:lpstr>
      <vt:lpstr>Understand the peer-review process</vt:lpstr>
      <vt:lpstr>Peer Review</vt:lpstr>
      <vt:lpstr>Peer Review Decisions</vt:lpstr>
      <vt:lpstr>PowerPoint Presentation</vt:lpstr>
      <vt:lpstr>PowerPoint Presentation</vt:lpstr>
      <vt:lpstr>PowerPoint Presentation</vt:lpstr>
    </vt:vector>
  </TitlesOfParts>
  <Company>Reed Elsevier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Reed Elsevier</dc:creator>
  <cp:lastModifiedBy>PEJABATRA3</cp:lastModifiedBy>
  <cp:revision>435</cp:revision>
  <cp:lastPrinted>2015-10-28T10:56:34Z</cp:lastPrinted>
  <dcterms:created xsi:type="dcterms:W3CDTF">2012-08-18T13:59:13Z</dcterms:created>
  <dcterms:modified xsi:type="dcterms:W3CDTF">2016-02-18T01:02:00Z</dcterms:modified>
</cp:coreProperties>
</file>