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81" r:id="rId1"/>
  </p:sldMasterIdLst>
  <p:sldIdLst>
    <p:sldId id="256" r:id="rId2"/>
    <p:sldId id="257" r:id="rId3"/>
    <p:sldId id="258" r:id="rId4"/>
    <p:sldId id="275" r:id="rId5"/>
    <p:sldId id="291" r:id="rId6"/>
    <p:sldId id="272" r:id="rId7"/>
    <p:sldId id="281" r:id="rId8"/>
    <p:sldId id="296" r:id="rId9"/>
    <p:sldId id="279" r:id="rId10"/>
    <p:sldId id="260" r:id="rId11"/>
    <p:sldId id="293" r:id="rId12"/>
    <p:sldId id="295" r:id="rId13"/>
    <p:sldId id="282" r:id="rId14"/>
    <p:sldId id="297" r:id="rId15"/>
    <p:sldId id="283" r:id="rId16"/>
    <p:sldId id="287" r:id="rId17"/>
    <p:sldId id="286" r:id="rId18"/>
    <p:sldId id="289" r:id="rId19"/>
    <p:sldId id="298" r:id="rId20"/>
    <p:sldId id="299" r:id="rId21"/>
  </p:sldIdLst>
  <p:sldSz cx="12192000" cy="6858000"/>
  <p:notesSz cx="6799263" cy="9929813"/>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56" d="100"/>
          <a:sy n="56" d="100"/>
        </p:scale>
        <p:origin x="-102" y="-4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1741926-6B4F-4BCB-A25E-ACA162EE81F7}" type="datetimeFigureOut">
              <a:rPr lang="ms-MY" smtClean="0"/>
              <a:t>02/06/2016</a:t>
            </a:fld>
            <a:endParaRPr lang="ms-MY"/>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ms-MY"/>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347836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41926-6B4F-4BCB-A25E-ACA162EE81F7}" type="datetimeFigureOut">
              <a:rPr lang="ms-MY" smtClean="0"/>
              <a:t>02/06/2016</a:t>
            </a:fld>
            <a:endParaRPr lang="ms-MY"/>
          </a:p>
        </p:txBody>
      </p:sp>
      <p:sp>
        <p:nvSpPr>
          <p:cNvPr id="6" name="Footer Placeholder 5"/>
          <p:cNvSpPr>
            <a:spLocks noGrp="1"/>
          </p:cNvSpPr>
          <p:nvPr>
            <p:ph type="ftr" sz="quarter" idx="11"/>
          </p:nvPr>
        </p:nvSpPr>
        <p:spPr/>
        <p:txBody>
          <a:bodyPr/>
          <a:lstStyle/>
          <a:p>
            <a:endParaRPr lang="ms-MY"/>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128408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41926-6B4F-4BCB-A25E-ACA162EE81F7}" type="datetimeFigureOut">
              <a:rPr lang="ms-MY" smtClean="0"/>
              <a:t>02/06/2016</a:t>
            </a:fld>
            <a:endParaRPr lang="ms-MY"/>
          </a:p>
        </p:txBody>
      </p:sp>
      <p:sp>
        <p:nvSpPr>
          <p:cNvPr id="5" name="Footer Placeholder 4"/>
          <p:cNvSpPr>
            <a:spLocks noGrp="1"/>
          </p:cNvSpPr>
          <p:nvPr>
            <p:ph type="ftr" sz="quarter" idx="11"/>
          </p:nvPr>
        </p:nvSpPr>
        <p:spPr/>
        <p:txBody>
          <a:bodyPr/>
          <a:lstStyle/>
          <a:p>
            <a:endParaRPr lang="ms-MY"/>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3262566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41926-6B4F-4BCB-A25E-ACA162EE81F7}" type="datetimeFigureOut">
              <a:rPr lang="ms-MY" smtClean="0"/>
              <a:t>02/06/2016</a:t>
            </a:fld>
            <a:endParaRPr lang="ms-MY"/>
          </a:p>
        </p:txBody>
      </p:sp>
      <p:sp>
        <p:nvSpPr>
          <p:cNvPr id="5" name="Footer Placeholder 4"/>
          <p:cNvSpPr>
            <a:spLocks noGrp="1"/>
          </p:cNvSpPr>
          <p:nvPr>
            <p:ph type="ftr" sz="quarter" idx="11"/>
          </p:nvPr>
        </p:nvSpPr>
        <p:spPr/>
        <p:txBody>
          <a:bodyPr/>
          <a:lstStyle/>
          <a:p>
            <a:endParaRPr lang="ms-MY"/>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1583886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41926-6B4F-4BCB-A25E-ACA162EE81F7}" type="datetimeFigureOut">
              <a:rPr lang="ms-MY" smtClean="0"/>
              <a:t>02/06/2016</a:t>
            </a:fld>
            <a:endParaRPr lang="ms-MY"/>
          </a:p>
        </p:txBody>
      </p:sp>
      <p:sp>
        <p:nvSpPr>
          <p:cNvPr id="5" name="Footer Placeholder 4"/>
          <p:cNvSpPr>
            <a:spLocks noGrp="1"/>
          </p:cNvSpPr>
          <p:nvPr>
            <p:ph type="ftr" sz="quarter" idx="11"/>
          </p:nvPr>
        </p:nvSpPr>
        <p:spPr/>
        <p:txBody>
          <a:bodyPr/>
          <a:lstStyle/>
          <a:p>
            <a:endParaRPr lang="ms-MY"/>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147813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1741926-6B4F-4BCB-A25E-ACA162EE81F7}" type="datetimeFigureOut">
              <a:rPr lang="ms-MY" smtClean="0"/>
              <a:t>02/06/2016</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2391567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1741926-6B4F-4BCB-A25E-ACA162EE81F7}" type="datetimeFigureOut">
              <a:rPr lang="ms-MY" smtClean="0"/>
              <a:t>02/06/2016</a:t>
            </a:fld>
            <a:endParaRPr lang="ms-MY"/>
          </a:p>
        </p:txBody>
      </p:sp>
      <p:sp>
        <p:nvSpPr>
          <p:cNvPr id="8" name="Footer Placeholder 7"/>
          <p:cNvSpPr>
            <a:spLocks noGrp="1"/>
          </p:cNvSpPr>
          <p:nvPr>
            <p:ph type="ftr" sz="quarter" idx="11"/>
          </p:nvPr>
        </p:nvSpPr>
        <p:spPr>
          <a:xfrm>
            <a:off x="561111" y="6391838"/>
            <a:ext cx="3644282" cy="304801"/>
          </a:xfrm>
        </p:spPr>
        <p:txBody>
          <a:bodyPr/>
          <a:lstStyle/>
          <a:p>
            <a:endParaRPr lang="ms-MY"/>
          </a:p>
        </p:txBody>
      </p:sp>
      <p:sp>
        <p:nvSpPr>
          <p:cNvPr id="9" name="Slide Number Placeholder 8"/>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756529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1741926-6B4F-4BCB-A25E-ACA162EE81F7}" type="datetimeFigureOut">
              <a:rPr lang="ms-MY" smtClean="0"/>
              <a:t>02/06/2016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1454359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D1741926-6B4F-4BCB-A25E-ACA162EE81F7}" type="datetimeFigureOut">
              <a:rPr lang="ms-MY" smtClean="0"/>
              <a:t>02/06/2016</a:t>
            </a:fld>
            <a:endParaRPr lang="ms-MY"/>
          </a:p>
        </p:txBody>
      </p:sp>
      <p:sp>
        <p:nvSpPr>
          <p:cNvPr id="5" name="Footer Placeholder 4"/>
          <p:cNvSpPr>
            <a:spLocks noGrp="1"/>
          </p:cNvSpPr>
          <p:nvPr>
            <p:ph type="ftr" sz="quarter" idx="11"/>
          </p:nvPr>
        </p:nvSpPr>
        <p:spPr/>
        <p:txBody>
          <a:bodyPr/>
          <a:lstStyle/>
          <a:p>
            <a:endParaRPr lang="ms-MY"/>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2208027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741926-6B4F-4BCB-A25E-ACA162EE81F7}" type="datetimeFigureOut">
              <a:rPr lang="ms-MY" smtClean="0"/>
              <a:t>02/06/2016</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215323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741926-6B4F-4BCB-A25E-ACA162EE81F7}" type="datetimeFigureOut">
              <a:rPr lang="ms-MY" smtClean="0"/>
              <a:t>02/06/2016</a:t>
            </a:fld>
            <a:endParaRPr lang="ms-MY"/>
          </a:p>
        </p:txBody>
      </p:sp>
      <p:sp>
        <p:nvSpPr>
          <p:cNvPr id="5" name="Footer Placeholder 4"/>
          <p:cNvSpPr>
            <a:spLocks noGrp="1"/>
          </p:cNvSpPr>
          <p:nvPr>
            <p:ph type="ftr" sz="quarter" idx="11"/>
          </p:nvPr>
        </p:nvSpPr>
        <p:spPr/>
        <p:txBody>
          <a:bodyPr/>
          <a:lstStyle/>
          <a:p>
            <a:endParaRPr lang="ms-MY"/>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304631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1741926-6B4F-4BCB-A25E-ACA162EE81F7}" type="datetimeFigureOut">
              <a:rPr lang="ms-MY" smtClean="0"/>
              <a:t>02/06/2016</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261739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741926-6B4F-4BCB-A25E-ACA162EE81F7}" type="datetimeFigureOut">
              <a:rPr lang="ms-MY" smtClean="0"/>
              <a:t>02/06/2016</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1479448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1741926-6B4F-4BCB-A25E-ACA162EE81F7}" type="datetimeFigureOut">
              <a:rPr lang="ms-MY" smtClean="0"/>
              <a:t>02/06/2016</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2664767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41926-6B4F-4BCB-A25E-ACA162EE81F7}" type="datetimeFigureOut">
              <a:rPr lang="ms-MY" smtClean="0"/>
              <a:t>02/06/2016</a:t>
            </a:fld>
            <a:endParaRPr lang="ms-MY"/>
          </a:p>
        </p:txBody>
      </p:sp>
      <p:sp>
        <p:nvSpPr>
          <p:cNvPr id="3" name="Footer Placeholder 2"/>
          <p:cNvSpPr>
            <a:spLocks noGrp="1"/>
          </p:cNvSpPr>
          <p:nvPr>
            <p:ph type="ftr" sz="quarter" idx="11"/>
          </p:nvPr>
        </p:nvSpPr>
        <p:spPr/>
        <p:txBody>
          <a:bodyPr/>
          <a:lstStyle/>
          <a:p>
            <a:endParaRPr lang="ms-MY"/>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3951127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41926-6B4F-4BCB-A25E-ACA162EE81F7}" type="datetimeFigureOut">
              <a:rPr lang="ms-MY" smtClean="0"/>
              <a:t>02/06/2016</a:t>
            </a:fld>
            <a:endParaRPr lang="ms-MY"/>
          </a:p>
        </p:txBody>
      </p:sp>
      <p:sp>
        <p:nvSpPr>
          <p:cNvPr id="6" name="Footer Placeholder 5"/>
          <p:cNvSpPr>
            <a:spLocks noGrp="1"/>
          </p:cNvSpPr>
          <p:nvPr>
            <p:ph type="ftr" sz="quarter" idx="11"/>
          </p:nvPr>
        </p:nvSpPr>
        <p:spPr/>
        <p:txBody>
          <a:bodyPr/>
          <a:lstStyle/>
          <a:p>
            <a:endParaRPr lang="ms-MY"/>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4264839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741926-6B4F-4BCB-A25E-ACA162EE81F7}" type="datetimeFigureOut">
              <a:rPr lang="ms-MY" smtClean="0"/>
              <a:t>02/06/2016</a:t>
            </a:fld>
            <a:endParaRPr lang="ms-MY"/>
          </a:p>
        </p:txBody>
      </p:sp>
      <p:sp>
        <p:nvSpPr>
          <p:cNvPr id="6" name="Footer Placeholder 5"/>
          <p:cNvSpPr>
            <a:spLocks noGrp="1"/>
          </p:cNvSpPr>
          <p:nvPr>
            <p:ph type="ftr" sz="quarter" idx="11"/>
          </p:nvPr>
        </p:nvSpPr>
        <p:spPr/>
        <p:txBody>
          <a:bodyPr/>
          <a:lstStyle/>
          <a:p>
            <a:endParaRPr lang="ms-MY"/>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1E96991-0490-436A-9C07-F9D74E9739CF}" type="slidenum">
              <a:rPr lang="ms-MY" smtClean="0"/>
              <a:t>‹#›</a:t>
            </a:fld>
            <a:endParaRPr lang="ms-MY"/>
          </a:p>
        </p:txBody>
      </p:sp>
    </p:spTree>
    <p:extLst>
      <p:ext uri="{BB962C8B-B14F-4D97-AF65-F5344CB8AC3E}">
        <p14:creationId xmlns:p14="http://schemas.microsoft.com/office/powerpoint/2010/main" val="338013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D1741926-6B4F-4BCB-A25E-ACA162EE81F7}" type="datetimeFigureOut">
              <a:rPr lang="ms-MY" smtClean="0"/>
              <a:t>02/06/2016</a:t>
            </a:fld>
            <a:endParaRPr lang="ms-MY"/>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ms-MY"/>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1E96991-0490-436A-9C07-F9D74E9739CF}" type="slidenum">
              <a:rPr lang="ms-MY" smtClean="0"/>
              <a:t>‹#›</a:t>
            </a:fld>
            <a:endParaRPr lang="ms-MY"/>
          </a:p>
        </p:txBody>
      </p:sp>
    </p:spTree>
    <p:extLst>
      <p:ext uri="{BB962C8B-B14F-4D97-AF65-F5344CB8AC3E}">
        <p14:creationId xmlns:p14="http://schemas.microsoft.com/office/powerpoint/2010/main" val="3224838530"/>
      </p:ext>
    </p:extLst>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 id="2147484392" r:id="rId11"/>
    <p:sldLayoutId id="2147484393" r:id="rId12"/>
    <p:sldLayoutId id="2147484394" r:id="rId13"/>
    <p:sldLayoutId id="2147484395" r:id="rId14"/>
    <p:sldLayoutId id="2147484396" r:id="rId15"/>
    <p:sldLayoutId id="2147484397" r:id="rId16"/>
    <p:sldLayoutId id="2147484398"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8.xml"/><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8.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8.jp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6179" y="1175877"/>
            <a:ext cx="7573876" cy="3604630"/>
          </a:xfrm>
        </p:spPr>
        <p:txBody>
          <a:bodyPr>
            <a:normAutofit/>
          </a:bodyPr>
          <a:lstStyle/>
          <a:p>
            <a:pPr algn="ctr"/>
            <a:r>
              <a:rPr lang="en-US" sz="4000" b="1" i="1" dirty="0" smtClean="0"/>
              <a:t>LAPORAN PROGRAM/AKTIVITI JALINAN  SEKOLAH </a:t>
            </a:r>
            <a:r>
              <a:rPr lang="en-US" sz="4000" b="1" i="1" dirty="0"/>
              <a:t>KLUSTER KECEMERLANGAN - UTM</a:t>
            </a:r>
            <a:r>
              <a:rPr lang="ms-MY" sz="4000" dirty="0"/>
              <a:t/>
            </a:r>
            <a:br>
              <a:rPr lang="ms-MY" sz="4000" dirty="0"/>
            </a:br>
            <a:r>
              <a:rPr lang="en-US" sz="4000" b="1" i="1" dirty="0"/>
              <a:t>SEPANJANG TAHUN 2015</a:t>
            </a:r>
            <a:r>
              <a:rPr lang="ms-MY" dirty="0"/>
              <a:t/>
            </a:r>
            <a:br>
              <a:rPr lang="ms-MY" dirty="0"/>
            </a:br>
            <a:endParaRPr lang="ms-MY"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9948" y="0"/>
            <a:ext cx="2559598" cy="1175877"/>
          </a:xfrm>
          <a:prstGeom prst="rect">
            <a:avLst/>
          </a:prstGeom>
        </p:spPr>
      </p:pic>
      <p:sp>
        <p:nvSpPr>
          <p:cNvPr id="5" name="TextBox 4"/>
          <p:cNvSpPr txBox="1"/>
          <p:nvPr/>
        </p:nvSpPr>
        <p:spPr>
          <a:xfrm>
            <a:off x="2576749" y="4246953"/>
            <a:ext cx="7352735" cy="2031325"/>
          </a:xfrm>
          <a:prstGeom prst="rect">
            <a:avLst/>
          </a:prstGeom>
          <a:noFill/>
        </p:spPr>
        <p:txBody>
          <a:bodyPr wrap="square" rtlCol="0">
            <a:spAutoFit/>
          </a:bodyPr>
          <a:lstStyle/>
          <a:p>
            <a:pPr algn="ctr"/>
            <a:r>
              <a:rPr lang="en-US" dirty="0" err="1" smtClean="0">
                <a:solidFill>
                  <a:schemeClr val="tx2">
                    <a:lumMod val="20000"/>
                    <a:lumOff val="80000"/>
                  </a:schemeClr>
                </a:solidFill>
              </a:rPr>
              <a:t>Disediakan</a:t>
            </a:r>
            <a:r>
              <a:rPr lang="en-US" dirty="0" smtClean="0">
                <a:solidFill>
                  <a:schemeClr val="tx2">
                    <a:lumMod val="20000"/>
                    <a:lumOff val="80000"/>
                  </a:schemeClr>
                </a:solidFill>
              </a:rPr>
              <a:t> </a:t>
            </a:r>
            <a:r>
              <a:rPr lang="en-US" dirty="0" err="1" smtClean="0">
                <a:solidFill>
                  <a:schemeClr val="tx2">
                    <a:lumMod val="20000"/>
                    <a:lumOff val="80000"/>
                  </a:schemeClr>
                </a:solidFill>
              </a:rPr>
              <a:t>oleh</a:t>
            </a:r>
            <a:r>
              <a:rPr lang="en-US" dirty="0" smtClean="0">
                <a:solidFill>
                  <a:schemeClr val="tx2">
                    <a:lumMod val="20000"/>
                    <a:lumOff val="80000"/>
                  </a:schemeClr>
                </a:solidFill>
              </a:rPr>
              <a:t>:</a:t>
            </a:r>
          </a:p>
          <a:p>
            <a:pPr algn="ctr"/>
            <a:r>
              <a:rPr lang="en-US" dirty="0" err="1" smtClean="0">
                <a:solidFill>
                  <a:schemeClr val="tx2">
                    <a:lumMod val="20000"/>
                    <a:lumOff val="80000"/>
                  </a:schemeClr>
                </a:solidFill>
              </a:rPr>
              <a:t>Shafinaz</a:t>
            </a:r>
            <a:r>
              <a:rPr lang="en-US" dirty="0" smtClean="0">
                <a:solidFill>
                  <a:schemeClr val="tx2">
                    <a:lumMod val="20000"/>
                    <a:lumOff val="80000"/>
                  </a:schemeClr>
                </a:solidFill>
              </a:rPr>
              <a:t> </a:t>
            </a:r>
            <a:r>
              <a:rPr lang="en-US" dirty="0" err="1" smtClean="0">
                <a:solidFill>
                  <a:schemeClr val="tx2">
                    <a:lumMod val="20000"/>
                    <a:lumOff val="80000"/>
                  </a:schemeClr>
                </a:solidFill>
              </a:rPr>
              <a:t>binti</a:t>
            </a:r>
            <a:r>
              <a:rPr lang="en-US" dirty="0" smtClean="0">
                <a:solidFill>
                  <a:schemeClr val="tx2">
                    <a:lumMod val="20000"/>
                    <a:lumOff val="80000"/>
                  </a:schemeClr>
                </a:solidFill>
              </a:rPr>
              <a:t> </a:t>
            </a:r>
            <a:r>
              <a:rPr lang="en-US" dirty="0" err="1" smtClean="0">
                <a:solidFill>
                  <a:schemeClr val="tx2">
                    <a:lumMod val="20000"/>
                    <a:lumOff val="80000"/>
                  </a:schemeClr>
                </a:solidFill>
              </a:rPr>
              <a:t>Mohd</a:t>
            </a:r>
            <a:r>
              <a:rPr lang="en-US" dirty="0" smtClean="0">
                <a:solidFill>
                  <a:schemeClr val="tx2">
                    <a:lumMod val="20000"/>
                    <a:lumOff val="80000"/>
                  </a:schemeClr>
                </a:solidFill>
              </a:rPr>
              <a:t> </a:t>
            </a:r>
            <a:r>
              <a:rPr lang="en-US" dirty="0" err="1" smtClean="0">
                <a:solidFill>
                  <a:schemeClr val="tx2">
                    <a:lumMod val="20000"/>
                    <a:lumOff val="80000"/>
                  </a:schemeClr>
                </a:solidFill>
              </a:rPr>
              <a:t>Yusof</a:t>
            </a:r>
            <a:endParaRPr lang="en-US" dirty="0" smtClean="0">
              <a:solidFill>
                <a:schemeClr val="tx2">
                  <a:lumMod val="20000"/>
                  <a:lumOff val="80000"/>
                </a:schemeClr>
              </a:solidFill>
            </a:endParaRPr>
          </a:p>
          <a:p>
            <a:pPr algn="ctr"/>
            <a:r>
              <a:rPr lang="en-US" dirty="0" err="1" smtClean="0">
                <a:solidFill>
                  <a:schemeClr val="tx2">
                    <a:lumMod val="20000"/>
                    <a:lumOff val="80000"/>
                  </a:schemeClr>
                </a:solidFill>
              </a:rPr>
              <a:t>Penolong</a:t>
            </a:r>
            <a:r>
              <a:rPr lang="en-US" dirty="0" smtClean="0">
                <a:solidFill>
                  <a:schemeClr val="tx2">
                    <a:lumMod val="20000"/>
                    <a:lumOff val="80000"/>
                  </a:schemeClr>
                </a:solidFill>
              </a:rPr>
              <a:t> </a:t>
            </a:r>
            <a:r>
              <a:rPr lang="en-US" dirty="0" err="1" smtClean="0">
                <a:solidFill>
                  <a:schemeClr val="tx2">
                    <a:lumMod val="20000"/>
                    <a:lumOff val="80000"/>
                  </a:schemeClr>
                </a:solidFill>
              </a:rPr>
              <a:t>Pendaftar</a:t>
            </a:r>
            <a:r>
              <a:rPr lang="en-US" dirty="0" smtClean="0">
                <a:solidFill>
                  <a:schemeClr val="tx2">
                    <a:lumMod val="20000"/>
                    <a:lumOff val="80000"/>
                  </a:schemeClr>
                </a:solidFill>
              </a:rPr>
              <a:t>/</a:t>
            </a:r>
            <a:r>
              <a:rPr lang="en-US" dirty="0" err="1" smtClean="0">
                <a:solidFill>
                  <a:schemeClr val="tx2">
                    <a:lumMod val="20000"/>
                    <a:lumOff val="80000"/>
                  </a:schemeClr>
                </a:solidFill>
              </a:rPr>
              <a:t>Penyelaras</a:t>
            </a:r>
            <a:r>
              <a:rPr lang="en-US" dirty="0" smtClean="0">
                <a:solidFill>
                  <a:schemeClr val="tx2">
                    <a:lumMod val="20000"/>
                    <a:lumOff val="80000"/>
                  </a:schemeClr>
                </a:solidFill>
              </a:rPr>
              <a:t> SKK</a:t>
            </a:r>
          </a:p>
          <a:p>
            <a:pPr algn="ctr"/>
            <a:r>
              <a:rPr lang="en-US" dirty="0" err="1" smtClean="0">
                <a:solidFill>
                  <a:schemeClr val="tx2">
                    <a:lumMod val="20000"/>
                    <a:lumOff val="80000"/>
                  </a:schemeClr>
                </a:solidFill>
              </a:rPr>
              <a:t>Pusat</a:t>
            </a:r>
            <a:r>
              <a:rPr lang="en-US" dirty="0" smtClean="0">
                <a:solidFill>
                  <a:schemeClr val="tx2">
                    <a:lumMod val="20000"/>
                    <a:lumOff val="80000"/>
                  </a:schemeClr>
                </a:solidFill>
              </a:rPr>
              <a:t> </a:t>
            </a:r>
            <a:r>
              <a:rPr lang="en-US" dirty="0" err="1" smtClean="0">
                <a:solidFill>
                  <a:schemeClr val="tx2">
                    <a:lumMod val="20000"/>
                    <a:lumOff val="80000"/>
                  </a:schemeClr>
                </a:solidFill>
              </a:rPr>
              <a:t>Jaringan</a:t>
            </a:r>
            <a:r>
              <a:rPr lang="en-US" dirty="0" smtClean="0">
                <a:solidFill>
                  <a:schemeClr val="tx2">
                    <a:lumMod val="20000"/>
                    <a:lumOff val="80000"/>
                  </a:schemeClr>
                </a:solidFill>
              </a:rPr>
              <a:t> </a:t>
            </a:r>
            <a:r>
              <a:rPr lang="en-US" dirty="0" err="1" smtClean="0">
                <a:solidFill>
                  <a:schemeClr val="tx2">
                    <a:lumMod val="20000"/>
                    <a:lumOff val="80000"/>
                  </a:schemeClr>
                </a:solidFill>
              </a:rPr>
              <a:t>Komuniti</a:t>
            </a:r>
            <a:r>
              <a:rPr lang="en-US" dirty="0" smtClean="0">
                <a:solidFill>
                  <a:schemeClr val="tx2">
                    <a:lumMod val="20000"/>
                    <a:lumOff val="80000"/>
                  </a:schemeClr>
                </a:solidFill>
              </a:rPr>
              <a:t> </a:t>
            </a:r>
            <a:r>
              <a:rPr lang="en-US" dirty="0" err="1" smtClean="0">
                <a:solidFill>
                  <a:schemeClr val="tx2">
                    <a:lumMod val="20000"/>
                    <a:lumOff val="80000"/>
                  </a:schemeClr>
                </a:solidFill>
              </a:rPr>
              <a:t>dan</a:t>
            </a:r>
            <a:r>
              <a:rPr lang="en-US" dirty="0" smtClean="0">
                <a:solidFill>
                  <a:schemeClr val="tx2">
                    <a:lumMod val="20000"/>
                    <a:lumOff val="80000"/>
                  </a:schemeClr>
                </a:solidFill>
              </a:rPr>
              <a:t> </a:t>
            </a:r>
            <a:r>
              <a:rPr lang="en-US" dirty="0" err="1" smtClean="0">
                <a:solidFill>
                  <a:schemeClr val="tx2">
                    <a:lumMod val="20000"/>
                    <a:lumOff val="80000"/>
                  </a:schemeClr>
                </a:solidFill>
              </a:rPr>
              <a:t>Industri</a:t>
            </a:r>
            <a:r>
              <a:rPr lang="en-US" dirty="0" smtClean="0">
                <a:solidFill>
                  <a:schemeClr val="tx2">
                    <a:lumMod val="20000"/>
                    <a:lumOff val="80000"/>
                  </a:schemeClr>
                </a:solidFill>
              </a:rPr>
              <a:t> (CCIN), </a:t>
            </a:r>
          </a:p>
          <a:p>
            <a:pPr algn="ctr"/>
            <a:r>
              <a:rPr lang="en-US" dirty="0" err="1" smtClean="0">
                <a:solidFill>
                  <a:schemeClr val="tx2">
                    <a:lumMod val="20000"/>
                    <a:lumOff val="80000"/>
                  </a:schemeClr>
                </a:solidFill>
              </a:rPr>
              <a:t>Universiti</a:t>
            </a:r>
            <a:r>
              <a:rPr lang="en-US" dirty="0" smtClean="0">
                <a:solidFill>
                  <a:schemeClr val="tx2">
                    <a:lumMod val="20000"/>
                    <a:lumOff val="80000"/>
                  </a:schemeClr>
                </a:solidFill>
              </a:rPr>
              <a:t> </a:t>
            </a:r>
            <a:r>
              <a:rPr lang="en-US" dirty="0" err="1" smtClean="0">
                <a:solidFill>
                  <a:schemeClr val="tx2">
                    <a:lumMod val="20000"/>
                    <a:lumOff val="80000"/>
                  </a:schemeClr>
                </a:solidFill>
              </a:rPr>
              <a:t>Teknologi</a:t>
            </a:r>
            <a:r>
              <a:rPr lang="en-US" dirty="0" smtClean="0">
                <a:solidFill>
                  <a:schemeClr val="tx2">
                    <a:lumMod val="20000"/>
                    <a:lumOff val="80000"/>
                  </a:schemeClr>
                </a:solidFill>
              </a:rPr>
              <a:t> Malaysia</a:t>
            </a:r>
          </a:p>
          <a:p>
            <a:pPr algn="ctr"/>
            <a:endParaRPr lang="en-US" dirty="0">
              <a:solidFill>
                <a:schemeClr val="tx2">
                  <a:lumMod val="20000"/>
                  <a:lumOff val="80000"/>
                </a:schemeClr>
              </a:solidFill>
            </a:endParaRPr>
          </a:p>
          <a:p>
            <a:pPr algn="ctr"/>
            <a:r>
              <a:rPr lang="en-US" dirty="0" smtClean="0">
                <a:solidFill>
                  <a:schemeClr val="tx2">
                    <a:lumMod val="20000"/>
                    <a:lumOff val="80000"/>
                  </a:schemeClr>
                </a:solidFill>
              </a:rPr>
              <a:t>14 April 2016</a:t>
            </a:r>
            <a:endParaRPr lang="ms-MY" dirty="0">
              <a:solidFill>
                <a:schemeClr val="tx2">
                  <a:lumMod val="20000"/>
                  <a:lumOff val="80000"/>
                </a:schemeClr>
              </a:solidFill>
            </a:endParaRPr>
          </a:p>
        </p:txBody>
      </p:sp>
    </p:spTree>
    <p:extLst>
      <p:ext uri="{BB962C8B-B14F-4D97-AF65-F5344CB8AC3E}">
        <p14:creationId xmlns:p14="http://schemas.microsoft.com/office/powerpoint/2010/main" val="470399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5953" y="504496"/>
            <a:ext cx="6452766" cy="599089"/>
          </a:xfrm>
          <a:solidFill>
            <a:schemeClr val="accent1">
              <a:lumMod val="40000"/>
              <a:lumOff val="60000"/>
            </a:schemeClr>
          </a:solidFill>
        </p:spPr>
        <p:txBody>
          <a:bodyPr>
            <a:noAutofit/>
          </a:bodyPr>
          <a:lstStyle/>
          <a:p>
            <a:pPr algn="ctr"/>
            <a:r>
              <a:rPr lang="en-US" sz="1600" dirty="0" smtClean="0">
                <a:solidFill>
                  <a:schemeClr val="tx1"/>
                </a:solidFill>
                <a:latin typeface="Arial Black" panose="020B0A04020102020204" pitchFamily="34" charset="0"/>
                <a:cs typeface="Aharoni" panose="02010803020104030203" pitchFamily="2" charset="-79"/>
              </a:rPr>
              <a:t>PROGRAM HARI KELAINAN UPAYA &amp; MAJLIS RAMAH MESRA AIDIL FITRI 2015</a:t>
            </a:r>
            <a:endParaRPr lang="ms-MY" sz="1600" dirty="0">
              <a:solidFill>
                <a:schemeClr val="tx1"/>
              </a:solidFill>
              <a:latin typeface="Arial Black" panose="020B0A04020102020204" pitchFamily="34" charset="0"/>
              <a:cs typeface="Aharoni" panose="02010803020104030203" pitchFamily="2" charset="-79"/>
            </a:endParaRPr>
          </a:p>
        </p:txBody>
      </p:sp>
      <p:sp>
        <p:nvSpPr>
          <p:cNvPr id="4" name="Text Placeholder 3"/>
          <p:cNvSpPr>
            <a:spLocks noGrp="1"/>
          </p:cNvSpPr>
          <p:nvPr>
            <p:ph type="body" sz="half" idx="2"/>
          </p:nvPr>
        </p:nvSpPr>
        <p:spPr>
          <a:xfrm>
            <a:off x="496614" y="1704825"/>
            <a:ext cx="4106917" cy="5075798"/>
          </a:xfrm>
        </p:spPr>
        <p:txBody>
          <a:bodyPr/>
          <a:lstStyle/>
          <a:p>
            <a:pPr algn="ctr"/>
            <a:r>
              <a:rPr lang="en-US" sz="1600" dirty="0" smtClean="0">
                <a:solidFill>
                  <a:schemeClr val="accent2">
                    <a:lumMod val="75000"/>
                  </a:schemeClr>
                </a:solidFill>
                <a:latin typeface="Arial Black" panose="020B0A04020102020204" pitchFamily="34" charset="0"/>
                <a:cs typeface="Aharoni" panose="02010803020104030203" pitchFamily="2" charset="-79"/>
              </a:rPr>
              <a:t>OBJEKTIF &amp; TUJUAN</a:t>
            </a:r>
          </a:p>
          <a:p>
            <a:pPr algn="just"/>
            <a:r>
              <a:rPr lang="en-US" sz="1400" dirty="0" smtClean="0">
                <a:solidFill>
                  <a:schemeClr val="accent2">
                    <a:lumMod val="20000"/>
                    <a:lumOff val="80000"/>
                  </a:schemeClr>
                </a:solidFill>
                <a:latin typeface="Arial" panose="020B0604020202020204" pitchFamily="34" charset="0"/>
                <a:cs typeface="Arial" panose="020B0604020202020204" pitchFamily="34" charset="0"/>
              </a:rPr>
              <a:t>Program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Khas</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ini</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bagi</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meraikan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para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pelajar</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dua</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buah</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sekolah</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SKK di Johor yang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mempunyai</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pelajar</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Kelainan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Upaya</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(OKU)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iaitu</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SKPK Princess Elizabeth, Johor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Bahru</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dan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SMPK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Vokasional</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Indahputra</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Kulai</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a:t>
            </a:r>
          </a:p>
          <a:p>
            <a:pPr algn="ctr"/>
            <a:r>
              <a:rPr lang="en-US" sz="1600" dirty="0" smtClean="0">
                <a:solidFill>
                  <a:schemeClr val="accent2">
                    <a:lumMod val="75000"/>
                  </a:schemeClr>
                </a:solidFill>
                <a:latin typeface="Arial Black" panose="020B0A04020102020204" pitchFamily="34" charset="0"/>
                <a:cs typeface="Aharoni" panose="02010803020104030203" pitchFamily="2" charset="-79"/>
              </a:rPr>
              <a:t>KEJAYAAN PELAKSANAAN</a:t>
            </a:r>
          </a:p>
          <a:p>
            <a:pPr algn="just"/>
            <a:r>
              <a:rPr lang="en-US" sz="1400" dirty="0" smtClean="0">
                <a:solidFill>
                  <a:schemeClr val="accent2">
                    <a:lumMod val="20000"/>
                    <a:lumOff val="80000"/>
                  </a:schemeClr>
                </a:solidFill>
                <a:latin typeface="Arial" panose="020B0604020202020204" pitchFamily="34" charset="0"/>
                <a:cs typeface="Arial" panose="020B0604020202020204" pitchFamily="34" charset="0"/>
              </a:rPr>
              <a:t>Program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ini</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menerima</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respon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positif</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daripada</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para guru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dan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pelajar</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yang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merasa</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dihargai</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dengan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penghormatan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diberi</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pihak</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UTM. </a:t>
            </a:r>
          </a:p>
          <a:p>
            <a:pPr algn="just"/>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Dihadiri</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oleh</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300 orang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pelajar</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dan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guru-guru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pengiring</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Majlis</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telah</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dirasmikan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oleh</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Timbalan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Naib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Canselor</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(Pembangunan) UTM yang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turut</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teruja</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dengan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kehadiran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para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pelajar</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OKU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cacat</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penglihatan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pekak</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dan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bisu</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Jalinan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SKK-UTM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ini</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bertujuan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merapatkan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hubungan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silaturrahim</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di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antara</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universiti</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sebagai</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Mentor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dan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golongan</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OKU </a:t>
            </a:r>
            <a:r>
              <a:rPr lang="en-US" sz="1400" dirty="0" err="1" smtClean="0">
                <a:solidFill>
                  <a:schemeClr val="accent2">
                    <a:lumMod val="20000"/>
                    <a:lumOff val="80000"/>
                  </a:schemeClr>
                </a:solidFill>
                <a:latin typeface="Arial" panose="020B0604020202020204" pitchFamily="34" charset="0"/>
                <a:cs typeface="Arial" panose="020B0604020202020204" pitchFamily="34" charset="0"/>
              </a:rPr>
              <a:t>menjadi</a:t>
            </a:r>
            <a:r>
              <a:rPr lang="en-US" sz="1400" dirty="0" smtClean="0">
                <a:solidFill>
                  <a:schemeClr val="accent2">
                    <a:lumMod val="20000"/>
                    <a:lumOff val="80000"/>
                  </a:schemeClr>
                </a:solidFill>
                <a:latin typeface="Arial" panose="020B0604020202020204" pitchFamily="34" charset="0"/>
                <a:cs typeface="Arial" panose="020B0604020202020204" pitchFamily="34" charset="0"/>
              </a:rPr>
              <a:t> Protégé.</a:t>
            </a:r>
            <a:endParaRPr lang="ms-MY" sz="1400"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5" name="TextBox 4"/>
          <p:cNvSpPr txBox="1"/>
          <p:nvPr/>
        </p:nvSpPr>
        <p:spPr>
          <a:xfrm>
            <a:off x="5455953" y="1058870"/>
            <a:ext cx="6452765" cy="584775"/>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cs typeface="Arial" panose="020B0604020202020204" pitchFamily="34" charset="0"/>
              </a:rPr>
              <a:t>Tarikh</a:t>
            </a:r>
            <a:r>
              <a:rPr lang="en-US" sz="1600" b="1" dirty="0" smtClean="0">
                <a:latin typeface="Arial Black" panose="020B0A04020102020204" pitchFamily="34" charset="0"/>
                <a:cs typeface="Arial" panose="020B0604020202020204" pitchFamily="34" charset="0"/>
              </a:rPr>
              <a:t>: 30 </a:t>
            </a:r>
            <a:r>
              <a:rPr lang="en-US" sz="1600" b="1" dirty="0" err="1" smtClean="0">
                <a:latin typeface="Arial Black" panose="020B0A04020102020204" pitchFamily="34" charset="0"/>
                <a:cs typeface="Arial" panose="020B0604020202020204" pitchFamily="34" charset="0"/>
              </a:rPr>
              <a:t>Julai</a:t>
            </a:r>
            <a:r>
              <a:rPr lang="en-US" sz="1600" b="1" dirty="0" smtClean="0">
                <a:latin typeface="Arial Black" panose="020B0A04020102020204" pitchFamily="34" charset="0"/>
                <a:cs typeface="Arial" panose="020B0604020202020204" pitchFamily="34" charset="0"/>
              </a:rPr>
              <a:t> 2015 (</a:t>
            </a:r>
            <a:r>
              <a:rPr lang="en-US" sz="1600" b="1" dirty="0" err="1" smtClean="0">
                <a:latin typeface="Arial Black" panose="020B0A04020102020204" pitchFamily="34" charset="0"/>
                <a:cs typeface="Arial" panose="020B0604020202020204" pitchFamily="34" charset="0"/>
              </a:rPr>
              <a:t>Khamis</a:t>
            </a:r>
            <a:r>
              <a:rPr lang="en-US" sz="1600" b="1" dirty="0" smtClean="0">
                <a:latin typeface="Arial Black" panose="020B0A04020102020204" pitchFamily="34" charset="0"/>
                <a:cs typeface="Arial" panose="020B0604020202020204" pitchFamily="34" charset="0"/>
              </a:rPr>
              <a:t>)</a:t>
            </a:r>
          </a:p>
          <a:p>
            <a:pPr algn="ctr"/>
            <a:r>
              <a:rPr lang="en-US" sz="1600" b="1" dirty="0" err="1" smtClean="0">
                <a:latin typeface="Arial Black" panose="020B0A04020102020204" pitchFamily="34" charset="0"/>
                <a:cs typeface="Arial" panose="020B0604020202020204" pitchFamily="34" charset="0"/>
              </a:rPr>
              <a:t>Tempat</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Dataran</a:t>
            </a:r>
            <a:r>
              <a:rPr lang="en-US" sz="1600" b="1" dirty="0" smtClean="0">
                <a:latin typeface="Arial Black" panose="020B0A04020102020204" pitchFamily="34" charset="0"/>
                <a:cs typeface="Arial" panose="020B0604020202020204" pitchFamily="34" charset="0"/>
              </a:rPr>
              <a:t> UTM, UTM Johor </a:t>
            </a:r>
            <a:r>
              <a:rPr lang="en-US" sz="1600" b="1" dirty="0" err="1" smtClean="0">
                <a:latin typeface="Arial Black" panose="020B0A04020102020204" pitchFamily="34" charset="0"/>
                <a:cs typeface="Arial" panose="020B0604020202020204" pitchFamily="34" charset="0"/>
              </a:rPr>
              <a:t>Bahru</a:t>
            </a:r>
            <a:endParaRPr lang="ms-MY" sz="1600" b="1" dirty="0">
              <a:latin typeface="Arial Black" panose="020B0A04020102020204" pitchFamily="34" charset="0"/>
              <a:cs typeface="Arial" panose="020B0604020202020204" pitchFamily="34" charset="0"/>
            </a:endParaRPr>
          </a:p>
        </p:txBody>
      </p:sp>
      <p:grpSp>
        <p:nvGrpSpPr>
          <p:cNvPr id="6" name="Group 5"/>
          <p:cNvGrpSpPr/>
          <p:nvPr/>
        </p:nvGrpSpPr>
        <p:grpSpPr>
          <a:xfrm>
            <a:off x="5431649" y="1876950"/>
            <a:ext cx="6452766" cy="4731547"/>
            <a:chOff x="0" y="1409700"/>
            <a:chExt cx="5057775" cy="2257425"/>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9700"/>
              <a:ext cx="1619250" cy="10795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8999" y="2574925"/>
              <a:ext cx="1628775" cy="108585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1409700"/>
              <a:ext cx="1628775" cy="108585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581275"/>
              <a:ext cx="1619250" cy="107950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3550" y="2581275"/>
              <a:ext cx="1628775" cy="1085850"/>
            </a:xfrm>
            <a:prstGeom prst="rect">
              <a:avLst/>
            </a:prstGeom>
          </p:spPr>
        </p:pic>
      </p:grpSp>
      <p:sp>
        <p:nvSpPr>
          <p:cNvPr id="3" name="TextBox 2"/>
          <p:cNvSpPr txBox="1"/>
          <p:nvPr/>
        </p:nvSpPr>
        <p:spPr>
          <a:xfrm>
            <a:off x="496614" y="504496"/>
            <a:ext cx="4319751" cy="1077218"/>
          </a:xfrm>
          <a:prstGeom prst="rect">
            <a:avLst/>
          </a:prstGeom>
          <a:noFill/>
        </p:spPr>
        <p:txBody>
          <a:bodyPr wrap="square" rtlCol="0">
            <a:spAutoFit/>
          </a:bodyPr>
          <a:lstStyle/>
          <a:p>
            <a:r>
              <a:rPr lang="en-US" sz="1600" dirty="0" smtClean="0">
                <a:solidFill>
                  <a:schemeClr val="accent2">
                    <a:lumMod val="40000"/>
                    <a:lumOff val="60000"/>
                  </a:schemeClr>
                </a:solidFill>
                <a:latin typeface="Arial Black" panose="020B0A04020102020204" pitchFamily="34" charset="0"/>
              </a:rPr>
              <a:t>SEKOLAH SKK:</a:t>
            </a:r>
          </a:p>
          <a:p>
            <a:r>
              <a:rPr lang="en-US" sz="1600" dirty="0" smtClean="0">
                <a:solidFill>
                  <a:schemeClr val="accent2">
                    <a:lumMod val="40000"/>
                    <a:lumOff val="60000"/>
                  </a:schemeClr>
                </a:solidFill>
                <a:latin typeface="Arial Black" panose="020B0A04020102020204" pitchFamily="34" charset="0"/>
              </a:rPr>
              <a:t>SKPK PRINCESS ELIZABETH, JB</a:t>
            </a:r>
          </a:p>
          <a:p>
            <a:r>
              <a:rPr lang="en-US" sz="1600" dirty="0" smtClean="0">
                <a:solidFill>
                  <a:schemeClr val="accent2">
                    <a:lumMod val="40000"/>
                    <a:lumOff val="60000"/>
                  </a:schemeClr>
                </a:solidFill>
                <a:latin typeface="Arial Black" panose="020B0A04020102020204" pitchFamily="34" charset="0"/>
              </a:rPr>
              <a:t>SMPK VOKASIONAL INDAHPUTRA, KULAI, JOHOR</a:t>
            </a:r>
            <a:endParaRPr lang="ms-MY" sz="1600" dirty="0">
              <a:solidFill>
                <a:schemeClr val="accent2">
                  <a:lumMod val="40000"/>
                  <a:lumOff val="60000"/>
                </a:schemeClr>
              </a:solidFill>
              <a:latin typeface="Arial Black" panose="020B0A04020102020204" pitchFamily="34" charset="0"/>
            </a:endParaRP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8344" y="1890260"/>
            <a:ext cx="2107224" cy="2262624"/>
          </a:xfrm>
          <a:prstGeom prst="rect">
            <a:avLst/>
          </a:prstGeom>
        </p:spPr>
      </p:pic>
      <p:sp>
        <p:nvSpPr>
          <p:cNvPr id="14" name="TextBox 13"/>
          <p:cNvSpPr txBox="1"/>
          <p:nvPr/>
        </p:nvSpPr>
        <p:spPr>
          <a:xfrm>
            <a:off x="10720552" y="45899"/>
            <a:ext cx="472966" cy="400110"/>
          </a:xfrm>
          <a:prstGeom prst="rect">
            <a:avLst/>
          </a:prstGeom>
          <a:noFill/>
        </p:spPr>
        <p:txBody>
          <a:bodyPr wrap="square" rtlCol="0">
            <a:spAutoFit/>
          </a:bodyPr>
          <a:lstStyle/>
          <a:p>
            <a:r>
              <a:rPr lang="en-US" sz="2000" b="1" dirty="0" smtClean="0">
                <a:solidFill>
                  <a:schemeClr val="bg1"/>
                </a:solidFill>
              </a:rPr>
              <a:t>9</a:t>
            </a:r>
            <a:endParaRPr lang="ms-MY" sz="2000" b="1" dirty="0">
              <a:solidFill>
                <a:schemeClr val="bg1"/>
              </a:solidFill>
            </a:endParaRPr>
          </a:p>
        </p:txBody>
      </p:sp>
    </p:spTree>
    <p:extLst>
      <p:ext uri="{BB962C8B-B14F-4D97-AF65-F5344CB8AC3E}">
        <p14:creationId xmlns:p14="http://schemas.microsoft.com/office/powerpoint/2010/main" val="1110300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439" y="1802378"/>
            <a:ext cx="4028089" cy="2413292"/>
          </a:xfrm>
        </p:spPr>
        <p:txBody>
          <a:bodyPr/>
          <a:lstStyle/>
          <a:p>
            <a:pPr algn="just"/>
            <a:r>
              <a:rPr lang="en-US" sz="1400" dirty="0" err="1" smtClean="0">
                <a:latin typeface="Arial" panose="020B0604020202020204" pitchFamily="34" charset="0"/>
                <a:cs typeface="Arial" panose="020B0604020202020204" pitchFamily="34" charset="0"/>
              </a:rPr>
              <a:t>Mengaplikasikan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krim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minyak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herba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untuk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refleksologi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perkhidmatan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estetik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berbanding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penggunaan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krim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berunsurkan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bahan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kimia</a:t>
            </a:r>
            <a:r>
              <a:rPr lang="en-US" sz="1400" dirty="0" smtClean="0">
                <a:latin typeface="Arial" panose="020B0604020202020204" pitchFamily="34" charset="0"/>
                <a:cs typeface="Arial" panose="020B0604020202020204" pitchFamily="34" charset="0"/>
              </a:rPr>
              <a:t> yang </a:t>
            </a:r>
            <a:r>
              <a:rPr lang="en-US" sz="1400" dirty="0" err="1" smtClean="0">
                <a:latin typeface="Arial" panose="020B0604020202020204" pitchFamily="34" charset="0"/>
                <a:cs typeface="Arial" panose="020B0604020202020204" pitchFamily="34" charset="0"/>
              </a:rPr>
              <a:t>mungkin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kurang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efektif</a:t>
            </a:r>
            <a:r>
              <a:rPr lang="en-US" sz="1400" dirty="0" smtClean="0">
                <a:latin typeface="Arial" panose="020B0604020202020204" pitchFamily="34" charset="0"/>
                <a:cs typeface="Arial" panose="020B0604020202020204" pitchFamily="34" charset="0"/>
              </a:rPr>
              <a:t>.</a:t>
            </a:r>
            <a:br>
              <a:rPr lang="en-US" sz="1400" dirty="0" smtClean="0">
                <a:latin typeface="Arial" panose="020B0604020202020204" pitchFamily="34" charset="0"/>
                <a:cs typeface="Arial" panose="020B0604020202020204" pitchFamily="34" charset="0"/>
              </a:rPr>
            </a:br>
            <a:r>
              <a:rPr lang="en-US" sz="1400" dirty="0" err="1" smtClean="0">
                <a:latin typeface="Arial" panose="020B0604020202020204" pitchFamily="34" charset="0"/>
                <a:cs typeface="Arial" panose="020B0604020202020204" pitchFamily="34" charset="0"/>
              </a:rPr>
              <a:t>Memberi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pengetahuan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kepada</a:t>
            </a:r>
            <a:r>
              <a:rPr lang="en-US" sz="1400" dirty="0" smtClean="0">
                <a:latin typeface="Arial" panose="020B0604020202020204" pitchFamily="34" charset="0"/>
                <a:cs typeface="Arial" panose="020B0604020202020204" pitchFamily="34" charset="0"/>
              </a:rPr>
              <a:t> orang </a:t>
            </a:r>
            <a:r>
              <a:rPr lang="en-US" sz="1400" dirty="0" err="1" smtClean="0">
                <a:latin typeface="Arial" panose="020B0604020202020204" pitchFamily="34" charset="0"/>
                <a:cs typeface="Arial" panose="020B0604020202020204" pitchFamily="34" charset="0"/>
              </a:rPr>
              <a:t>ramai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dalam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luar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negara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tentang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khasiat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herba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penggunaannya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melalui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produk</a:t>
            </a:r>
            <a:r>
              <a:rPr lang="en-US" sz="1400" dirty="0" smtClean="0">
                <a:latin typeface="Arial" panose="020B0604020202020204" pitchFamily="34" charset="0"/>
                <a:cs typeface="Arial" panose="020B0604020202020204" pitchFamily="34" charset="0"/>
              </a:rPr>
              <a:t> yang </a:t>
            </a:r>
            <a:r>
              <a:rPr lang="en-US" sz="1400" dirty="0" err="1" smtClean="0">
                <a:latin typeface="Arial" panose="020B0604020202020204" pitchFamily="34" charset="0"/>
                <a:cs typeface="Arial" panose="020B0604020202020204" pitchFamily="34" charset="0"/>
              </a:rPr>
              <a:t>dihasilkan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Penggunaan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produk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herba</a:t>
            </a:r>
            <a:r>
              <a:rPr lang="en-US" sz="1400" dirty="0" smtClean="0">
                <a:latin typeface="Arial" panose="020B0604020202020204" pitchFamily="34" charset="0"/>
                <a:cs typeface="Arial" panose="020B0604020202020204" pitchFamily="34" charset="0"/>
              </a:rPr>
              <a:t> yang </a:t>
            </a:r>
            <a:r>
              <a:rPr lang="en-US" sz="1400" dirty="0" err="1" smtClean="0">
                <a:latin typeface="Arial" panose="020B0604020202020204" pitchFamily="34" charset="0"/>
                <a:cs typeface="Arial" panose="020B0604020202020204" pitchFamily="34" charset="0"/>
              </a:rPr>
              <a:t>dihasilkan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oleh</a:t>
            </a:r>
            <a:r>
              <a:rPr lang="en-US" sz="1400" dirty="0" smtClean="0">
                <a:latin typeface="Arial" panose="020B0604020202020204" pitchFamily="34" charset="0"/>
                <a:cs typeface="Arial" panose="020B0604020202020204" pitchFamily="34" charset="0"/>
              </a:rPr>
              <a:t> para </a:t>
            </a:r>
            <a:r>
              <a:rPr lang="en-US" sz="1400" dirty="0" err="1" smtClean="0">
                <a:latin typeface="Arial" panose="020B0604020202020204" pitchFamily="34" charset="0"/>
                <a:cs typeface="Arial" panose="020B0604020202020204" pitchFamily="34" charset="0"/>
              </a:rPr>
              <a:t>pelajar</a:t>
            </a:r>
            <a:r>
              <a:rPr lang="en-US" sz="1400" dirty="0" smtClean="0">
                <a:latin typeface="Arial" panose="020B0604020202020204" pitchFamily="34" charset="0"/>
                <a:cs typeface="Arial" panose="020B0604020202020204" pitchFamily="34" charset="0"/>
              </a:rPr>
              <a:t> SMPK </a:t>
            </a:r>
            <a:r>
              <a:rPr lang="en-US" sz="1400" dirty="0" err="1" smtClean="0">
                <a:latin typeface="Arial" panose="020B0604020202020204" pitchFamily="34" charset="0"/>
                <a:cs typeface="Arial" panose="020B0604020202020204" pitchFamily="34" charset="0"/>
              </a:rPr>
              <a:t>Vokasional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Indahpura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ini</a:t>
            </a:r>
            <a:r>
              <a:rPr lang="en-US" sz="1400" dirty="0" smtClean="0">
                <a:latin typeface="Arial" panose="020B0604020202020204" pitchFamily="34" charset="0"/>
                <a:cs typeface="Arial" panose="020B0604020202020204" pitchFamily="34" charset="0"/>
              </a:rPr>
              <a:t> juga </a:t>
            </a:r>
            <a:r>
              <a:rPr lang="en-US" sz="1400" dirty="0" err="1" smtClean="0">
                <a:latin typeface="Arial" panose="020B0604020202020204" pitchFamily="34" charset="0"/>
                <a:cs typeface="Arial" panose="020B0604020202020204" pitchFamily="34" charset="0"/>
              </a:rPr>
              <a:t>untuk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kegunaan</a:t>
            </a:r>
            <a:r>
              <a:rPr lang="en-US" sz="1400" dirty="0" smtClean="0">
                <a:latin typeface="Arial" panose="020B0604020202020204" pitchFamily="34" charset="0"/>
                <a:cs typeface="Arial" panose="020B0604020202020204" pitchFamily="34" charset="0"/>
              </a:rPr>
              <a:t> para </a:t>
            </a:r>
            <a:r>
              <a:rPr lang="en-US" sz="1400" dirty="0" err="1" smtClean="0">
                <a:latin typeface="Arial" panose="020B0604020202020204" pitchFamily="34" charset="0"/>
                <a:cs typeface="Arial" panose="020B0604020202020204" pitchFamily="34" charset="0"/>
              </a:rPr>
              <a:t>pelajar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bermasalah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penglihatan</a:t>
            </a:r>
            <a:r>
              <a:rPr lang="en-US" sz="1400" dirty="0" smtClean="0">
                <a:latin typeface="Arial" panose="020B0604020202020204" pitchFamily="34" charset="0"/>
                <a:cs typeface="Arial" panose="020B0604020202020204" pitchFamily="34" charset="0"/>
              </a:rPr>
              <a:t> &amp; </a:t>
            </a:r>
            <a:r>
              <a:rPr lang="en-US" sz="1400" dirty="0" err="1" smtClean="0">
                <a:latin typeface="Arial" panose="020B0604020202020204" pitchFamily="34" charset="0"/>
                <a:cs typeface="Arial" panose="020B0604020202020204" pitchFamily="34" charset="0"/>
              </a:rPr>
              <a:t>estetik</a:t>
            </a:r>
            <a:r>
              <a:rPr lang="en-US" sz="1400" dirty="0" smtClean="0">
                <a:latin typeface="Arial" panose="020B0604020202020204" pitchFamily="34" charset="0"/>
                <a:cs typeface="Arial" panose="020B0604020202020204" pitchFamily="34" charset="0"/>
              </a:rPr>
              <a:t>. </a:t>
            </a:r>
            <a:endParaRPr lang="ms-MY" sz="1400"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646383" y="4925551"/>
            <a:ext cx="3957145" cy="1547472"/>
          </a:xfrm>
        </p:spPr>
        <p:txBody>
          <a:bodyPr/>
          <a:lstStyle/>
          <a:p>
            <a:pPr algn="just"/>
            <a:r>
              <a:rPr lang="en-US" dirty="0" smtClean="0">
                <a:solidFill>
                  <a:schemeClr val="bg1"/>
                </a:solidFill>
                <a:latin typeface="Arial" panose="020B0604020202020204" pitchFamily="34" charset="0"/>
                <a:cs typeface="Arial" panose="020B0604020202020204" pitchFamily="34" charset="0"/>
              </a:rPr>
              <a:t>Program </a:t>
            </a:r>
            <a:r>
              <a:rPr lang="en-US" dirty="0" err="1" smtClean="0">
                <a:solidFill>
                  <a:schemeClr val="bg1"/>
                </a:solidFill>
                <a:latin typeface="Arial" panose="020B0604020202020204" pitchFamily="34" charset="0"/>
                <a:cs typeface="Arial" panose="020B0604020202020204" pitchFamily="34" charset="0"/>
              </a:rPr>
              <a:t>berimpak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tinggi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memberi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kesan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positif</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kepada</a:t>
            </a:r>
            <a:r>
              <a:rPr lang="en-US" dirty="0" smtClean="0">
                <a:solidFill>
                  <a:schemeClr val="bg1"/>
                </a:solidFill>
                <a:latin typeface="Arial" panose="020B0604020202020204" pitchFamily="34" charset="0"/>
                <a:cs typeface="Arial" panose="020B0604020202020204" pitchFamily="34" charset="0"/>
              </a:rPr>
              <a:t> para </a:t>
            </a:r>
            <a:r>
              <a:rPr lang="en-US" dirty="0" err="1" smtClean="0">
                <a:solidFill>
                  <a:schemeClr val="bg1"/>
                </a:solidFill>
                <a:latin typeface="Arial" panose="020B0604020202020204" pitchFamily="34" charset="0"/>
                <a:cs typeface="Arial" panose="020B0604020202020204" pitchFamily="34" charset="0"/>
              </a:rPr>
              <a:t>pelajar</a:t>
            </a:r>
            <a:r>
              <a:rPr lang="en-US" dirty="0" smtClean="0">
                <a:solidFill>
                  <a:schemeClr val="bg1"/>
                </a:solidFill>
                <a:latin typeface="Arial" panose="020B0604020202020204" pitchFamily="34" charset="0"/>
                <a:cs typeface="Arial" panose="020B0604020202020204" pitchFamily="34" charset="0"/>
              </a:rPr>
              <a:t> yang </a:t>
            </a:r>
            <a:r>
              <a:rPr lang="en-US" dirty="0" err="1" smtClean="0">
                <a:solidFill>
                  <a:schemeClr val="bg1"/>
                </a:solidFill>
                <a:latin typeface="Arial" panose="020B0604020202020204" pitchFamily="34" charset="0"/>
                <a:cs typeface="Arial" panose="020B0604020202020204" pitchFamily="34" charset="0"/>
              </a:rPr>
              <a:t>memberi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perkhidmatan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refleksologi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manikur</a:t>
            </a:r>
            <a:r>
              <a:rPr lang="en-US" dirty="0" smtClean="0">
                <a:solidFill>
                  <a:schemeClr val="bg1"/>
                </a:solidFill>
                <a:latin typeface="Arial" panose="020B0604020202020204" pitchFamily="34" charset="0"/>
                <a:cs typeface="Arial" panose="020B0604020202020204" pitchFamily="34" charset="0"/>
              </a:rPr>
              <a:t> yang </a:t>
            </a:r>
            <a:r>
              <a:rPr lang="en-US" dirty="0" err="1" smtClean="0">
                <a:solidFill>
                  <a:schemeClr val="bg1"/>
                </a:solidFill>
                <a:latin typeface="Arial" panose="020B0604020202020204" pitchFamily="34" charset="0"/>
                <a:cs typeface="Arial" panose="020B0604020202020204" pitchFamily="34" charset="0"/>
              </a:rPr>
              <a:t>terbaik</a:t>
            </a:r>
            <a:r>
              <a:rPr lang="en-US" dirty="0" smtClean="0">
                <a:solidFill>
                  <a:schemeClr val="bg1"/>
                </a:solidFill>
                <a:latin typeface="Arial" panose="020B0604020202020204" pitchFamily="34" charset="0"/>
                <a:cs typeface="Arial" panose="020B0604020202020204" pitchFamily="34" charset="0"/>
              </a:rPr>
              <a:t>.  </a:t>
            </a:r>
            <a:endParaRPr lang="ms-MY"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5561646" y="556110"/>
            <a:ext cx="6341319" cy="646331"/>
          </a:xfrm>
          <a:prstGeom prst="rect">
            <a:avLst/>
          </a:prstGeom>
          <a:solidFill>
            <a:schemeClr val="accent1">
              <a:lumMod val="40000"/>
              <a:lumOff val="60000"/>
            </a:schemeClr>
          </a:solidFill>
        </p:spPr>
        <p:txBody>
          <a:bodyPr wrap="square" rtlCol="0">
            <a:spAutoFit/>
          </a:bodyPr>
          <a:lstStyle/>
          <a:p>
            <a:pPr algn="ctr"/>
            <a:r>
              <a:rPr lang="en-US" b="1" dirty="0" smtClean="0">
                <a:latin typeface="Arial Black" panose="020B0A04020102020204" pitchFamily="34" charset="0"/>
              </a:rPr>
              <a:t>PENGGUNAAN PRODUK PEMPROSESAN HERBA &amp; FORMULASI KRIM DAN MINYAK </a:t>
            </a:r>
            <a:endParaRPr lang="ms-MY" b="1" dirty="0">
              <a:latin typeface="Arial Black" panose="020B0A04020102020204" pitchFamily="34" charset="0"/>
            </a:endParaRPr>
          </a:p>
        </p:txBody>
      </p:sp>
      <p:sp>
        <p:nvSpPr>
          <p:cNvPr id="6" name="TextBox 5"/>
          <p:cNvSpPr txBox="1"/>
          <p:nvPr/>
        </p:nvSpPr>
        <p:spPr>
          <a:xfrm>
            <a:off x="5561647" y="1196378"/>
            <a:ext cx="6341319" cy="584775"/>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rPr>
              <a:t>Tarikh</a:t>
            </a:r>
            <a:r>
              <a:rPr lang="en-US" sz="1600" b="1" dirty="0" smtClean="0">
                <a:latin typeface="Arial Black" panose="020B0A04020102020204" pitchFamily="34" charset="0"/>
              </a:rPr>
              <a:t>: 3 – 5 </a:t>
            </a:r>
            <a:r>
              <a:rPr lang="en-US" sz="1600" b="1" dirty="0" err="1" smtClean="0">
                <a:latin typeface="Arial Black" panose="020B0A04020102020204" pitchFamily="34" charset="0"/>
              </a:rPr>
              <a:t>Ogos</a:t>
            </a:r>
            <a:r>
              <a:rPr lang="en-US" sz="1600" b="1" dirty="0" smtClean="0">
                <a:latin typeface="Arial Black" panose="020B0A04020102020204" pitchFamily="34" charset="0"/>
              </a:rPr>
              <a:t> 2015 (</a:t>
            </a:r>
            <a:r>
              <a:rPr lang="en-US" sz="1600" b="1" dirty="0" err="1" smtClean="0">
                <a:latin typeface="Arial Black" panose="020B0A04020102020204" pitchFamily="34" charset="0"/>
              </a:rPr>
              <a:t>Isnin-Rabu</a:t>
            </a:r>
            <a:r>
              <a:rPr lang="en-US" sz="1600" b="1" dirty="0" smtClean="0">
                <a:latin typeface="Arial Black" panose="020B0A04020102020204" pitchFamily="34" charset="0"/>
              </a:rPr>
              <a:t>)</a:t>
            </a:r>
          </a:p>
          <a:p>
            <a:pPr algn="ctr"/>
            <a:r>
              <a:rPr lang="en-US" sz="1600" b="1" dirty="0" err="1" smtClean="0">
                <a:latin typeface="Arial Black" panose="020B0A04020102020204" pitchFamily="34" charset="0"/>
              </a:rPr>
              <a:t>Tempat</a:t>
            </a:r>
            <a:r>
              <a:rPr lang="en-US" sz="1600" b="1" dirty="0" smtClean="0">
                <a:latin typeface="Arial Black" panose="020B0A04020102020204" pitchFamily="34" charset="0"/>
              </a:rPr>
              <a:t>: Berjaya Times Square Hotel, Kuala Lumpur</a:t>
            </a:r>
            <a:endParaRPr lang="ms-MY" sz="1600" b="1" dirty="0">
              <a:latin typeface="Arial Black" panose="020B0A04020102020204" pitchFamily="34" charset="0"/>
            </a:endParaRPr>
          </a:p>
        </p:txBody>
      </p:sp>
      <p:sp>
        <p:nvSpPr>
          <p:cNvPr id="11" name="TextBox 10"/>
          <p:cNvSpPr txBox="1"/>
          <p:nvPr/>
        </p:nvSpPr>
        <p:spPr>
          <a:xfrm>
            <a:off x="504497" y="600055"/>
            <a:ext cx="4099034" cy="830997"/>
          </a:xfrm>
          <a:prstGeom prst="rect">
            <a:avLst/>
          </a:prstGeom>
          <a:noFill/>
        </p:spPr>
        <p:txBody>
          <a:bodyPr wrap="square" rtlCol="0">
            <a:spAutoFit/>
          </a:bodyPr>
          <a:lstStyle/>
          <a:p>
            <a:r>
              <a:rPr lang="en-US" sz="1600" b="1" dirty="0" smtClean="0">
                <a:solidFill>
                  <a:schemeClr val="accent1">
                    <a:lumMod val="60000"/>
                    <a:lumOff val="40000"/>
                  </a:schemeClr>
                </a:solidFill>
                <a:latin typeface="Arial Black" panose="020B0A04020102020204" pitchFamily="34" charset="0"/>
              </a:rPr>
              <a:t>SEKOLAH SKK:</a:t>
            </a:r>
          </a:p>
          <a:p>
            <a:r>
              <a:rPr lang="en-US" sz="1600" b="1" dirty="0" smtClean="0">
                <a:solidFill>
                  <a:schemeClr val="accent1">
                    <a:lumMod val="60000"/>
                    <a:lumOff val="40000"/>
                  </a:schemeClr>
                </a:solidFill>
                <a:latin typeface="Arial Black" panose="020B0A04020102020204" pitchFamily="34" charset="0"/>
              </a:rPr>
              <a:t>SMPK VOKASIONAL INDAHPURA, JOHOR BAHRU</a:t>
            </a:r>
            <a:endParaRPr lang="ms-MY" sz="1600" b="1" dirty="0">
              <a:solidFill>
                <a:schemeClr val="accent1">
                  <a:lumMod val="60000"/>
                  <a:lumOff val="40000"/>
                </a:schemeClr>
              </a:solidFill>
              <a:latin typeface="Arial Black" panose="020B0A04020102020204" pitchFamily="34" charset="0"/>
            </a:endParaRPr>
          </a:p>
        </p:txBody>
      </p:sp>
      <p:pic>
        <p:nvPicPr>
          <p:cNvPr id="14" name="Content Placeholder 1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61648" y="1954525"/>
            <a:ext cx="3211862" cy="2349510"/>
          </a:xfrm>
          <a:prstGeom prst="rect">
            <a:avLst/>
          </a:prstGeom>
        </p:spPr>
      </p:pic>
      <p:pic>
        <p:nvPicPr>
          <p:cNvPr id="15" name="Picture 14"/>
          <p:cNvPicPr/>
          <p:nvPr/>
        </p:nvPicPr>
        <p:blipFill>
          <a:blip r:embed="rId3" cstate="print">
            <a:extLst>
              <a:ext uri="{28A0092B-C50C-407E-A947-70E740481C1C}">
                <a14:useLocalDpi xmlns:a14="http://schemas.microsoft.com/office/drawing/2010/main" val="0"/>
              </a:ext>
            </a:extLst>
          </a:blip>
          <a:stretch>
            <a:fillRect/>
          </a:stretch>
        </p:blipFill>
        <p:spPr>
          <a:xfrm>
            <a:off x="9002110" y="1954525"/>
            <a:ext cx="2900856" cy="2349510"/>
          </a:xfrm>
          <a:prstGeom prst="rect">
            <a:avLst/>
          </a:prstGeom>
        </p:spPr>
      </p:pic>
      <p:pic>
        <p:nvPicPr>
          <p:cNvPr id="16" name="Picture 15"/>
          <p:cNvPicPr/>
          <p:nvPr/>
        </p:nvPicPr>
        <p:blipFill>
          <a:blip r:embed="rId4" cstate="print">
            <a:extLst>
              <a:ext uri="{28A0092B-C50C-407E-A947-70E740481C1C}">
                <a14:useLocalDpi xmlns:a14="http://schemas.microsoft.com/office/drawing/2010/main" val="0"/>
              </a:ext>
            </a:extLst>
          </a:blip>
          <a:stretch>
            <a:fillRect/>
          </a:stretch>
        </p:blipFill>
        <p:spPr>
          <a:xfrm>
            <a:off x="5561648" y="4477407"/>
            <a:ext cx="3211862" cy="2159876"/>
          </a:xfrm>
          <a:prstGeom prst="rect">
            <a:avLst/>
          </a:prstGeom>
        </p:spPr>
      </p:pic>
      <p:pic>
        <p:nvPicPr>
          <p:cNvPr id="17" name="Picture 16"/>
          <p:cNvPicPr>
            <a:picLocks noChangeAspect="1"/>
          </p:cNvPicPr>
          <p:nvPr/>
        </p:nvPicPr>
        <p:blipFill>
          <a:blip r:embed="rId5"/>
          <a:stretch>
            <a:fillRect/>
          </a:stretch>
        </p:blipFill>
        <p:spPr>
          <a:xfrm>
            <a:off x="9002110" y="4477407"/>
            <a:ext cx="2900856" cy="2159875"/>
          </a:xfrm>
          <a:prstGeom prst="rect">
            <a:avLst/>
          </a:prstGeom>
        </p:spPr>
      </p:pic>
      <p:sp>
        <p:nvSpPr>
          <p:cNvPr id="18" name="TextBox 17"/>
          <p:cNvSpPr txBox="1"/>
          <p:nvPr/>
        </p:nvSpPr>
        <p:spPr>
          <a:xfrm>
            <a:off x="575439" y="1431052"/>
            <a:ext cx="3957145" cy="338554"/>
          </a:xfrm>
          <a:prstGeom prst="rect">
            <a:avLst/>
          </a:prstGeom>
          <a:noFill/>
        </p:spPr>
        <p:txBody>
          <a:bodyPr wrap="square" rtlCol="0">
            <a:spAutoFit/>
          </a:bodyPr>
          <a:lstStyle/>
          <a:p>
            <a:pPr algn="ctr"/>
            <a:r>
              <a:rPr lang="en-US" sz="1600" dirty="0" smtClean="0">
                <a:solidFill>
                  <a:schemeClr val="accent2">
                    <a:lumMod val="75000"/>
                  </a:schemeClr>
                </a:solidFill>
                <a:latin typeface="Arial Black" panose="020B0A04020102020204" pitchFamily="34" charset="0"/>
              </a:rPr>
              <a:t>OBJEKTIF &amp; TUJUAN</a:t>
            </a:r>
            <a:endParaRPr lang="ms-MY" sz="1600" dirty="0">
              <a:solidFill>
                <a:schemeClr val="accent2">
                  <a:lumMod val="75000"/>
                </a:schemeClr>
              </a:solidFill>
              <a:latin typeface="Arial Black" panose="020B0A04020102020204" pitchFamily="34" charset="0"/>
            </a:endParaRPr>
          </a:p>
        </p:txBody>
      </p:sp>
      <p:sp>
        <p:nvSpPr>
          <p:cNvPr id="20" name="TextBox 19"/>
          <p:cNvSpPr txBox="1"/>
          <p:nvPr/>
        </p:nvSpPr>
        <p:spPr>
          <a:xfrm>
            <a:off x="646383" y="4586997"/>
            <a:ext cx="3886201" cy="338554"/>
          </a:xfrm>
          <a:prstGeom prst="rect">
            <a:avLst/>
          </a:prstGeom>
          <a:noFill/>
        </p:spPr>
        <p:txBody>
          <a:bodyPr wrap="square" rtlCol="0">
            <a:spAutoFit/>
          </a:bodyPr>
          <a:lstStyle/>
          <a:p>
            <a:pPr algn="ctr"/>
            <a:r>
              <a:rPr lang="en-US" sz="1600" dirty="0" smtClean="0">
                <a:solidFill>
                  <a:schemeClr val="accent2">
                    <a:lumMod val="75000"/>
                  </a:schemeClr>
                </a:solidFill>
                <a:latin typeface="Arial Black" panose="020B0A04020102020204" pitchFamily="34" charset="0"/>
              </a:rPr>
              <a:t>KEJAYAAN PELAKSANAAN</a:t>
            </a:r>
            <a:endParaRPr lang="ms-MY" sz="1600" dirty="0">
              <a:solidFill>
                <a:schemeClr val="accent2">
                  <a:lumMod val="75000"/>
                </a:schemeClr>
              </a:solidFill>
              <a:latin typeface="Arial Black" panose="020B0A04020102020204" pitchFamily="34" charset="0"/>
            </a:endParaRPr>
          </a:p>
        </p:txBody>
      </p:sp>
      <p:sp>
        <p:nvSpPr>
          <p:cNvPr id="3" name="TextBox 2"/>
          <p:cNvSpPr txBox="1"/>
          <p:nvPr/>
        </p:nvSpPr>
        <p:spPr>
          <a:xfrm>
            <a:off x="10594428" y="102500"/>
            <a:ext cx="504497" cy="400110"/>
          </a:xfrm>
          <a:prstGeom prst="rect">
            <a:avLst/>
          </a:prstGeom>
          <a:noFill/>
        </p:spPr>
        <p:txBody>
          <a:bodyPr wrap="square" rtlCol="0">
            <a:spAutoFit/>
          </a:bodyPr>
          <a:lstStyle/>
          <a:p>
            <a:r>
              <a:rPr lang="en-US" sz="2000" b="1" dirty="0" smtClean="0">
                <a:solidFill>
                  <a:schemeClr val="bg1"/>
                </a:solidFill>
              </a:rPr>
              <a:t>10</a:t>
            </a:r>
            <a:endParaRPr lang="ms-MY" sz="2000" b="1" dirty="0">
              <a:solidFill>
                <a:schemeClr val="bg1"/>
              </a:solidFill>
            </a:endParaRPr>
          </a:p>
        </p:txBody>
      </p:sp>
    </p:spTree>
    <p:extLst>
      <p:ext uri="{BB962C8B-B14F-4D97-AF65-F5344CB8AC3E}">
        <p14:creationId xmlns:p14="http://schemas.microsoft.com/office/powerpoint/2010/main" val="2695074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1142" y="3342288"/>
            <a:ext cx="9062210" cy="2862322"/>
          </a:xfrm>
          <a:prstGeom prst="rect">
            <a:avLst/>
          </a:prstGeom>
        </p:spPr>
        <p:txBody>
          <a:bodyPr wrap="square">
            <a:spAutoFit/>
          </a:bodyPr>
          <a:lstStyle/>
          <a:p>
            <a:pPr>
              <a:spcAft>
                <a:spcPts val="0"/>
              </a:spcAft>
            </a:pPr>
            <a:r>
              <a:rPr lang="en-US" b="1" dirty="0">
                <a:latin typeface="Arial" panose="020B0604020202020204" pitchFamily="34" charset="0"/>
                <a:cs typeface="Arial" panose="020B0604020202020204" pitchFamily="34" charset="0"/>
              </a:rPr>
              <a:t>G</a:t>
            </a:r>
            <a:r>
              <a:rPr lang="en-US" b="1" dirty="0" smtClean="0">
                <a:latin typeface="Arial" panose="020B0604020202020204" pitchFamily="34" charset="0"/>
                <a:cs typeface="Arial" panose="020B0604020202020204" pitchFamily="34" charset="0"/>
              </a:rPr>
              <a:t>URU PENYELARAS:</a:t>
            </a:r>
          </a:p>
          <a:p>
            <a:pPr>
              <a:spcAft>
                <a:spcPts val="0"/>
              </a:spcAft>
            </a:pPr>
            <a:r>
              <a:rPr lang="en-US" dirty="0" err="1" smtClean="0">
                <a:latin typeface="Arial" panose="020B0604020202020204" pitchFamily="34" charset="0"/>
                <a:cs typeface="Arial" panose="020B0604020202020204" pitchFamily="34" charset="0"/>
              </a:rPr>
              <a:t>Sulasteri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Binti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Hairodin</a:t>
            </a:r>
            <a:endParaRPr lang="ms-MY" dirty="0" smtClean="0">
              <a:latin typeface="Arial" panose="020B0604020202020204" pitchFamily="34" charset="0"/>
              <a:cs typeface="Arial" panose="020B0604020202020204" pitchFamily="34" charset="0"/>
            </a:endParaRPr>
          </a:p>
          <a:p>
            <a:pPr>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b="1" dirty="0" smtClean="0">
                <a:latin typeface="Arial" panose="020B0604020202020204" pitchFamily="34" charset="0"/>
                <a:ea typeface="Calibri" panose="020F0502020204030204" pitchFamily="34" charset="0"/>
                <a:cs typeface="Arial" panose="020B0604020202020204" pitchFamily="34" charset="0"/>
              </a:rPr>
              <a:t>MENTOR:</a:t>
            </a:r>
            <a:endParaRPr lang="ms-MY"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smtClean="0">
                <a:latin typeface="Arial" panose="020B0604020202020204" pitchFamily="34" charset="0"/>
                <a:ea typeface="Calibri" panose="020F0502020204030204" pitchFamily="34" charset="0"/>
                <a:cs typeface="Arial" panose="020B0604020202020204" pitchFamily="34" charset="0"/>
              </a:rPr>
              <a:t>Prof. </a:t>
            </a:r>
            <a:r>
              <a:rPr lang="en-US" dirty="0" err="1" smtClean="0">
                <a:latin typeface="Arial" panose="020B0604020202020204" pitchFamily="34" charset="0"/>
                <a:ea typeface="Calibri" panose="020F0502020204030204" pitchFamily="34" charset="0"/>
                <a:cs typeface="Arial" panose="020B0604020202020204" pitchFamily="34" charset="0"/>
              </a:rPr>
              <a:t>Ramlan</a:t>
            </a:r>
            <a:r>
              <a:rPr lang="en-US" dirty="0" smtClean="0">
                <a:latin typeface="Arial" panose="020B0604020202020204" pitchFamily="34" charset="0"/>
                <a:ea typeface="Calibri" panose="020F0502020204030204" pitchFamily="34" charset="0"/>
                <a:cs typeface="Arial" panose="020B0604020202020204" pitchFamily="34" charset="0"/>
              </a:rPr>
              <a:t> Bin  Aziz</a:t>
            </a:r>
          </a:p>
          <a:p>
            <a:pPr>
              <a:spcAft>
                <a:spcPts val="0"/>
              </a:spcAft>
            </a:pPr>
            <a:r>
              <a:rPr lang="en-US" dirty="0" smtClean="0">
                <a:latin typeface="Arial" panose="020B0604020202020204" pitchFamily="34" charset="0"/>
                <a:ea typeface="Calibri" panose="020F0502020204030204" pitchFamily="34" charset="0"/>
                <a:cs typeface="Arial" panose="020B0604020202020204" pitchFamily="34" charset="0"/>
              </a:rPr>
              <a:t>Prof. Dr. Mohamad </a:t>
            </a:r>
            <a:r>
              <a:rPr lang="en-US" dirty="0" err="1" smtClean="0">
                <a:latin typeface="Arial" panose="020B0604020202020204" pitchFamily="34" charset="0"/>
                <a:ea typeface="Calibri" panose="020F0502020204030204" pitchFamily="34" charset="0"/>
                <a:cs typeface="Arial" panose="020B0604020202020204" pitchFamily="34" charset="0"/>
              </a:rPr>
              <a:t>Roji</a:t>
            </a:r>
            <a:r>
              <a:rPr lang="en-US" dirty="0" smtClean="0">
                <a:latin typeface="Arial" panose="020B0604020202020204" pitchFamily="34" charset="0"/>
                <a:ea typeface="Calibri" panose="020F0502020204030204" pitchFamily="34" charset="0"/>
                <a:cs typeface="Arial" panose="020B0604020202020204" pitchFamily="34" charset="0"/>
              </a:rPr>
              <a:t> </a:t>
            </a:r>
            <a:r>
              <a:rPr lang="en-US" dirty="0" err="1" smtClean="0">
                <a:latin typeface="Arial" panose="020B0604020202020204" pitchFamily="34" charset="0"/>
                <a:ea typeface="Calibri" panose="020F0502020204030204" pitchFamily="34" charset="0"/>
                <a:cs typeface="Arial" panose="020B0604020202020204" pitchFamily="34" charset="0"/>
              </a:rPr>
              <a:t>Sarmidi</a:t>
            </a:r>
            <a:endParaRPr lang="en-US" dirty="0" smtClean="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smtClean="0">
                <a:latin typeface="Arial" panose="020B0604020202020204" pitchFamily="34" charset="0"/>
                <a:ea typeface="Calibri" panose="020F0502020204030204" pitchFamily="34" charset="0"/>
                <a:cs typeface="Arial" panose="020B0604020202020204" pitchFamily="34" charset="0"/>
              </a:rPr>
              <a:t>Associate Prof. Dr. </a:t>
            </a:r>
            <a:r>
              <a:rPr lang="en-US" dirty="0" err="1" smtClean="0">
                <a:latin typeface="Arial" panose="020B0604020202020204" pitchFamily="34" charset="0"/>
                <a:ea typeface="Calibri" panose="020F0502020204030204" pitchFamily="34" charset="0"/>
                <a:cs typeface="Arial" panose="020B0604020202020204" pitchFamily="34" charset="0"/>
              </a:rPr>
              <a:t>Azila</a:t>
            </a:r>
            <a:r>
              <a:rPr lang="en-US" dirty="0" smtClean="0">
                <a:latin typeface="Arial" panose="020B0604020202020204" pitchFamily="34" charset="0"/>
                <a:ea typeface="Calibri" panose="020F0502020204030204" pitchFamily="34" charset="0"/>
                <a:cs typeface="Arial" panose="020B0604020202020204" pitchFamily="34" charset="0"/>
              </a:rPr>
              <a:t> Abdul Aziz</a:t>
            </a:r>
          </a:p>
          <a:p>
            <a:pPr>
              <a:spcAft>
                <a:spcPts val="0"/>
              </a:spcAft>
            </a:pPr>
            <a:r>
              <a:rPr lang="en-US" dirty="0" err="1" smtClean="0">
                <a:latin typeface="Arial" panose="020B0604020202020204" pitchFamily="34" charset="0"/>
                <a:ea typeface="Calibri" panose="020F0502020204030204" pitchFamily="34" charset="0"/>
                <a:cs typeface="Arial" panose="020B0604020202020204" pitchFamily="34" charset="0"/>
              </a:rPr>
              <a:t>Dr</a:t>
            </a:r>
            <a:r>
              <a:rPr lang="en-US" dirty="0" smtClean="0">
                <a:latin typeface="Arial" panose="020B0604020202020204" pitchFamily="34" charset="0"/>
                <a:ea typeface="Calibri" panose="020F0502020204030204" pitchFamily="34" charset="0"/>
                <a:cs typeface="Arial" panose="020B0604020202020204" pitchFamily="34" charset="0"/>
              </a:rPr>
              <a:t> </a:t>
            </a:r>
            <a:r>
              <a:rPr lang="en-US" dirty="0" err="1" smtClean="0">
                <a:latin typeface="Arial" panose="020B0604020202020204" pitchFamily="34" charset="0"/>
                <a:ea typeface="Calibri" panose="020F0502020204030204" pitchFamily="34" charset="0"/>
                <a:cs typeface="Arial" panose="020B0604020202020204" pitchFamily="34" charset="0"/>
              </a:rPr>
              <a:t>Rosnani</a:t>
            </a:r>
            <a:r>
              <a:rPr lang="en-US" dirty="0" smtClean="0">
                <a:latin typeface="Arial" panose="020B0604020202020204" pitchFamily="34" charset="0"/>
                <a:ea typeface="Calibri" panose="020F0502020204030204" pitchFamily="34" charset="0"/>
                <a:cs typeface="Arial" panose="020B0604020202020204" pitchFamily="34" charset="0"/>
              </a:rPr>
              <a:t> </a:t>
            </a:r>
            <a:r>
              <a:rPr lang="en-US" dirty="0" err="1" smtClean="0">
                <a:latin typeface="Arial" panose="020B0604020202020204" pitchFamily="34" charset="0"/>
                <a:ea typeface="Calibri" panose="020F0502020204030204" pitchFamily="34" charset="0"/>
                <a:cs typeface="Arial" panose="020B0604020202020204" pitchFamily="34" charset="0"/>
              </a:rPr>
              <a:t>Hasham</a:t>
            </a:r>
            <a:endParaRPr lang="ms-MY" dirty="0" smtClean="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dirty="0" err="1" smtClean="0">
                <a:latin typeface="Arial" panose="020B0604020202020204" pitchFamily="34" charset="0"/>
                <a:ea typeface="Calibri" panose="020F0502020204030204" pitchFamily="34" charset="0"/>
                <a:cs typeface="Arial" panose="020B0604020202020204" pitchFamily="34" charset="0"/>
              </a:rPr>
              <a:t>Institut</a:t>
            </a:r>
            <a:r>
              <a:rPr lang="en-US" dirty="0" smtClean="0">
                <a:latin typeface="Arial" panose="020B0604020202020204" pitchFamily="34" charset="0"/>
                <a:ea typeface="Calibri" panose="020F0502020204030204" pitchFamily="34" charset="0"/>
                <a:cs typeface="Arial" panose="020B0604020202020204" pitchFamily="34" charset="0"/>
              </a:rPr>
              <a:t> Pembangunan </a:t>
            </a:r>
            <a:r>
              <a:rPr lang="en-US" dirty="0" err="1" smtClean="0">
                <a:latin typeface="Arial" panose="020B0604020202020204" pitchFamily="34" charset="0"/>
                <a:ea typeface="Calibri" panose="020F0502020204030204" pitchFamily="34" charset="0"/>
                <a:cs typeface="Arial" panose="020B0604020202020204" pitchFamily="34" charset="0"/>
              </a:rPr>
              <a:t>Bioproduk</a:t>
            </a:r>
            <a:r>
              <a:rPr lang="en-US" dirty="0" smtClean="0">
                <a:latin typeface="Arial" panose="020B0604020202020204" pitchFamily="34" charset="0"/>
                <a:ea typeface="Calibri" panose="020F0502020204030204" pitchFamily="34" charset="0"/>
                <a:cs typeface="Arial" panose="020B0604020202020204" pitchFamily="34" charset="0"/>
              </a:rPr>
              <a:t> (IBD) / </a:t>
            </a:r>
            <a:r>
              <a:rPr lang="en-US" dirty="0" err="1" smtClean="0">
                <a:latin typeface="Arial" panose="020B0604020202020204" pitchFamily="34" charset="0"/>
                <a:ea typeface="Calibri" panose="020F0502020204030204" pitchFamily="34" charset="0"/>
                <a:cs typeface="Arial" panose="020B0604020202020204" pitchFamily="34" charset="0"/>
              </a:rPr>
              <a:t>Fakulti</a:t>
            </a:r>
            <a:r>
              <a:rPr lang="en-US" dirty="0" smtClean="0">
                <a:latin typeface="Arial" panose="020B0604020202020204" pitchFamily="34" charset="0"/>
                <a:ea typeface="Calibri" panose="020F0502020204030204" pitchFamily="34" charset="0"/>
                <a:cs typeface="Arial" panose="020B0604020202020204" pitchFamily="34" charset="0"/>
              </a:rPr>
              <a:t> </a:t>
            </a:r>
            <a:r>
              <a:rPr lang="en-US" dirty="0" err="1" smtClean="0">
                <a:latin typeface="Arial" panose="020B0604020202020204" pitchFamily="34" charset="0"/>
                <a:ea typeface="Calibri" panose="020F0502020204030204" pitchFamily="34" charset="0"/>
                <a:cs typeface="Arial" panose="020B0604020202020204" pitchFamily="34" charset="0"/>
              </a:rPr>
              <a:t>Kejuruteraan</a:t>
            </a:r>
            <a:r>
              <a:rPr lang="en-US" dirty="0" smtClean="0">
                <a:latin typeface="Arial" panose="020B0604020202020204" pitchFamily="34" charset="0"/>
                <a:ea typeface="Calibri" panose="020F0502020204030204" pitchFamily="34" charset="0"/>
                <a:cs typeface="Arial" panose="020B0604020202020204" pitchFamily="34" charset="0"/>
              </a:rPr>
              <a:t> Kimia</a:t>
            </a:r>
          </a:p>
          <a:p>
            <a:pPr>
              <a:spcAft>
                <a:spcPts val="0"/>
              </a:spcAft>
            </a:pPr>
            <a:r>
              <a:rPr lang="en-US" dirty="0" err="1" smtClean="0">
                <a:latin typeface="Arial" panose="020B0604020202020204" pitchFamily="34" charset="0"/>
                <a:ea typeface="Calibri" panose="020F0502020204030204" pitchFamily="34" charset="0"/>
                <a:cs typeface="Arial" panose="020B0604020202020204" pitchFamily="34" charset="0"/>
              </a:rPr>
              <a:t>Universiti</a:t>
            </a:r>
            <a:r>
              <a:rPr lang="en-US" dirty="0" smtClean="0">
                <a:latin typeface="Arial" panose="020B0604020202020204" pitchFamily="34" charset="0"/>
                <a:ea typeface="Calibri" panose="020F0502020204030204" pitchFamily="34" charset="0"/>
                <a:cs typeface="Arial" panose="020B0604020202020204" pitchFamily="34" charset="0"/>
              </a:rPr>
              <a:t> </a:t>
            </a:r>
            <a:r>
              <a:rPr lang="en-US" dirty="0" err="1" smtClean="0">
                <a:latin typeface="Arial" panose="020B0604020202020204" pitchFamily="34" charset="0"/>
                <a:ea typeface="Calibri" panose="020F0502020204030204" pitchFamily="34" charset="0"/>
                <a:cs typeface="Arial" panose="020B0604020202020204" pitchFamily="34" charset="0"/>
              </a:rPr>
              <a:t>Teknologi</a:t>
            </a:r>
            <a:r>
              <a:rPr lang="en-US" dirty="0" smtClean="0">
                <a:latin typeface="Arial" panose="020B0604020202020204" pitchFamily="34" charset="0"/>
                <a:ea typeface="Calibri" panose="020F0502020204030204" pitchFamily="34" charset="0"/>
                <a:cs typeface="Arial" panose="020B0604020202020204" pitchFamily="34" charset="0"/>
              </a:rPr>
              <a:t> Malaysia</a:t>
            </a:r>
            <a:endParaRPr lang="ms-MY"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p:cNvSpPr txBox="1"/>
          <p:nvPr/>
        </p:nvSpPr>
        <p:spPr>
          <a:xfrm>
            <a:off x="5696834" y="436984"/>
            <a:ext cx="6290441" cy="584775"/>
          </a:xfrm>
          <a:prstGeom prst="rect">
            <a:avLst/>
          </a:prstGeom>
          <a:solidFill>
            <a:schemeClr val="accent1">
              <a:lumMod val="40000"/>
              <a:lumOff val="60000"/>
            </a:schemeClr>
          </a:solidFill>
        </p:spPr>
        <p:txBody>
          <a:bodyPr wrap="square" rtlCol="0">
            <a:spAutoFit/>
          </a:bodyPr>
          <a:lstStyle/>
          <a:p>
            <a:pPr algn="ctr"/>
            <a:r>
              <a:rPr lang="en-US" sz="1600" b="1" dirty="0">
                <a:latin typeface="Arial Black" panose="020B0A04020102020204" pitchFamily="34" charset="0"/>
              </a:rPr>
              <a:t>PENGGUNAAN PRODUK PEMPROSESAN HERBA &amp; FORMULASI KRIM DAN MINYAK </a:t>
            </a:r>
            <a:endParaRPr lang="ms-MY" sz="1600" b="1" dirty="0">
              <a:latin typeface="Arial Black" panose="020B0A04020102020204" pitchFamily="34" charset="0"/>
            </a:endParaRPr>
          </a:p>
        </p:txBody>
      </p:sp>
      <p:sp>
        <p:nvSpPr>
          <p:cNvPr id="7" name="TextBox 6"/>
          <p:cNvSpPr txBox="1"/>
          <p:nvPr/>
        </p:nvSpPr>
        <p:spPr>
          <a:xfrm>
            <a:off x="5696834" y="1010747"/>
            <a:ext cx="6290441" cy="584775"/>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rPr>
              <a:t>Tarikh</a:t>
            </a:r>
            <a:r>
              <a:rPr lang="en-US" sz="1600" b="1" dirty="0" smtClean="0">
                <a:latin typeface="Arial Black" panose="020B0A04020102020204" pitchFamily="34" charset="0"/>
              </a:rPr>
              <a:t>: 3 – 5 </a:t>
            </a:r>
            <a:r>
              <a:rPr lang="en-US" sz="1600" b="1" dirty="0" err="1" smtClean="0">
                <a:latin typeface="Arial Black" panose="020B0A04020102020204" pitchFamily="34" charset="0"/>
              </a:rPr>
              <a:t>Ogos</a:t>
            </a:r>
            <a:r>
              <a:rPr lang="en-US" sz="1600" b="1" dirty="0" smtClean="0">
                <a:latin typeface="Arial Black" panose="020B0A04020102020204" pitchFamily="34" charset="0"/>
              </a:rPr>
              <a:t> 2015 (</a:t>
            </a:r>
            <a:r>
              <a:rPr lang="en-US" sz="1600" b="1" dirty="0" err="1" smtClean="0">
                <a:latin typeface="Arial Black" panose="020B0A04020102020204" pitchFamily="34" charset="0"/>
              </a:rPr>
              <a:t>Isnin-Rabu</a:t>
            </a:r>
            <a:r>
              <a:rPr lang="en-US" sz="1600" b="1" dirty="0" smtClean="0">
                <a:latin typeface="Arial Black" panose="020B0A04020102020204" pitchFamily="34" charset="0"/>
              </a:rPr>
              <a:t>)</a:t>
            </a:r>
          </a:p>
          <a:p>
            <a:pPr algn="ctr"/>
            <a:r>
              <a:rPr lang="en-US" sz="1600" b="1" dirty="0" err="1" smtClean="0">
                <a:latin typeface="Arial Black" panose="020B0A04020102020204" pitchFamily="34" charset="0"/>
              </a:rPr>
              <a:t>Tempat</a:t>
            </a:r>
            <a:r>
              <a:rPr lang="en-US" sz="1600" b="1" dirty="0" smtClean="0">
                <a:latin typeface="Arial Black" panose="020B0A04020102020204" pitchFamily="34" charset="0"/>
              </a:rPr>
              <a:t>: Berjaya Times Square Hotel, Kuala Lumpur</a:t>
            </a:r>
            <a:endParaRPr lang="ms-MY" sz="1600" b="1" dirty="0">
              <a:latin typeface="Arial Black" panose="020B0A04020102020204" pitchFamily="34" charset="0"/>
            </a:endParaRPr>
          </a:p>
        </p:txBody>
      </p:sp>
      <p:sp>
        <p:nvSpPr>
          <p:cNvPr id="8" name="TextBox 7"/>
          <p:cNvSpPr txBox="1"/>
          <p:nvPr/>
        </p:nvSpPr>
        <p:spPr>
          <a:xfrm>
            <a:off x="457201" y="518483"/>
            <a:ext cx="4099034" cy="830997"/>
          </a:xfrm>
          <a:prstGeom prst="rect">
            <a:avLst/>
          </a:prstGeom>
          <a:noFill/>
        </p:spPr>
        <p:txBody>
          <a:bodyPr wrap="square" rtlCol="0">
            <a:spAutoFit/>
          </a:bodyPr>
          <a:lstStyle/>
          <a:p>
            <a:r>
              <a:rPr lang="en-US" sz="1600" b="1" dirty="0" smtClean="0">
                <a:solidFill>
                  <a:schemeClr val="accent1">
                    <a:lumMod val="60000"/>
                    <a:lumOff val="40000"/>
                  </a:schemeClr>
                </a:solidFill>
                <a:latin typeface="Arial Black" panose="020B0A04020102020204" pitchFamily="34" charset="0"/>
              </a:rPr>
              <a:t>SEKOLAH SKK:</a:t>
            </a:r>
          </a:p>
          <a:p>
            <a:r>
              <a:rPr lang="en-US" sz="1600" b="1" dirty="0" smtClean="0">
                <a:solidFill>
                  <a:schemeClr val="accent1">
                    <a:lumMod val="60000"/>
                    <a:lumOff val="40000"/>
                  </a:schemeClr>
                </a:solidFill>
                <a:latin typeface="Arial Black" panose="020B0A04020102020204" pitchFamily="34" charset="0"/>
              </a:rPr>
              <a:t>SMPK VOKASIONAL INDAHPURA, JOHOR BAHRU</a:t>
            </a:r>
            <a:endParaRPr lang="ms-MY" sz="1600" b="1" dirty="0">
              <a:solidFill>
                <a:schemeClr val="accent1">
                  <a:lumMod val="60000"/>
                  <a:lumOff val="40000"/>
                </a:schemeClr>
              </a:solidFill>
              <a:latin typeface="Arial Black" panose="020B0A04020102020204" pitchFamily="34" charset="0"/>
            </a:endParaRPr>
          </a:p>
        </p:txBody>
      </p:sp>
      <p:sp>
        <p:nvSpPr>
          <p:cNvPr id="9" name="Title 1"/>
          <p:cNvSpPr>
            <a:spLocks noGrp="1"/>
          </p:cNvSpPr>
          <p:nvPr>
            <p:ph type="title"/>
          </p:nvPr>
        </p:nvSpPr>
        <p:spPr>
          <a:xfrm>
            <a:off x="1700158" y="1969100"/>
            <a:ext cx="8832850" cy="1373188"/>
          </a:xfrm>
        </p:spPr>
        <p:txBody>
          <a:bodyPr/>
          <a:lstStyle/>
          <a:p>
            <a:pPr algn="ctr"/>
            <a:r>
              <a:rPr lang="en-US" sz="2800" dirty="0" smtClean="0">
                <a:latin typeface="Arial Black" panose="020B0A04020102020204" pitchFamily="34" charset="0"/>
              </a:rPr>
              <a:t>Guru </a:t>
            </a:r>
            <a:r>
              <a:rPr lang="en-US" sz="2800" dirty="0" err="1" smtClean="0">
                <a:latin typeface="Arial Black" panose="020B0A04020102020204" pitchFamily="34" charset="0"/>
              </a:rPr>
              <a:t>Penyelaras</a:t>
            </a:r>
            <a:r>
              <a:rPr lang="en-US" sz="2800" dirty="0" smtClean="0">
                <a:latin typeface="Arial Black" panose="020B0A04020102020204" pitchFamily="34" charset="0"/>
              </a:rPr>
              <a:t> &amp; Mentor</a:t>
            </a:r>
            <a:endParaRPr lang="ms-MY" sz="2800" dirty="0">
              <a:latin typeface="Arial Black" panose="020B0A04020102020204" pitchFamily="34" charset="0"/>
            </a:endParaRPr>
          </a:p>
        </p:txBody>
      </p:sp>
      <p:sp>
        <p:nvSpPr>
          <p:cNvPr id="2" name="TextBox 1"/>
          <p:cNvSpPr txBox="1"/>
          <p:nvPr/>
        </p:nvSpPr>
        <p:spPr>
          <a:xfrm>
            <a:off x="10643367" y="36874"/>
            <a:ext cx="487089" cy="400110"/>
          </a:xfrm>
          <a:prstGeom prst="rect">
            <a:avLst/>
          </a:prstGeom>
          <a:noFill/>
        </p:spPr>
        <p:txBody>
          <a:bodyPr wrap="square" rtlCol="0">
            <a:spAutoFit/>
          </a:bodyPr>
          <a:lstStyle/>
          <a:p>
            <a:r>
              <a:rPr lang="en-US" sz="2000" b="1" dirty="0" smtClean="0">
                <a:solidFill>
                  <a:schemeClr val="bg1"/>
                </a:solidFill>
              </a:rPr>
              <a:t>11</a:t>
            </a:r>
            <a:endParaRPr lang="ms-MY" sz="2000" b="1" dirty="0">
              <a:solidFill>
                <a:schemeClr val="bg1"/>
              </a:solidFill>
            </a:endParaRPr>
          </a:p>
        </p:txBody>
      </p:sp>
    </p:spTree>
    <p:extLst>
      <p:ext uri="{BB962C8B-B14F-4D97-AF65-F5344CB8AC3E}">
        <p14:creationId xmlns:p14="http://schemas.microsoft.com/office/powerpoint/2010/main" val="3763657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842" y="1797954"/>
            <a:ext cx="4117282" cy="1759953"/>
          </a:xfrm>
        </p:spPr>
        <p:txBody>
          <a:bodyPr/>
          <a:lstStyle/>
          <a:p>
            <a:pPr algn="just"/>
            <a:r>
              <a:rPr lang="en-US" sz="1400" dirty="0" err="1" smtClean="0">
                <a:latin typeface="Arial" panose="020B0604020202020204" pitchFamily="34" charset="0"/>
                <a:cs typeface="Arial" panose="020B0604020202020204" pitchFamily="34" charset="0"/>
              </a:rPr>
              <a:t>Memperkenalkan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produk</a:t>
            </a:r>
            <a:r>
              <a:rPr lang="en-US" sz="1400" dirty="0" smtClean="0">
                <a:latin typeface="Arial" panose="020B0604020202020204" pitchFamily="34" charset="0"/>
                <a:cs typeface="Arial" panose="020B0604020202020204" pitchFamily="34" charset="0"/>
              </a:rPr>
              <a:t> yang </a:t>
            </a:r>
            <a:r>
              <a:rPr lang="en-US" sz="1400" dirty="0" err="1" smtClean="0">
                <a:latin typeface="Arial" panose="020B0604020202020204" pitchFamily="34" charset="0"/>
                <a:cs typeface="Arial" panose="020B0604020202020204" pitchFamily="34" charset="0"/>
              </a:rPr>
              <a:t>bakal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dilancarkan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oleh</a:t>
            </a:r>
            <a:r>
              <a:rPr lang="en-US" sz="1400" dirty="0" smtClean="0">
                <a:latin typeface="Arial" panose="020B0604020202020204" pitchFamily="34" charset="0"/>
                <a:cs typeface="Arial" panose="020B0604020202020204" pitchFamily="34" charset="0"/>
              </a:rPr>
              <a:t> SMPK </a:t>
            </a:r>
            <a:r>
              <a:rPr lang="en-US" sz="1400" dirty="0" err="1" smtClean="0">
                <a:latin typeface="Arial" panose="020B0604020202020204" pitchFamily="34" charset="0"/>
                <a:cs typeface="Arial" panose="020B0604020202020204" pitchFamily="34" charset="0"/>
              </a:rPr>
              <a:t>Vokasional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Indahpura</a:t>
            </a:r>
            <a:r>
              <a:rPr lang="en-US" sz="1400" dirty="0" smtClean="0">
                <a:latin typeface="Arial" panose="020B0604020202020204" pitchFamily="34" charset="0"/>
                <a:cs typeface="Arial" panose="020B0604020202020204" pitchFamily="34" charset="0"/>
              </a:rPr>
              <a:t> yang </a:t>
            </a:r>
            <a:r>
              <a:rPr lang="en-US" sz="1400" dirty="0" err="1" smtClean="0">
                <a:latin typeface="Arial" panose="020B0604020202020204" pitchFamily="34" charset="0"/>
                <a:cs typeface="Arial" panose="020B0604020202020204" pitchFamily="34" charset="0"/>
              </a:rPr>
              <a:t>diberi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nama</a:t>
            </a:r>
            <a:r>
              <a:rPr lang="en-US" sz="1400" dirty="0" smtClean="0">
                <a:latin typeface="Arial" panose="020B0604020202020204" pitchFamily="34" charset="0"/>
                <a:cs typeface="Arial" panose="020B0604020202020204" pitchFamily="34" charset="0"/>
              </a:rPr>
              <a:t> RETOS-C </a:t>
            </a:r>
            <a:r>
              <a:rPr lang="en-US" sz="1400" dirty="0" err="1" smtClean="0">
                <a:latin typeface="Arial" panose="020B0604020202020204" pitchFamily="34" charset="0"/>
                <a:cs typeface="Arial" panose="020B0604020202020204" pitchFamily="34" charset="0"/>
              </a:rPr>
              <a:t>hasil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usahasama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dengan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Institut</a:t>
            </a:r>
            <a:r>
              <a:rPr lang="en-US" sz="1400" dirty="0" smtClean="0">
                <a:latin typeface="Arial" panose="020B0604020202020204" pitchFamily="34" charset="0"/>
                <a:cs typeface="Arial" panose="020B0604020202020204" pitchFamily="34" charset="0"/>
              </a:rPr>
              <a:t> Pembangunan </a:t>
            </a:r>
            <a:r>
              <a:rPr lang="en-US" sz="1400" dirty="0" err="1" smtClean="0">
                <a:latin typeface="Arial" panose="020B0604020202020204" pitchFamily="34" charset="0"/>
                <a:cs typeface="Arial" panose="020B0604020202020204" pitchFamily="34" charset="0"/>
              </a:rPr>
              <a:t>Bioproduk</a:t>
            </a:r>
            <a:r>
              <a:rPr lang="en-US" sz="1400" dirty="0" smtClean="0">
                <a:latin typeface="Arial" panose="020B0604020202020204" pitchFamily="34" charset="0"/>
                <a:cs typeface="Arial" panose="020B0604020202020204" pitchFamily="34" charset="0"/>
              </a:rPr>
              <a:t>, UTM Johor </a:t>
            </a:r>
            <a:r>
              <a:rPr lang="en-US" sz="1400" dirty="0" err="1" smtClean="0">
                <a:latin typeface="Arial" panose="020B0604020202020204" pitchFamily="34" charset="0"/>
                <a:cs typeface="Arial" panose="020B0604020202020204" pitchFamily="34" charset="0"/>
              </a:rPr>
              <a:t>Bahru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Selain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itu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membina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jalinan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jaringan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maklumat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dengan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pengamal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komplimentari</a:t>
            </a:r>
            <a:r>
              <a:rPr lang="en-US" sz="1400" dirty="0" smtClean="0">
                <a:latin typeface="Arial" panose="020B0604020202020204" pitchFamily="34" charset="0"/>
                <a:cs typeface="Arial" panose="020B0604020202020204" pitchFamily="34" charset="0"/>
              </a:rPr>
              <a:t> yang </a:t>
            </a:r>
            <a:r>
              <a:rPr lang="en-US" sz="1400" dirty="0" err="1" smtClean="0">
                <a:latin typeface="Arial" panose="020B0604020202020204" pitchFamily="34" charset="0"/>
                <a:cs typeface="Arial" panose="020B0604020202020204" pitchFamily="34" charset="0"/>
              </a:rPr>
              <a:t>menggunakan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herba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untuk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dikongsi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dengan</a:t>
            </a:r>
            <a:r>
              <a:rPr lang="en-US" sz="1400" dirty="0" smtClean="0">
                <a:latin typeface="Arial" panose="020B0604020202020204" pitchFamily="34" charset="0"/>
                <a:cs typeface="Arial" panose="020B0604020202020204" pitchFamily="34" charset="0"/>
              </a:rPr>
              <a:t> orang </a:t>
            </a:r>
            <a:r>
              <a:rPr lang="en-US" sz="1400" dirty="0" err="1" smtClean="0">
                <a:latin typeface="Arial" panose="020B0604020202020204" pitchFamily="34" charset="0"/>
                <a:cs typeface="Arial" panose="020B0604020202020204" pitchFamily="34" charset="0"/>
              </a:rPr>
              <a:t>ramai</a:t>
            </a:r>
            <a:r>
              <a:rPr lang="en-US" sz="1400" dirty="0" smtClean="0">
                <a:latin typeface="Arial" panose="020B0604020202020204" pitchFamily="34" charset="0"/>
                <a:cs typeface="Arial" panose="020B0604020202020204" pitchFamily="34" charset="0"/>
              </a:rPr>
              <a:t>.</a:t>
            </a:r>
            <a:endParaRPr lang="ms-MY" sz="1400"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596607" y="3962401"/>
            <a:ext cx="4101517" cy="2359571"/>
          </a:xfrm>
        </p:spPr>
        <p:txBody>
          <a:bodyPr>
            <a:normAutofit lnSpcReduction="10000"/>
          </a:bodyPr>
          <a:lstStyle/>
          <a:p>
            <a:pPr algn="just"/>
            <a:r>
              <a:rPr lang="en-US" dirty="0" err="1" smtClean="0">
                <a:solidFill>
                  <a:schemeClr val="bg1"/>
                </a:solidFill>
                <a:latin typeface="Arial" panose="020B0604020202020204" pitchFamily="34" charset="0"/>
                <a:cs typeface="Arial" panose="020B0604020202020204" pitchFamily="34" charset="0"/>
              </a:rPr>
              <a:t>Produk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herba</a:t>
            </a:r>
            <a:r>
              <a:rPr lang="en-US" dirty="0" smtClean="0">
                <a:solidFill>
                  <a:schemeClr val="bg1"/>
                </a:solidFill>
                <a:latin typeface="Arial" panose="020B0604020202020204" pitchFamily="34" charset="0"/>
                <a:cs typeface="Arial" panose="020B0604020202020204" pitchFamily="34" charset="0"/>
              </a:rPr>
              <a:t> yang </a:t>
            </a:r>
            <a:r>
              <a:rPr lang="en-US" dirty="0" err="1" smtClean="0">
                <a:solidFill>
                  <a:schemeClr val="bg1"/>
                </a:solidFill>
                <a:latin typeface="Arial" panose="020B0604020202020204" pitchFamily="34" charset="0"/>
                <a:cs typeface="Arial" panose="020B0604020202020204" pitchFamily="34" charset="0"/>
              </a:rPr>
              <a:t>dihasilkan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mampu</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membuka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mata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kepada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mayarakat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luar</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bahawa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pelajar-pelajar</a:t>
            </a:r>
            <a:r>
              <a:rPr lang="en-US" dirty="0" smtClean="0">
                <a:solidFill>
                  <a:schemeClr val="bg1"/>
                </a:solidFill>
                <a:latin typeface="Arial" panose="020B0604020202020204" pitchFamily="34" charset="0"/>
                <a:cs typeface="Arial" panose="020B0604020202020204" pitchFamily="34" charset="0"/>
              </a:rPr>
              <a:t> OKU </a:t>
            </a:r>
            <a:r>
              <a:rPr lang="en-US" dirty="0" err="1" smtClean="0">
                <a:solidFill>
                  <a:schemeClr val="bg1"/>
                </a:solidFill>
                <a:latin typeface="Arial" panose="020B0604020202020204" pitchFamily="34" charset="0"/>
                <a:cs typeface="Arial" panose="020B0604020202020204" pitchFamily="34" charset="0"/>
              </a:rPr>
              <a:t>sendiri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sudah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mampu</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menghasilkan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produk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berjenama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sendiri</a:t>
            </a:r>
            <a:r>
              <a:rPr lang="en-US" dirty="0" smtClean="0">
                <a:solidFill>
                  <a:schemeClr val="bg1"/>
                </a:solidFill>
                <a:latin typeface="Arial" panose="020B0604020202020204" pitchFamily="34" charset="0"/>
                <a:cs typeface="Arial" panose="020B0604020202020204" pitchFamily="34" charset="0"/>
              </a:rPr>
              <a:t>  yang </a:t>
            </a:r>
            <a:r>
              <a:rPr lang="en-US" dirty="0" err="1" smtClean="0">
                <a:solidFill>
                  <a:schemeClr val="bg1"/>
                </a:solidFill>
                <a:latin typeface="Arial" panose="020B0604020202020204" pitchFamily="34" charset="0"/>
                <a:cs typeface="Arial" panose="020B0604020202020204" pitchFamily="34" charset="0"/>
              </a:rPr>
              <a:t>akan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digunapakai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sebagai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bahan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utama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dalam</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perkhidmatan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Refleksologi</a:t>
            </a:r>
            <a:r>
              <a:rPr lang="en-US" dirty="0" smtClean="0">
                <a:solidFill>
                  <a:schemeClr val="bg1"/>
                </a:solidFill>
                <a:latin typeface="Arial" panose="020B0604020202020204" pitchFamily="34" charset="0"/>
                <a:cs typeface="Arial" panose="020B0604020202020204" pitchFamily="34" charset="0"/>
              </a:rPr>
              <a:t> yang </a:t>
            </a:r>
            <a:r>
              <a:rPr lang="en-US" dirty="0" err="1" smtClean="0">
                <a:solidFill>
                  <a:schemeClr val="bg1"/>
                </a:solidFill>
                <a:latin typeface="Arial" panose="020B0604020202020204" pitchFamily="34" charset="0"/>
                <a:cs typeface="Arial" panose="020B0604020202020204" pitchFamily="34" charset="0"/>
              </a:rPr>
              <a:t>diadun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dengan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herba-herba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tradisional</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tersendiri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Ini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sekaligus</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akan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meningkatkan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keyakinan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diri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pelajar</a:t>
            </a:r>
            <a:r>
              <a:rPr lang="en-US" dirty="0" smtClean="0">
                <a:solidFill>
                  <a:schemeClr val="bg1"/>
                </a:solidFill>
                <a:latin typeface="Arial" panose="020B0604020202020204" pitchFamily="34" charset="0"/>
                <a:cs typeface="Arial" panose="020B0604020202020204" pitchFamily="34" charset="0"/>
              </a:rPr>
              <a:t> OKU </a:t>
            </a:r>
            <a:r>
              <a:rPr lang="en-US" dirty="0" err="1" smtClean="0">
                <a:solidFill>
                  <a:schemeClr val="bg1"/>
                </a:solidFill>
                <a:latin typeface="Arial" panose="020B0604020202020204" pitchFamily="34" charset="0"/>
                <a:cs typeface="Arial" panose="020B0604020202020204" pitchFamily="34" charset="0"/>
              </a:rPr>
              <a:t>sendiri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untuk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hidup</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berdikari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mencari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pendapatan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utama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atau</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sampingan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selepas</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tamat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persekolahan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kelak</a:t>
            </a:r>
            <a:r>
              <a:rPr lang="en-US" dirty="0" smtClean="0">
                <a:solidFill>
                  <a:schemeClr val="bg1"/>
                </a:solidFill>
                <a:latin typeface="Arial" panose="020B0604020202020204" pitchFamily="34" charset="0"/>
                <a:cs typeface="Arial" panose="020B0604020202020204" pitchFamily="34" charset="0"/>
              </a:rPr>
              <a:t>.</a:t>
            </a:r>
            <a:endParaRPr lang="ms-MY"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528146" y="520260"/>
            <a:ext cx="4319751" cy="830997"/>
          </a:xfrm>
          <a:prstGeom prst="rect">
            <a:avLst/>
          </a:prstGeom>
          <a:noFill/>
        </p:spPr>
        <p:txBody>
          <a:bodyPr wrap="square" rtlCol="0">
            <a:spAutoFit/>
          </a:bodyPr>
          <a:lstStyle/>
          <a:p>
            <a:r>
              <a:rPr lang="en-US" sz="1600" dirty="0" smtClean="0">
                <a:solidFill>
                  <a:schemeClr val="accent2">
                    <a:lumMod val="40000"/>
                    <a:lumOff val="60000"/>
                  </a:schemeClr>
                </a:solidFill>
                <a:latin typeface="Arial Black" panose="020B0A04020102020204" pitchFamily="34" charset="0"/>
              </a:rPr>
              <a:t>SEKOLAH SKK:</a:t>
            </a:r>
          </a:p>
          <a:p>
            <a:r>
              <a:rPr lang="en-US" sz="1600" dirty="0" smtClean="0">
                <a:solidFill>
                  <a:schemeClr val="accent2">
                    <a:lumMod val="40000"/>
                    <a:lumOff val="60000"/>
                  </a:schemeClr>
                </a:solidFill>
                <a:latin typeface="Arial Black" panose="020B0A04020102020204" pitchFamily="34" charset="0"/>
              </a:rPr>
              <a:t>SMPK VOKASIONAL INDAHPUTRA, KULAI, JOHOR</a:t>
            </a:r>
            <a:endParaRPr lang="ms-MY" sz="1600" dirty="0">
              <a:solidFill>
                <a:schemeClr val="accent2">
                  <a:lumMod val="40000"/>
                  <a:lumOff val="60000"/>
                </a:schemeClr>
              </a:solidFill>
              <a:latin typeface="Arial Black" panose="020B0A04020102020204" pitchFamily="34" charset="0"/>
            </a:endParaRPr>
          </a:p>
        </p:txBody>
      </p:sp>
      <p:sp>
        <p:nvSpPr>
          <p:cNvPr id="6" name="Title 1"/>
          <p:cNvSpPr txBox="1">
            <a:spLocks/>
          </p:cNvSpPr>
          <p:nvPr/>
        </p:nvSpPr>
        <p:spPr bwMode="gray">
          <a:xfrm>
            <a:off x="5455953" y="504496"/>
            <a:ext cx="6452766" cy="599089"/>
          </a:xfrm>
          <a:prstGeom prst="rect">
            <a:avLst/>
          </a:prstGeom>
          <a:solidFill>
            <a:schemeClr val="accent1">
              <a:lumMod val="40000"/>
              <a:lumOff val="60000"/>
            </a:schemeClr>
          </a:solidFill>
        </p:spPr>
        <p:txBody>
          <a:bodyPr vert="horz" lIns="91440" tIns="45720" rIns="91440" bIns="45720" rtlCol="0" anchor="b">
            <a:noAutofit/>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600" dirty="0" smtClean="0">
                <a:solidFill>
                  <a:schemeClr val="tx1"/>
                </a:solidFill>
                <a:latin typeface="Arial Black" panose="020B0A04020102020204" pitchFamily="34" charset="0"/>
                <a:cs typeface="Aharoni" panose="02010803020104030203" pitchFamily="2" charset="-79"/>
              </a:rPr>
              <a:t>SEMINAR PEMBANGUNAN INDUSTRI HERBA</a:t>
            </a:r>
          </a:p>
          <a:p>
            <a:pPr algn="ctr"/>
            <a:endParaRPr lang="ms-MY" sz="1600" dirty="0">
              <a:solidFill>
                <a:schemeClr val="tx1"/>
              </a:solidFill>
              <a:latin typeface="Arial Black" panose="020B0A04020102020204" pitchFamily="34" charset="0"/>
              <a:cs typeface="Aharoni" panose="02010803020104030203" pitchFamily="2" charset="-79"/>
            </a:endParaRPr>
          </a:p>
        </p:txBody>
      </p:sp>
      <p:sp>
        <p:nvSpPr>
          <p:cNvPr id="7" name="TextBox 6"/>
          <p:cNvSpPr txBox="1"/>
          <p:nvPr/>
        </p:nvSpPr>
        <p:spPr>
          <a:xfrm>
            <a:off x="5455953" y="1058870"/>
            <a:ext cx="6452765" cy="830997"/>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cs typeface="Arial" panose="020B0604020202020204" pitchFamily="34" charset="0"/>
              </a:rPr>
              <a:t>Tarikh</a:t>
            </a:r>
            <a:r>
              <a:rPr lang="en-US" sz="1600" b="1" dirty="0" smtClean="0">
                <a:latin typeface="Arial Black" panose="020B0A04020102020204" pitchFamily="34" charset="0"/>
                <a:cs typeface="Arial" panose="020B0604020202020204" pitchFamily="34" charset="0"/>
              </a:rPr>
              <a:t>: 6 </a:t>
            </a:r>
            <a:r>
              <a:rPr lang="en-US" sz="1600" b="1" dirty="0" err="1" smtClean="0">
                <a:latin typeface="Arial Black" panose="020B0A04020102020204" pitchFamily="34" charset="0"/>
                <a:cs typeface="Arial" panose="020B0604020202020204" pitchFamily="34" charset="0"/>
              </a:rPr>
              <a:t>Ogos</a:t>
            </a:r>
            <a:r>
              <a:rPr lang="en-US" sz="1600" b="1" dirty="0" smtClean="0">
                <a:latin typeface="Arial Black" panose="020B0A04020102020204" pitchFamily="34" charset="0"/>
                <a:cs typeface="Arial" panose="020B0604020202020204" pitchFamily="34" charset="0"/>
              </a:rPr>
              <a:t> 2015 (</a:t>
            </a:r>
            <a:r>
              <a:rPr lang="en-US" sz="1600" b="1" dirty="0" err="1" smtClean="0">
                <a:latin typeface="Arial Black" panose="020B0A04020102020204" pitchFamily="34" charset="0"/>
                <a:cs typeface="Arial" panose="020B0604020202020204" pitchFamily="34" charset="0"/>
              </a:rPr>
              <a:t>Khamis</a:t>
            </a:r>
            <a:r>
              <a:rPr lang="en-US" sz="1600" b="1" dirty="0" smtClean="0">
                <a:latin typeface="Arial Black" panose="020B0A04020102020204" pitchFamily="34" charset="0"/>
                <a:cs typeface="Arial" panose="020B0604020202020204" pitchFamily="34" charset="0"/>
              </a:rPr>
              <a:t>)</a:t>
            </a:r>
          </a:p>
          <a:p>
            <a:pPr algn="ctr"/>
            <a:r>
              <a:rPr lang="en-US" sz="1600" b="1" dirty="0" err="1" smtClean="0">
                <a:latin typeface="Arial Black" panose="020B0A04020102020204" pitchFamily="34" charset="0"/>
                <a:cs typeface="Arial" panose="020B0604020202020204" pitchFamily="34" charset="0"/>
              </a:rPr>
              <a:t>Tempat</a:t>
            </a:r>
            <a:r>
              <a:rPr lang="en-US" sz="1600" b="1" dirty="0" smtClean="0">
                <a:latin typeface="Arial Black" panose="020B0A04020102020204" pitchFamily="34" charset="0"/>
                <a:cs typeface="Arial" panose="020B0604020202020204" pitchFamily="34" charset="0"/>
              </a:rPr>
              <a:t>: Dewan Goalball Seri Khadijah, SMPK </a:t>
            </a:r>
            <a:r>
              <a:rPr lang="en-US" sz="1600" b="1" dirty="0" err="1" smtClean="0">
                <a:latin typeface="Arial Black" panose="020B0A04020102020204" pitchFamily="34" charset="0"/>
                <a:cs typeface="Arial" panose="020B0604020202020204" pitchFamily="34" charset="0"/>
              </a:rPr>
              <a:t>Vokasional</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Indahpura</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Kulai</a:t>
            </a:r>
            <a:r>
              <a:rPr lang="en-US" sz="1600" b="1" dirty="0" smtClean="0">
                <a:latin typeface="Arial Black" panose="020B0A04020102020204" pitchFamily="34" charset="0"/>
                <a:cs typeface="Arial" panose="020B0604020202020204" pitchFamily="34" charset="0"/>
              </a:rPr>
              <a:t>, Johor</a:t>
            </a:r>
            <a:endParaRPr lang="ms-MY" sz="1600" b="1" dirty="0">
              <a:latin typeface="Arial Black" panose="020B0A04020102020204" pitchFamily="34" charset="0"/>
              <a:cs typeface="Arial" panose="020B0604020202020204" pitchFamily="34" charset="0"/>
            </a:endParaRPr>
          </a:p>
        </p:txBody>
      </p:sp>
      <p:sp>
        <p:nvSpPr>
          <p:cNvPr id="8" name="TextBox 7"/>
          <p:cNvSpPr txBox="1"/>
          <p:nvPr/>
        </p:nvSpPr>
        <p:spPr>
          <a:xfrm>
            <a:off x="580842" y="1459400"/>
            <a:ext cx="3957145" cy="369332"/>
          </a:xfrm>
          <a:prstGeom prst="rect">
            <a:avLst/>
          </a:prstGeom>
          <a:noFill/>
        </p:spPr>
        <p:txBody>
          <a:bodyPr wrap="square" rtlCol="0">
            <a:spAutoFit/>
          </a:bodyPr>
          <a:lstStyle/>
          <a:p>
            <a:pPr algn="ctr"/>
            <a:r>
              <a:rPr lang="en-US" dirty="0" smtClean="0">
                <a:solidFill>
                  <a:schemeClr val="accent2">
                    <a:lumMod val="75000"/>
                  </a:schemeClr>
                </a:solidFill>
                <a:latin typeface="Arial Black" panose="020B0A04020102020204" pitchFamily="34" charset="0"/>
              </a:rPr>
              <a:t>OBJEKTIF</a:t>
            </a:r>
            <a:r>
              <a:rPr lang="en-US" dirty="0" smtClean="0">
                <a:solidFill>
                  <a:schemeClr val="accent2"/>
                </a:solidFill>
                <a:latin typeface="Arial Black" panose="020B0A04020102020204" pitchFamily="34" charset="0"/>
              </a:rPr>
              <a:t> </a:t>
            </a:r>
            <a:r>
              <a:rPr lang="en-US" dirty="0" smtClean="0">
                <a:solidFill>
                  <a:schemeClr val="accent2">
                    <a:lumMod val="75000"/>
                  </a:schemeClr>
                </a:solidFill>
                <a:latin typeface="Arial Black" panose="020B0A04020102020204" pitchFamily="34" charset="0"/>
              </a:rPr>
              <a:t>&amp; TUJUAN</a:t>
            </a:r>
            <a:endParaRPr lang="ms-MY" dirty="0">
              <a:solidFill>
                <a:schemeClr val="accent2">
                  <a:lumMod val="75000"/>
                </a:schemeClr>
              </a:solidFill>
              <a:latin typeface="Arial Black" panose="020B0A04020102020204" pitchFamily="34" charset="0"/>
            </a:endParaRPr>
          </a:p>
        </p:txBody>
      </p:sp>
      <p:sp>
        <p:nvSpPr>
          <p:cNvPr id="9" name="TextBox 8"/>
          <p:cNvSpPr txBox="1"/>
          <p:nvPr/>
        </p:nvSpPr>
        <p:spPr>
          <a:xfrm>
            <a:off x="596607" y="3589601"/>
            <a:ext cx="3941380" cy="369332"/>
          </a:xfrm>
          <a:prstGeom prst="rect">
            <a:avLst/>
          </a:prstGeom>
          <a:noFill/>
        </p:spPr>
        <p:txBody>
          <a:bodyPr wrap="square" rtlCol="0">
            <a:spAutoFit/>
          </a:bodyPr>
          <a:lstStyle/>
          <a:p>
            <a:pPr algn="ctr"/>
            <a:r>
              <a:rPr lang="en-US" dirty="0" smtClean="0">
                <a:solidFill>
                  <a:schemeClr val="accent2">
                    <a:lumMod val="75000"/>
                  </a:schemeClr>
                </a:solidFill>
                <a:latin typeface="Arial Black" panose="020B0A04020102020204" pitchFamily="34" charset="0"/>
              </a:rPr>
              <a:t>KEJAYAAN PELAKSANAAN</a:t>
            </a:r>
            <a:endParaRPr lang="ms-MY" dirty="0">
              <a:solidFill>
                <a:schemeClr val="accent2">
                  <a:lumMod val="75000"/>
                </a:schemeClr>
              </a:solidFill>
              <a:latin typeface="Arial Black" panose="020B0A04020102020204" pitchFamily="34" charset="0"/>
            </a:endParaRPr>
          </a:p>
        </p:txBody>
      </p:sp>
      <p:sp>
        <p:nvSpPr>
          <p:cNvPr id="10" name="TextBox 9"/>
          <p:cNvSpPr txBox="1"/>
          <p:nvPr/>
        </p:nvSpPr>
        <p:spPr>
          <a:xfrm>
            <a:off x="10625960" y="41009"/>
            <a:ext cx="487142" cy="400110"/>
          </a:xfrm>
          <a:prstGeom prst="rect">
            <a:avLst/>
          </a:prstGeom>
          <a:noFill/>
        </p:spPr>
        <p:txBody>
          <a:bodyPr wrap="square" rtlCol="0">
            <a:spAutoFit/>
          </a:bodyPr>
          <a:lstStyle/>
          <a:p>
            <a:r>
              <a:rPr lang="en-US" sz="2000" b="1" dirty="0" smtClean="0">
                <a:solidFill>
                  <a:schemeClr val="bg1"/>
                </a:solidFill>
              </a:rPr>
              <a:t>12</a:t>
            </a:r>
            <a:endParaRPr lang="ms-MY" sz="2000" b="1" dirty="0">
              <a:solidFill>
                <a:schemeClr val="bg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952" y="2286000"/>
            <a:ext cx="6452766" cy="1986455"/>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952" y="4300024"/>
            <a:ext cx="6452766" cy="2309692"/>
          </a:xfrm>
          <a:prstGeom prst="rect">
            <a:avLst/>
          </a:prstGeom>
        </p:spPr>
      </p:pic>
    </p:spTree>
    <p:extLst>
      <p:ext uri="{BB962C8B-B14F-4D97-AF65-F5344CB8AC3E}">
        <p14:creationId xmlns:p14="http://schemas.microsoft.com/office/powerpoint/2010/main" val="24443424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101" y="1877889"/>
            <a:ext cx="3941380" cy="867215"/>
          </a:xfrm>
        </p:spPr>
        <p:txBody>
          <a:bodyPr/>
          <a:lstStyle/>
          <a:p>
            <a:pPr algn="just"/>
            <a:r>
              <a:rPr lang="en-US" sz="1400" dirty="0" err="1" smtClean="0">
                <a:latin typeface="Arial" panose="020B0604020202020204" pitchFamily="34" charset="0"/>
                <a:cs typeface="Arial" panose="020B0604020202020204" pitchFamily="34" charset="0"/>
              </a:rPr>
              <a:t>Meningkatkan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pencapaian</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a:t>
            </a:r>
            <a:r>
              <a:rPr lang="en-US" sz="1400" dirty="0" err="1" smtClean="0">
                <a:latin typeface="Arial" panose="020B0604020202020204" pitchFamily="34" charset="0"/>
                <a:cs typeface="Arial" panose="020B0604020202020204" pitchFamily="34" charset="0"/>
              </a:rPr>
              <a:t>kademik</a:t>
            </a:r>
            <a:r>
              <a:rPr lang="en-US" sz="1400" dirty="0" smtClean="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a:t>
            </a:r>
            <a:r>
              <a:rPr lang="en-US" sz="1400" dirty="0" err="1" smtClean="0">
                <a:latin typeface="Arial" panose="020B0604020202020204" pitchFamily="34" charset="0"/>
                <a:cs typeface="Arial" panose="020B0604020202020204" pitchFamily="34" charset="0"/>
              </a:rPr>
              <a:t>elajar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Tingkatan</a:t>
            </a:r>
            <a:r>
              <a:rPr lang="en-US" sz="1400" dirty="0" smtClean="0">
                <a:latin typeface="Arial" panose="020B0604020202020204" pitchFamily="34" charset="0"/>
                <a:cs typeface="Arial" panose="020B0604020202020204" pitchFamily="34" charset="0"/>
              </a:rPr>
              <a:t> 5 </a:t>
            </a:r>
            <a:r>
              <a:rPr lang="en-US" sz="1400" dirty="0" err="1" smtClean="0">
                <a:latin typeface="Arial" panose="020B0604020202020204" pitchFamily="34" charset="0"/>
                <a:cs typeface="Arial" panose="020B0604020202020204" pitchFamily="34" charset="0"/>
              </a:rPr>
              <a:t>dengan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memberi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pendekatan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pembelajaran</a:t>
            </a:r>
            <a:r>
              <a:rPr lang="en-US" sz="1400" dirty="0" smtClean="0">
                <a:latin typeface="Arial" panose="020B0604020202020204" pitchFamily="34" charset="0"/>
                <a:cs typeface="Arial" panose="020B0604020202020204" pitchFamily="34" charset="0"/>
              </a:rPr>
              <a:t> yang </a:t>
            </a:r>
            <a:r>
              <a:rPr lang="en-US" sz="1400" dirty="0" err="1" smtClean="0">
                <a:latin typeface="Arial" panose="020B0604020202020204" pitchFamily="34" charset="0"/>
                <a:cs typeface="Arial" panose="020B0604020202020204" pitchFamily="34" charset="0"/>
              </a:rPr>
              <a:t>menarik</a:t>
            </a:r>
            <a:r>
              <a:rPr lang="en-US" sz="1400" dirty="0" smtClean="0">
                <a:latin typeface="Arial" panose="020B0604020202020204" pitchFamily="34" charset="0"/>
                <a:cs typeface="Arial" panose="020B0604020202020204" pitchFamily="34" charset="0"/>
              </a:rPr>
              <a:t> </a:t>
            </a:r>
            <a:r>
              <a:rPr lang="ms-MY" sz="1400" dirty="0" smtClean="0">
                <a:latin typeface="Arial" panose="020B0604020202020204" pitchFamily="34" charset="0"/>
                <a:cs typeface="Arial" panose="020B0604020202020204" pitchFamily="34" charset="0"/>
              </a:rPr>
              <a:t>bagi m</a:t>
            </a:r>
            <a:r>
              <a:rPr lang="en-US" sz="1400" dirty="0" err="1" smtClean="0">
                <a:latin typeface="Arial" panose="020B0604020202020204" pitchFamily="34" charset="0"/>
                <a:cs typeface="Arial" panose="020B0604020202020204" pitchFamily="34" charset="0"/>
              </a:rPr>
              <a:t>emupuk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minat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belajar</a:t>
            </a:r>
            <a:r>
              <a:rPr lang="en-US" sz="1400" dirty="0" smtClean="0">
                <a:latin typeface="Arial" panose="020B0604020202020204" pitchFamily="34" charset="0"/>
                <a:cs typeface="Arial" panose="020B0604020202020204" pitchFamily="34" charset="0"/>
              </a:rPr>
              <a:t> yang </a:t>
            </a:r>
            <a:r>
              <a:rPr lang="en-US" sz="1400" dirty="0" err="1" smtClean="0">
                <a:latin typeface="Arial" panose="020B0604020202020204" pitchFamily="34" charset="0"/>
                <a:cs typeface="Arial" panose="020B0604020202020204" pitchFamily="34" charset="0"/>
              </a:rPr>
              <a:t>tinggi</a:t>
            </a:r>
            <a:r>
              <a:rPr lang="en-US" sz="1400" dirty="0" smtClean="0">
                <a:latin typeface="Arial" panose="020B0604020202020204" pitchFamily="34" charset="0"/>
                <a:cs typeface="Arial" panose="020B0604020202020204" pitchFamily="34" charset="0"/>
              </a:rPr>
              <a:t>.</a:t>
            </a:r>
            <a:endParaRPr lang="ms-MY" sz="1400"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683101" y="3517959"/>
            <a:ext cx="3941380" cy="2895599"/>
          </a:xfrm>
        </p:spPr>
        <p:txBody>
          <a:bodyPr>
            <a:normAutofit lnSpcReduction="10000"/>
          </a:bodyPr>
          <a:lstStyle/>
          <a:p>
            <a:pPr algn="just">
              <a:spcBef>
                <a:spcPts val="0"/>
              </a:spcBef>
            </a:pPr>
            <a:r>
              <a:rPr lang="en-US" dirty="0" smtClean="0">
                <a:solidFill>
                  <a:schemeClr val="bg1"/>
                </a:solidFill>
                <a:latin typeface="Arial" panose="020B0604020202020204" pitchFamily="34" charset="0"/>
                <a:cs typeface="Arial" panose="020B0604020202020204" pitchFamily="34" charset="0"/>
              </a:rPr>
              <a:t>Program </a:t>
            </a:r>
            <a:r>
              <a:rPr lang="en-US" dirty="0" err="1" smtClean="0">
                <a:solidFill>
                  <a:schemeClr val="bg1"/>
                </a:solidFill>
                <a:latin typeface="Arial" panose="020B0604020202020204" pitchFamily="34" charset="0"/>
                <a:cs typeface="Arial" panose="020B0604020202020204" pitchFamily="34" charset="0"/>
              </a:rPr>
              <a:t>ini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dijalankan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dengan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mengadakan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kelas-kelas</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tuisyen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Tips SPM </a:t>
            </a:r>
            <a:r>
              <a:rPr lang="en-US" dirty="0" err="1" smtClean="0">
                <a:solidFill>
                  <a:schemeClr val="bg1"/>
                </a:solidFill>
                <a:latin typeface="Arial" panose="020B0604020202020204" pitchFamily="34" charset="0"/>
                <a:cs typeface="Arial" panose="020B0604020202020204" pitchFamily="34" charset="0"/>
              </a:rPr>
              <a:t>bagi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mata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pelajaran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utama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seperti</a:t>
            </a:r>
            <a:r>
              <a:rPr lang="en-US" dirty="0" smtClean="0">
                <a:solidFill>
                  <a:schemeClr val="bg1"/>
                </a:solidFill>
                <a:latin typeface="Arial" panose="020B0604020202020204" pitchFamily="34" charset="0"/>
                <a:cs typeface="Arial" panose="020B0604020202020204" pitchFamily="34" charset="0"/>
              </a:rPr>
              <a:t> Kimia, </a:t>
            </a:r>
            <a:r>
              <a:rPr lang="en-US" dirty="0" err="1" smtClean="0">
                <a:solidFill>
                  <a:schemeClr val="bg1"/>
                </a:solidFill>
                <a:latin typeface="Arial" panose="020B0604020202020204" pitchFamily="34" charset="0"/>
                <a:cs typeface="Arial" panose="020B0604020202020204" pitchFamily="34" charset="0"/>
              </a:rPr>
              <a:t>Biologi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Pendidikan</a:t>
            </a:r>
            <a:r>
              <a:rPr lang="en-US" dirty="0" smtClean="0">
                <a:solidFill>
                  <a:schemeClr val="bg1"/>
                </a:solidFill>
                <a:latin typeface="Arial" panose="020B0604020202020204" pitchFamily="34" charset="0"/>
                <a:cs typeface="Arial" panose="020B0604020202020204" pitchFamily="34" charset="0"/>
              </a:rPr>
              <a:t> Islam, </a:t>
            </a:r>
            <a:r>
              <a:rPr lang="en-US" dirty="0" err="1" smtClean="0">
                <a:solidFill>
                  <a:schemeClr val="bg1"/>
                </a:solidFill>
                <a:latin typeface="Arial" panose="020B0604020202020204" pitchFamily="34" charset="0"/>
                <a:cs typeface="Arial" panose="020B0604020202020204" pitchFamily="34" charset="0"/>
              </a:rPr>
              <a:t>Fizik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Matematik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Matematik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Tambahan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Sejarah</a:t>
            </a:r>
            <a:r>
              <a:rPr lang="en-US" dirty="0" smtClean="0">
                <a:solidFill>
                  <a:schemeClr val="bg1"/>
                </a:solidFill>
                <a:latin typeface="Arial" panose="020B0604020202020204" pitchFamily="34" charset="0"/>
                <a:cs typeface="Arial" panose="020B0604020202020204" pitchFamily="34" charset="0"/>
              </a:rPr>
              <a:t>.  </a:t>
            </a:r>
          </a:p>
          <a:p>
            <a:pPr algn="just">
              <a:spcBef>
                <a:spcPts val="0"/>
              </a:spcBef>
            </a:pPr>
            <a:endParaRPr lang="en-US" dirty="0">
              <a:solidFill>
                <a:schemeClr val="bg1"/>
              </a:solidFill>
              <a:latin typeface="Arial" panose="020B0604020202020204" pitchFamily="34" charset="0"/>
              <a:cs typeface="Arial" panose="020B0604020202020204" pitchFamily="34" charset="0"/>
            </a:endParaRPr>
          </a:p>
          <a:p>
            <a:pPr algn="just">
              <a:spcBef>
                <a:spcPts val="0"/>
              </a:spcBef>
            </a:pPr>
            <a:r>
              <a:rPr lang="en-US" dirty="0" err="1" smtClean="0">
                <a:solidFill>
                  <a:schemeClr val="bg1"/>
                </a:solidFill>
                <a:latin typeface="Arial" panose="020B0604020202020204" pitchFamily="34" charset="0"/>
                <a:cs typeface="Arial" panose="020B0604020202020204" pitchFamily="34" charset="0"/>
              </a:rPr>
              <a:t>Selain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itu</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sesi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perkongsian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tentang</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Sejarah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Penubuhan</a:t>
            </a:r>
            <a:r>
              <a:rPr lang="en-US" dirty="0" smtClean="0">
                <a:solidFill>
                  <a:schemeClr val="bg1"/>
                </a:solidFill>
                <a:latin typeface="Arial" panose="020B0604020202020204" pitchFamily="34" charset="0"/>
                <a:cs typeface="Arial" panose="020B0604020202020204" pitchFamily="34" charset="0"/>
              </a:rPr>
              <a:t> UTM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juga </a:t>
            </a:r>
            <a:r>
              <a:rPr lang="en-US" dirty="0" err="1" smtClean="0">
                <a:solidFill>
                  <a:schemeClr val="bg1"/>
                </a:solidFill>
                <a:latin typeface="Arial" panose="020B0604020202020204" pitchFamily="34" charset="0"/>
                <a:cs typeface="Arial" panose="020B0604020202020204" pitchFamily="34" charset="0"/>
              </a:rPr>
              <a:t>Fakulti-fakulti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berkaitan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Sains</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Teknologi</a:t>
            </a:r>
            <a:r>
              <a:rPr lang="en-US" dirty="0" smtClean="0">
                <a:solidFill>
                  <a:schemeClr val="bg1"/>
                </a:solidFill>
                <a:latin typeface="Arial" panose="020B0604020202020204" pitchFamily="34" charset="0"/>
                <a:cs typeface="Arial" panose="020B0604020202020204" pitchFamily="34" charset="0"/>
              </a:rPr>
              <a:t> juga </a:t>
            </a:r>
            <a:r>
              <a:rPr lang="en-US" dirty="0" err="1" smtClean="0">
                <a:solidFill>
                  <a:schemeClr val="bg1"/>
                </a:solidFill>
                <a:latin typeface="Arial" panose="020B0604020202020204" pitchFamily="34" charset="0"/>
                <a:cs typeface="Arial" panose="020B0604020202020204" pitchFamily="34" charset="0"/>
              </a:rPr>
              <a:t>diperkenalkan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kepada</a:t>
            </a:r>
            <a:r>
              <a:rPr lang="en-US" dirty="0" smtClean="0">
                <a:solidFill>
                  <a:schemeClr val="bg1"/>
                </a:solidFill>
                <a:latin typeface="Arial" panose="020B0604020202020204" pitchFamily="34" charset="0"/>
                <a:cs typeface="Arial" panose="020B0604020202020204" pitchFamily="34" charset="0"/>
              </a:rPr>
              <a:t> para </a:t>
            </a:r>
            <a:r>
              <a:rPr lang="en-US" dirty="0" err="1" smtClean="0">
                <a:solidFill>
                  <a:schemeClr val="bg1"/>
                </a:solidFill>
                <a:latin typeface="Arial" panose="020B0604020202020204" pitchFamily="34" charset="0"/>
                <a:cs typeface="Arial" panose="020B0604020202020204" pitchFamily="34" charset="0"/>
              </a:rPr>
              <a:t>pelajar</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bagi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memupuk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minat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rasa </a:t>
            </a:r>
            <a:r>
              <a:rPr lang="en-US" dirty="0" err="1" smtClean="0">
                <a:solidFill>
                  <a:schemeClr val="bg1"/>
                </a:solidFill>
                <a:latin typeface="Arial" panose="020B0604020202020204" pitchFamily="34" charset="0"/>
                <a:cs typeface="Arial" panose="020B0604020202020204" pitchFamily="34" charset="0"/>
              </a:rPr>
              <a:t>seronok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pelajar</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untuk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mencapai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cita-cita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a:t>
            </a:r>
            <a:r>
              <a:rPr lang="en-US" dirty="0" smtClean="0">
                <a:solidFill>
                  <a:schemeClr val="bg1"/>
                </a:solidFill>
                <a:latin typeface="Arial" panose="020B0604020202020204" pitchFamily="34" charset="0"/>
                <a:cs typeface="Arial" panose="020B0604020202020204" pitchFamily="34" charset="0"/>
              </a:rPr>
              <a:t> Menara </a:t>
            </a:r>
            <a:r>
              <a:rPr lang="en-US" dirty="0" err="1" smtClean="0">
                <a:solidFill>
                  <a:schemeClr val="bg1"/>
                </a:solidFill>
                <a:latin typeface="Arial" panose="020B0604020202020204" pitchFamily="34" charset="0"/>
                <a:cs typeface="Arial" panose="020B0604020202020204" pitchFamily="34" charset="0"/>
              </a:rPr>
              <a:t>gading</a:t>
            </a:r>
            <a:r>
              <a:rPr lang="en-US" dirty="0" smtClean="0">
                <a:solidFill>
                  <a:schemeClr val="bg1"/>
                </a:solidFill>
                <a:latin typeface="Arial" panose="020B0604020202020204" pitchFamily="34" charset="0"/>
                <a:cs typeface="Arial" panose="020B0604020202020204" pitchFamily="34" charset="0"/>
              </a:rPr>
              <a:t>.</a:t>
            </a:r>
          </a:p>
          <a:p>
            <a:pPr algn="just">
              <a:spcBef>
                <a:spcPts val="0"/>
              </a:spcBef>
            </a:pPr>
            <a:endParaRPr lang="ms-MY" dirty="0" smtClean="0">
              <a:solidFill>
                <a:schemeClr val="bg1"/>
              </a:solidFill>
              <a:latin typeface="Arial" panose="020B0604020202020204" pitchFamily="34" charset="0"/>
              <a:cs typeface="Arial" panose="020B0604020202020204" pitchFamily="34" charset="0"/>
            </a:endParaRPr>
          </a:p>
          <a:p>
            <a:pPr algn="just">
              <a:spcBef>
                <a:spcPts val="0"/>
              </a:spcBef>
            </a:pPr>
            <a:r>
              <a:rPr lang="en-US" dirty="0" smtClean="0">
                <a:solidFill>
                  <a:schemeClr val="bg1"/>
                </a:solidFill>
                <a:latin typeface="Arial" panose="020B0604020202020204" pitchFamily="34" charset="0"/>
                <a:cs typeface="Arial" panose="020B0604020202020204" pitchFamily="34" charset="0"/>
              </a:rPr>
              <a:t> </a:t>
            </a:r>
            <a:endParaRPr lang="ms-MY" dirty="0" smtClean="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528146" y="520260"/>
            <a:ext cx="4319751" cy="584775"/>
          </a:xfrm>
          <a:prstGeom prst="rect">
            <a:avLst/>
          </a:prstGeom>
          <a:noFill/>
        </p:spPr>
        <p:txBody>
          <a:bodyPr wrap="square" rtlCol="0">
            <a:spAutoFit/>
          </a:bodyPr>
          <a:lstStyle/>
          <a:p>
            <a:r>
              <a:rPr lang="en-US" sz="1600" dirty="0" smtClean="0">
                <a:solidFill>
                  <a:schemeClr val="accent2">
                    <a:lumMod val="40000"/>
                    <a:lumOff val="60000"/>
                  </a:schemeClr>
                </a:solidFill>
                <a:latin typeface="Arial Black" panose="020B0A04020102020204" pitchFamily="34" charset="0"/>
              </a:rPr>
              <a:t>SEKOLAH SKK:</a:t>
            </a:r>
          </a:p>
          <a:p>
            <a:r>
              <a:rPr lang="en-US" sz="1600" dirty="0" smtClean="0">
                <a:solidFill>
                  <a:schemeClr val="accent2">
                    <a:lumMod val="40000"/>
                    <a:lumOff val="60000"/>
                  </a:schemeClr>
                </a:solidFill>
                <a:latin typeface="Arial Black" panose="020B0A04020102020204" pitchFamily="34" charset="0"/>
              </a:rPr>
              <a:t>SMK SRI MERSING, JOHOR</a:t>
            </a:r>
            <a:endParaRPr lang="ms-MY" sz="1600" dirty="0">
              <a:solidFill>
                <a:schemeClr val="accent2">
                  <a:lumMod val="40000"/>
                  <a:lumOff val="60000"/>
                </a:schemeClr>
              </a:solidFill>
              <a:latin typeface="Arial Black" panose="020B0A04020102020204" pitchFamily="34" charset="0"/>
            </a:endParaRPr>
          </a:p>
        </p:txBody>
      </p:sp>
      <p:sp>
        <p:nvSpPr>
          <p:cNvPr id="6" name="Title 1"/>
          <p:cNvSpPr txBox="1">
            <a:spLocks/>
          </p:cNvSpPr>
          <p:nvPr/>
        </p:nvSpPr>
        <p:spPr bwMode="gray">
          <a:xfrm>
            <a:off x="5455953" y="504496"/>
            <a:ext cx="6452766" cy="599089"/>
          </a:xfrm>
          <a:prstGeom prst="rect">
            <a:avLst/>
          </a:prstGeom>
          <a:solidFill>
            <a:schemeClr val="accent1">
              <a:lumMod val="40000"/>
              <a:lumOff val="60000"/>
            </a:schemeClr>
          </a:solidFill>
        </p:spPr>
        <p:txBody>
          <a:bodyPr vert="horz" lIns="91440" tIns="45720" rIns="91440" bIns="45720" rtlCol="0" anchor="b">
            <a:noAutofit/>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600" dirty="0" smtClean="0">
                <a:solidFill>
                  <a:schemeClr val="tx1"/>
                </a:solidFill>
                <a:latin typeface="Arial Black" panose="020B0A04020102020204" pitchFamily="34" charset="0"/>
                <a:cs typeface="Aharoni" panose="02010803020104030203" pitchFamily="2" charset="-79"/>
              </a:rPr>
              <a:t>I AM INTO U</a:t>
            </a:r>
          </a:p>
          <a:p>
            <a:pPr algn="ctr"/>
            <a:endParaRPr lang="ms-MY" sz="1600" dirty="0">
              <a:solidFill>
                <a:schemeClr val="tx1"/>
              </a:solidFill>
              <a:latin typeface="Arial Black" panose="020B0A04020102020204" pitchFamily="34" charset="0"/>
              <a:cs typeface="Aharoni" panose="02010803020104030203" pitchFamily="2" charset="-79"/>
            </a:endParaRPr>
          </a:p>
        </p:txBody>
      </p:sp>
      <p:sp>
        <p:nvSpPr>
          <p:cNvPr id="8" name="TextBox 7"/>
          <p:cNvSpPr txBox="1"/>
          <p:nvPr/>
        </p:nvSpPr>
        <p:spPr>
          <a:xfrm>
            <a:off x="5455953" y="1058870"/>
            <a:ext cx="6452765" cy="584775"/>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cs typeface="Arial" panose="020B0604020202020204" pitchFamily="34" charset="0"/>
              </a:rPr>
              <a:t>Tarikh</a:t>
            </a:r>
            <a:r>
              <a:rPr lang="en-US" sz="1600" b="1" dirty="0" smtClean="0">
                <a:latin typeface="Arial Black" panose="020B0A04020102020204" pitchFamily="34" charset="0"/>
                <a:cs typeface="Arial" panose="020B0604020202020204" pitchFamily="34" charset="0"/>
              </a:rPr>
              <a:t>: 5 - 6 </a:t>
            </a:r>
            <a:r>
              <a:rPr lang="en-US" sz="1600" b="1" dirty="0" err="1" smtClean="0">
                <a:latin typeface="Arial Black" panose="020B0A04020102020204" pitchFamily="34" charset="0"/>
                <a:cs typeface="Arial" panose="020B0604020202020204" pitchFamily="34" charset="0"/>
              </a:rPr>
              <a:t>Ogos</a:t>
            </a:r>
            <a:r>
              <a:rPr lang="en-US" sz="1600" b="1" dirty="0" smtClean="0">
                <a:latin typeface="Arial Black" panose="020B0A04020102020204" pitchFamily="34" charset="0"/>
                <a:cs typeface="Arial" panose="020B0604020202020204" pitchFamily="34" charset="0"/>
              </a:rPr>
              <a:t> 2015 (</a:t>
            </a:r>
            <a:r>
              <a:rPr lang="en-US" sz="1600" b="1" dirty="0" err="1" smtClean="0">
                <a:latin typeface="Arial Black" panose="020B0A04020102020204" pitchFamily="34" charset="0"/>
                <a:cs typeface="Arial" panose="020B0604020202020204" pitchFamily="34" charset="0"/>
              </a:rPr>
              <a:t>Rabu-Khamis</a:t>
            </a:r>
            <a:r>
              <a:rPr lang="en-US" sz="1600" b="1" dirty="0" smtClean="0">
                <a:latin typeface="Arial Black" panose="020B0A04020102020204" pitchFamily="34" charset="0"/>
                <a:cs typeface="Arial" panose="020B0604020202020204" pitchFamily="34" charset="0"/>
              </a:rPr>
              <a:t>)</a:t>
            </a:r>
          </a:p>
          <a:p>
            <a:pPr algn="ctr"/>
            <a:r>
              <a:rPr lang="en-US" sz="1600" b="1" dirty="0" err="1" smtClean="0">
                <a:latin typeface="Arial Black" panose="020B0A04020102020204" pitchFamily="34" charset="0"/>
                <a:cs typeface="Arial" panose="020B0604020202020204" pitchFamily="34" charset="0"/>
              </a:rPr>
              <a:t>Tempat</a:t>
            </a:r>
            <a:r>
              <a:rPr lang="en-US" sz="1600" b="1" dirty="0" smtClean="0">
                <a:latin typeface="Arial Black" panose="020B0A04020102020204" pitchFamily="34" charset="0"/>
                <a:cs typeface="Arial" panose="020B0604020202020204" pitchFamily="34" charset="0"/>
              </a:rPr>
              <a:t>: Dewan SMK Sri </a:t>
            </a:r>
            <a:r>
              <a:rPr lang="en-US" sz="1600" b="1" dirty="0" err="1" smtClean="0">
                <a:latin typeface="Arial Black" panose="020B0A04020102020204" pitchFamily="34" charset="0"/>
                <a:cs typeface="Arial" panose="020B0604020202020204" pitchFamily="34" charset="0"/>
              </a:rPr>
              <a:t>Mersing</a:t>
            </a:r>
            <a:r>
              <a:rPr lang="en-US" sz="1600" b="1" dirty="0" smtClean="0">
                <a:latin typeface="Arial Black" panose="020B0A04020102020204" pitchFamily="34" charset="0"/>
                <a:cs typeface="Arial" panose="020B0604020202020204" pitchFamily="34" charset="0"/>
              </a:rPr>
              <a:t>, Johor</a:t>
            </a:r>
            <a:endParaRPr lang="ms-MY" sz="1600" b="1" dirty="0">
              <a:latin typeface="Arial Black" panose="020B0A04020102020204" pitchFamily="34" charset="0"/>
              <a:cs typeface="Arial" panose="020B0604020202020204" pitchFamily="34" charset="0"/>
            </a:endParaRPr>
          </a:p>
        </p:txBody>
      </p:sp>
      <p:sp>
        <p:nvSpPr>
          <p:cNvPr id="9" name="TextBox 8"/>
          <p:cNvSpPr txBox="1"/>
          <p:nvPr/>
        </p:nvSpPr>
        <p:spPr>
          <a:xfrm>
            <a:off x="572960" y="1274313"/>
            <a:ext cx="3957145" cy="369332"/>
          </a:xfrm>
          <a:prstGeom prst="rect">
            <a:avLst/>
          </a:prstGeom>
          <a:noFill/>
        </p:spPr>
        <p:txBody>
          <a:bodyPr wrap="square" rtlCol="0">
            <a:spAutoFit/>
          </a:bodyPr>
          <a:lstStyle/>
          <a:p>
            <a:pPr algn="ctr"/>
            <a:r>
              <a:rPr lang="en-US" dirty="0" smtClean="0">
                <a:solidFill>
                  <a:schemeClr val="accent2">
                    <a:lumMod val="75000"/>
                  </a:schemeClr>
                </a:solidFill>
                <a:latin typeface="Arial Black" panose="020B0A04020102020204" pitchFamily="34" charset="0"/>
              </a:rPr>
              <a:t>OBJEKTIF</a:t>
            </a:r>
            <a:r>
              <a:rPr lang="en-US" dirty="0" smtClean="0">
                <a:solidFill>
                  <a:schemeClr val="accent2"/>
                </a:solidFill>
                <a:latin typeface="Arial Black" panose="020B0A04020102020204" pitchFamily="34" charset="0"/>
              </a:rPr>
              <a:t> </a:t>
            </a:r>
            <a:r>
              <a:rPr lang="en-US" dirty="0" smtClean="0">
                <a:solidFill>
                  <a:schemeClr val="accent2">
                    <a:lumMod val="75000"/>
                  </a:schemeClr>
                </a:solidFill>
                <a:latin typeface="Arial Black" panose="020B0A04020102020204" pitchFamily="34" charset="0"/>
              </a:rPr>
              <a:t>&amp; TUJUAN</a:t>
            </a:r>
            <a:endParaRPr lang="ms-MY" dirty="0">
              <a:solidFill>
                <a:schemeClr val="accent2">
                  <a:lumMod val="75000"/>
                </a:schemeClr>
              </a:solidFill>
              <a:latin typeface="Arial Black" panose="020B0A04020102020204" pitchFamily="34" charset="0"/>
            </a:endParaRPr>
          </a:p>
        </p:txBody>
      </p:sp>
      <p:sp>
        <p:nvSpPr>
          <p:cNvPr id="10" name="TextBox 9"/>
          <p:cNvSpPr txBox="1"/>
          <p:nvPr/>
        </p:nvSpPr>
        <p:spPr>
          <a:xfrm>
            <a:off x="683101" y="3080778"/>
            <a:ext cx="3941380" cy="369332"/>
          </a:xfrm>
          <a:prstGeom prst="rect">
            <a:avLst/>
          </a:prstGeom>
          <a:noFill/>
        </p:spPr>
        <p:txBody>
          <a:bodyPr wrap="square" rtlCol="0">
            <a:spAutoFit/>
          </a:bodyPr>
          <a:lstStyle/>
          <a:p>
            <a:pPr algn="ctr"/>
            <a:r>
              <a:rPr lang="en-US" dirty="0" smtClean="0">
                <a:solidFill>
                  <a:schemeClr val="accent2">
                    <a:lumMod val="75000"/>
                  </a:schemeClr>
                </a:solidFill>
                <a:latin typeface="Arial Black" panose="020B0A04020102020204" pitchFamily="34" charset="0"/>
              </a:rPr>
              <a:t>KEJAYAAN PELAKSANAAN</a:t>
            </a:r>
            <a:endParaRPr lang="ms-MY" dirty="0">
              <a:solidFill>
                <a:schemeClr val="accent2">
                  <a:lumMod val="75000"/>
                </a:schemeClr>
              </a:solidFill>
              <a:latin typeface="Arial Black" panose="020B0A040201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953" y="2459420"/>
            <a:ext cx="6452765" cy="3358055"/>
          </a:xfrm>
          <a:prstGeom prst="rect">
            <a:avLst/>
          </a:prstGeom>
        </p:spPr>
      </p:pic>
      <p:sp>
        <p:nvSpPr>
          <p:cNvPr id="12" name="TextBox 11"/>
          <p:cNvSpPr txBox="1"/>
          <p:nvPr/>
        </p:nvSpPr>
        <p:spPr>
          <a:xfrm>
            <a:off x="10625958" y="96985"/>
            <a:ext cx="520262" cy="400110"/>
          </a:xfrm>
          <a:prstGeom prst="rect">
            <a:avLst/>
          </a:prstGeom>
          <a:noFill/>
        </p:spPr>
        <p:txBody>
          <a:bodyPr wrap="square" rtlCol="0">
            <a:spAutoFit/>
          </a:bodyPr>
          <a:lstStyle/>
          <a:p>
            <a:r>
              <a:rPr lang="en-US" sz="2000" b="1" dirty="0" smtClean="0">
                <a:solidFill>
                  <a:schemeClr val="bg1"/>
                </a:solidFill>
              </a:rPr>
              <a:t>13</a:t>
            </a:r>
            <a:endParaRPr lang="ms-MY" sz="2000" b="1" dirty="0">
              <a:solidFill>
                <a:schemeClr val="bg1"/>
              </a:solidFill>
            </a:endParaRPr>
          </a:p>
        </p:txBody>
      </p:sp>
    </p:spTree>
    <p:extLst>
      <p:ext uri="{BB962C8B-B14F-4D97-AF65-F5344CB8AC3E}">
        <p14:creationId xmlns:p14="http://schemas.microsoft.com/office/powerpoint/2010/main" val="175367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841" y="1574160"/>
            <a:ext cx="4077867" cy="1600200"/>
          </a:xfrm>
        </p:spPr>
        <p:txBody>
          <a:bodyPr/>
          <a:lstStyle/>
          <a:p>
            <a:pPr algn="just"/>
            <a:r>
              <a:rPr lang="en-US" sz="1400" dirty="0" err="1" smtClean="0">
                <a:solidFill>
                  <a:schemeClr val="bg1"/>
                </a:solidFill>
                <a:latin typeface="Arial" panose="020B0604020202020204" pitchFamily="34" charset="0"/>
                <a:cs typeface="Arial" panose="020B0604020202020204" pitchFamily="34" charset="0"/>
              </a:rPr>
              <a:t>Minggu</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Pengajian</a:t>
            </a:r>
            <a:r>
              <a:rPr lang="en-US" sz="1400" dirty="0" smtClean="0">
                <a:solidFill>
                  <a:schemeClr val="bg1"/>
                </a:solidFill>
                <a:latin typeface="Arial" panose="020B0604020202020204" pitchFamily="34" charset="0"/>
                <a:cs typeface="Arial" panose="020B0604020202020204" pitchFamily="34" charset="0"/>
              </a:rPr>
              <a:t> Tinggi Malaysia (HEWM2015) </a:t>
            </a:r>
            <a:r>
              <a:rPr lang="en-US" sz="1400" dirty="0" err="1" smtClean="0">
                <a:solidFill>
                  <a:schemeClr val="bg1"/>
                </a:solidFill>
                <a:latin typeface="Arial" panose="020B0604020202020204" pitchFamily="34" charset="0"/>
                <a:cs typeface="Arial" panose="020B0604020202020204" pitchFamily="34" charset="0"/>
              </a:rPr>
              <a:t>ini</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merupakan</a:t>
            </a:r>
            <a:r>
              <a:rPr lang="en-US" sz="1400" dirty="0" smtClean="0">
                <a:solidFill>
                  <a:schemeClr val="bg1"/>
                </a:solidFill>
                <a:latin typeface="Arial" panose="020B0604020202020204" pitchFamily="34" charset="0"/>
                <a:cs typeface="Arial" panose="020B0604020202020204" pitchFamily="34" charset="0"/>
              </a:rPr>
              <a:t> acara yang </a:t>
            </a:r>
            <a:r>
              <a:rPr lang="en-US" sz="1400" dirty="0" err="1" smtClean="0">
                <a:solidFill>
                  <a:schemeClr val="bg1"/>
                </a:solidFill>
                <a:latin typeface="Arial" panose="020B0604020202020204" pitchFamily="34" charset="0"/>
                <a:cs typeface="Arial" panose="020B0604020202020204" pitchFamily="34" charset="0"/>
              </a:rPr>
              <a:t>julung-julung</a:t>
            </a:r>
            <a:r>
              <a:rPr lang="en-US" sz="1400" dirty="0" smtClean="0">
                <a:solidFill>
                  <a:schemeClr val="bg1"/>
                </a:solidFill>
                <a:latin typeface="Arial" panose="020B0604020202020204" pitchFamily="34" charset="0"/>
                <a:cs typeface="Arial" panose="020B0604020202020204" pitchFamily="34" charset="0"/>
              </a:rPr>
              <a:t> kali </a:t>
            </a:r>
            <a:r>
              <a:rPr lang="en-US" sz="1400" dirty="0" err="1" smtClean="0">
                <a:solidFill>
                  <a:schemeClr val="bg1"/>
                </a:solidFill>
                <a:latin typeface="Arial" panose="020B0604020202020204" pitchFamily="34" charset="0"/>
                <a:cs typeface="Arial" panose="020B0604020202020204" pitchFamily="34" charset="0"/>
              </a:rPr>
              <a:t>diadakan</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Ia</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bertujuan</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menghimpunkan</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Universiti-universiti</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Awam</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dan</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Institusi</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Pengajian</a:t>
            </a:r>
            <a:r>
              <a:rPr lang="en-US" sz="1400" dirty="0" smtClean="0">
                <a:solidFill>
                  <a:schemeClr val="bg1"/>
                </a:solidFill>
                <a:latin typeface="Arial" panose="020B0604020202020204" pitchFamily="34" charset="0"/>
                <a:cs typeface="Arial" panose="020B0604020202020204" pitchFamily="34" charset="0"/>
              </a:rPr>
              <a:t> Tinggi lain </a:t>
            </a:r>
            <a:r>
              <a:rPr lang="en-US" sz="1400" dirty="0" err="1" smtClean="0">
                <a:solidFill>
                  <a:schemeClr val="bg1"/>
                </a:solidFill>
                <a:latin typeface="Arial" panose="020B0604020202020204" pitchFamily="34" charset="0"/>
                <a:cs typeface="Arial" panose="020B0604020202020204" pitchFamily="34" charset="0"/>
              </a:rPr>
              <a:t>untuk</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sama-sama</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dalam</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satu</a:t>
            </a:r>
            <a:r>
              <a:rPr lang="en-US" sz="1400" dirty="0" smtClean="0">
                <a:solidFill>
                  <a:schemeClr val="bg1"/>
                </a:solidFill>
                <a:latin typeface="Arial" panose="020B0604020202020204" pitchFamily="34" charset="0"/>
                <a:cs typeface="Arial" panose="020B0604020202020204" pitchFamily="34" charset="0"/>
              </a:rPr>
              <a:t> program yang </a:t>
            </a:r>
            <a:r>
              <a:rPr lang="en-US" sz="1400" dirty="0" err="1" smtClean="0">
                <a:solidFill>
                  <a:schemeClr val="bg1"/>
                </a:solidFill>
                <a:latin typeface="Arial" panose="020B0604020202020204" pitchFamily="34" charset="0"/>
                <a:cs typeface="Arial" panose="020B0604020202020204" pitchFamily="34" charset="0"/>
              </a:rPr>
              <a:t>besar</a:t>
            </a:r>
            <a:r>
              <a:rPr lang="en-US" sz="1400" dirty="0" smtClean="0">
                <a:solidFill>
                  <a:schemeClr val="bg1"/>
                </a:solidFill>
                <a:latin typeface="Arial" panose="020B0604020202020204" pitchFamily="34" charset="0"/>
                <a:cs typeface="Arial" panose="020B0604020202020204" pitchFamily="34" charset="0"/>
              </a:rPr>
              <a:t>.</a:t>
            </a:r>
            <a:endParaRPr lang="ms-MY" sz="1400" dirty="0">
              <a:solidFill>
                <a:schemeClr val="bg1"/>
              </a:solidFill>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552872" y="3543692"/>
            <a:ext cx="4133804" cy="2895599"/>
          </a:xfrm>
        </p:spPr>
        <p:txBody>
          <a:bodyPr>
            <a:normAutofit/>
          </a:bodyPr>
          <a:lstStyle/>
          <a:p>
            <a:pPr algn="just"/>
            <a:r>
              <a:rPr lang="en-US" dirty="0" err="1" smtClean="0">
                <a:solidFill>
                  <a:schemeClr val="bg1"/>
                </a:solidFill>
                <a:latin typeface="Arial" panose="020B0604020202020204" pitchFamily="34" charset="0"/>
                <a:cs typeface="Arial" panose="020B0604020202020204" pitchFamily="34" charset="0"/>
              </a:rPr>
              <a:t>Sebanyak</a:t>
            </a:r>
            <a:r>
              <a:rPr lang="en-US" dirty="0" smtClean="0">
                <a:solidFill>
                  <a:schemeClr val="bg1"/>
                </a:solidFill>
                <a:latin typeface="Arial" panose="020B0604020202020204" pitchFamily="34" charset="0"/>
                <a:cs typeface="Arial" panose="020B0604020202020204" pitchFamily="34" charset="0"/>
              </a:rPr>
              <a:t> 15 </a:t>
            </a:r>
            <a:r>
              <a:rPr lang="en-US" dirty="0" err="1" smtClean="0">
                <a:solidFill>
                  <a:schemeClr val="bg1"/>
                </a:solidFill>
                <a:latin typeface="Arial" panose="020B0604020202020204" pitchFamily="34" charset="0"/>
                <a:cs typeface="Arial" panose="020B0604020202020204" pitchFamily="34" charset="0"/>
              </a:rPr>
              <a:t>buah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Universiti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Awam</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mengambil</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bahagian</a:t>
            </a:r>
            <a:r>
              <a:rPr lang="en-US" dirty="0" smtClean="0">
                <a:solidFill>
                  <a:schemeClr val="bg1"/>
                </a:solidFill>
                <a:latin typeface="Arial" panose="020B0604020202020204" pitchFamily="34" charset="0"/>
                <a:cs typeface="Arial" panose="020B0604020202020204" pitchFamily="34" charset="0"/>
              </a:rPr>
              <a:t> di </a:t>
            </a:r>
            <a:r>
              <a:rPr lang="en-US" dirty="0" err="1" smtClean="0">
                <a:solidFill>
                  <a:schemeClr val="bg1"/>
                </a:solidFill>
                <a:latin typeface="Arial" panose="020B0604020202020204" pitchFamily="34" charset="0"/>
                <a:cs typeface="Arial" panose="020B0604020202020204" pitchFamily="34" charset="0"/>
              </a:rPr>
              <a:t>dalam</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Pameran</a:t>
            </a:r>
            <a:r>
              <a:rPr lang="en-US" dirty="0" smtClean="0">
                <a:solidFill>
                  <a:schemeClr val="bg1"/>
                </a:solidFill>
                <a:latin typeface="Arial" panose="020B0604020202020204" pitchFamily="34" charset="0"/>
                <a:cs typeface="Arial" panose="020B0604020202020204" pitchFamily="34" charset="0"/>
              </a:rPr>
              <a:t> UCTC, Market UCTC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Sidang</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Selari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Penyertaan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seramai</a:t>
            </a:r>
            <a:r>
              <a:rPr lang="en-US" dirty="0" smtClean="0">
                <a:solidFill>
                  <a:schemeClr val="bg1"/>
                </a:solidFill>
                <a:latin typeface="Arial" panose="020B0604020202020204" pitchFamily="34" charset="0"/>
                <a:cs typeface="Arial" panose="020B0604020202020204" pitchFamily="34" charset="0"/>
              </a:rPr>
              <a:t> 100 orang </a:t>
            </a:r>
            <a:r>
              <a:rPr lang="en-US" dirty="0" err="1" smtClean="0">
                <a:solidFill>
                  <a:schemeClr val="bg1"/>
                </a:solidFill>
                <a:latin typeface="Arial" panose="020B0604020202020204" pitchFamily="34" charset="0"/>
                <a:cs typeface="Arial" panose="020B0604020202020204" pitchFamily="34" charset="0"/>
              </a:rPr>
              <a:t>pelajar</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guru-guru </a:t>
            </a:r>
            <a:r>
              <a:rPr lang="en-US" dirty="0" err="1" smtClean="0">
                <a:solidFill>
                  <a:schemeClr val="bg1"/>
                </a:solidFill>
                <a:latin typeface="Arial" panose="020B0604020202020204" pitchFamily="34" charset="0"/>
                <a:cs typeface="Arial" panose="020B0604020202020204" pitchFamily="34" charset="0"/>
              </a:rPr>
              <a:t>pengiring</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daripada</a:t>
            </a:r>
            <a:r>
              <a:rPr lang="en-US" dirty="0" smtClean="0">
                <a:solidFill>
                  <a:schemeClr val="bg1"/>
                </a:solidFill>
                <a:latin typeface="Arial" panose="020B0604020202020204" pitchFamily="34" charset="0"/>
                <a:cs typeface="Arial" panose="020B0604020202020204" pitchFamily="34" charset="0"/>
              </a:rPr>
              <a:t> SKK UTM di Kuala Lumpur </a:t>
            </a:r>
            <a:r>
              <a:rPr lang="en-US" dirty="0" err="1" smtClean="0">
                <a:solidFill>
                  <a:schemeClr val="bg1"/>
                </a:solidFill>
                <a:latin typeface="Arial" panose="020B0604020202020204" pitchFamily="34" charset="0"/>
                <a:cs typeface="Arial" panose="020B0604020202020204" pitchFamily="34" charset="0"/>
              </a:rPr>
              <a:t>iaitu</a:t>
            </a:r>
            <a:r>
              <a:rPr lang="en-US" dirty="0" smtClean="0">
                <a:solidFill>
                  <a:schemeClr val="bg1"/>
                </a:solidFill>
                <a:latin typeface="Arial" panose="020B0604020202020204" pitchFamily="34" charset="0"/>
                <a:cs typeface="Arial" panose="020B0604020202020204" pitchFamily="34" charset="0"/>
              </a:rPr>
              <a:t> SM </a:t>
            </a:r>
            <a:r>
              <a:rPr lang="en-US" dirty="0" err="1" smtClean="0">
                <a:solidFill>
                  <a:schemeClr val="bg1"/>
                </a:solidFill>
                <a:latin typeface="Arial" panose="020B0604020202020204" pitchFamily="34" charset="0"/>
                <a:cs typeface="Arial" panose="020B0604020202020204" pitchFamily="34" charset="0"/>
              </a:rPr>
              <a:t>Teknik</a:t>
            </a:r>
            <a:r>
              <a:rPr lang="en-US" dirty="0" smtClean="0">
                <a:solidFill>
                  <a:schemeClr val="bg1"/>
                </a:solidFill>
                <a:latin typeface="Arial" panose="020B0604020202020204" pitchFamily="34" charset="0"/>
                <a:cs typeface="Arial" panose="020B0604020202020204" pitchFamily="34" charset="0"/>
              </a:rPr>
              <a:t> Kuala Lumpur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SJKC Chung </a:t>
            </a:r>
            <a:r>
              <a:rPr lang="en-US" dirty="0" err="1" smtClean="0">
                <a:solidFill>
                  <a:schemeClr val="bg1"/>
                </a:solidFill>
                <a:latin typeface="Arial" panose="020B0604020202020204" pitchFamily="34" charset="0"/>
                <a:cs typeface="Arial" panose="020B0604020202020204" pitchFamily="34" charset="0"/>
              </a:rPr>
              <a:t>Kok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telah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dijemput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bagi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memberi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pendedahan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dalam</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pelbagai</a:t>
            </a:r>
            <a:r>
              <a:rPr lang="en-US" dirty="0" smtClean="0">
                <a:solidFill>
                  <a:schemeClr val="bg1"/>
                </a:solidFill>
                <a:latin typeface="Arial" panose="020B0604020202020204" pitchFamily="34" charset="0"/>
                <a:cs typeface="Arial" panose="020B0604020202020204" pitchFamily="34" charset="0"/>
              </a:rPr>
              <a:t> acara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aktiviti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menarik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daripada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setiap</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universiti</a:t>
            </a:r>
            <a:r>
              <a:rPr lang="en-US" dirty="0" smtClean="0">
                <a:solidFill>
                  <a:schemeClr val="bg1"/>
                </a:solidFill>
                <a:latin typeface="Arial" panose="020B0604020202020204" pitchFamily="34" charset="0"/>
                <a:cs typeface="Arial" panose="020B0604020202020204" pitchFamily="34" charset="0"/>
              </a:rPr>
              <a:t> yang </a:t>
            </a:r>
            <a:r>
              <a:rPr lang="en-US" dirty="0" err="1" smtClean="0">
                <a:solidFill>
                  <a:schemeClr val="bg1"/>
                </a:solidFill>
                <a:latin typeface="Arial" panose="020B0604020202020204" pitchFamily="34" charset="0"/>
                <a:cs typeface="Arial" panose="020B0604020202020204" pitchFamily="34" charset="0"/>
              </a:rPr>
              <a:t>mengambil</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bahagian</a:t>
            </a:r>
            <a:r>
              <a:rPr lang="en-US" dirty="0" smtClean="0">
                <a:solidFill>
                  <a:schemeClr val="bg1"/>
                </a:solidFill>
                <a:latin typeface="Arial" panose="020B0604020202020204" pitchFamily="34" charset="0"/>
                <a:cs typeface="Arial" panose="020B0604020202020204" pitchFamily="34" charset="0"/>
              </a:rPr>
              <a:t>.  Booth </a:t>
            </a:r>
            <a:r>
              <a:rPr lang="en-US" dirty="0" err="1" smtClean="0">
                <a:solidFill>
                  <a:schemeClr val="bg1"/>
                </a:solidFill>
                <a:latin typeface="Arial" panose="020B0604020202020204" pitchFamily="34" charset="0"/>
                <a:cs typeface="Arial" panose="020B0604020202020204" pitchFamily="34" charset="0"/>
              </a:rPr>
              <a:t>Pameran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Kedua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Tercantik</a:t>
            </a:r>
            <a:r>
              <a:rPr lang="en-US" dirty="0" smtClean="0">
                <a:solidFill>
                  <a:schemeClr val="bg1"/>
                </a:solidFill>
                <a:latin typeface="Arial" panose="020B0604020202020204" pitchFamily="34" charset="0"/>
                <a:cs typeface="Arial" panose="020B0604020202020204" pitchFamily="34" charset="0"/>
              </a:rPr>
              <a:t> &amp; </a:t>
            </a:r>
            <a:r>
              <a:rPr lang="en-US" dirty="0" err="1" smtClean="0">
                <a:solidFill>
                  <a:schemeClr val="bg1"/>
                </a:solidFill>
                <a:latin typeface="Arial" panose="020B0604020202020204" pitchFamily="34" charset="0"/>
                <a:cs typeface="Arial" panose="020B0604020202020204" pitchFamily="34" charset="0"/>
              </a:rPr>
              <a:t>Berinformatif</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telah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dimenangi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oleh</a:t>
            </a:r>
            <a:r>
              <a:rPr lang="en-US" dirty="0" smtClean="0">
                <a:solidFill>
                  <a:schemeClr val="bg1"/>
                </a:solidFill>
                <a:latin typeface="Arial" panose="020B0604020202020204" pitchFamily="34" charset="0"/>
                <a:cs typeface="Arial" panose="020B0604020202020204" pitchFamily="34" charset="0"/>
              </a:rPr>
              <a:t> booth UTM.  </a:t>
            </a:r>
            <a:r>
              <a:rPr lang="en-US" dirty="0" err="1" smtClean="0">
                <a:solidFill>
                  <a:schemeClr val="bg1"/>
                </a:solidFill>
                <a:latin typeface="Arial" panose="020B0604020202020204" pitchFamily="34" charset="0"/>
                <a:cs typeface="Arial" panose="020B0604020202020204" pitchFamily="34" charset="0"/>
              </a:rPr>
              <a:t>Demonstrasi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Pembuatan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Kertas</a:t>
            </a:r>
            <a:r>
              <a:rPr lang="en-US" dirty="0" smtClean="0">
                <a:solidFill>
                  <a:schemeClr val="bg1"/>
                </a:solidFill>
                <a:latin typeface="Arial" panose="020B0604020202020204" pitchFamily="34" charset="0"/>
                <a:cs typeface="Arial" panose="020B0604020202020204" pitchFamily="34" charset="0"/>
              </a:rPr>
              <a:t> Nanas (</a:t>
            </a:r>
            <a:r>
              <a:rPr lang="en-US" dirty="0" err="1" smtClean="0">
                <a:solidFill>
                  <a:schemeClr val="bg1"/>
                </a:solidFill>
                <a:latin typeface="Arial" panose="020B0604020202020204" pitchFamily="34" charset="0"/>
                <a:cs typeface="Arial" panose="020B0604020202020204" pitchFamily="34" charset="0"/>
              </a:rPr>
              <a:t>Pinapaper</a:t>
            </a:r>
            <a:r>
              <a:rPr lang="en-US" dirty="0" smtClean="0">
                <a:solidFill>
                  <a:schemeClr val="bg1"/>
                </a:solidFill>
                <a:latin typeface="Arial" panose="020B0604020202020204" pitchFamily="34" charset="0"/>
                <a:cs typeface="Arial" panose="020B0604020202020204" pitchFamily="34" charset="0"/>
              </a:rPr>
              <a:t>) juga </a:t>
            </a:r>
            <a:r>
              <a:rPr lang="en-US" dirty="0" err="1" smtClean="0">
                <a:solidFill>
                  <a:schemeClr val="bg1"/>
                </a:solidFill>
                <a:latin typeface="Arial" panose="020B0604020202020204" pitchFamily="34" charset="0"/>
                <a:cs typeface="Arial" panose="020B0604020202020204" pitchFamily="34" charset="0"/>
              </a:rPr>
              <a:t>menarik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perhatian</a:t>
            </a:r>
            <a:r>
              <a:rPr lang="en-US" dirty="0" smtClean="0">
                <a:solidFill>
                  <a:schemeClr val="bg1"/>
                </a:solidFill>
                <a:latin typeface="Arial" panose="020B0604020202020204" pitchFamily="34" charset="0"/>
                <a:cs typeface="Arial" panose="020B0604020202020204" pitchFamily="34" charset="0"/>
              </a:rPr>
              <a:t> para </a:t>
            </a:r>
            <a:r>
              <a:rPr lang="en-US" dirty="0" err="1" smtClean="0">
                <a:solidFill>
                  <a:schemeClr val="bg1"/>
                </a:solidFill>
                <a:latin typeface="Arial" panose="020B0604020202020204" pitchFamily="34" charset="0"/>
                <a:cs typeface="Arial" panose="020B0604020202020204" pitchFamily="34" charset="0"/>
              </a:rPr>
              <a:t>pengunjung</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a:t>
            </a:r>
            <a:r>
              <a:rPr lang="en-US" dirty="0" smtClean="0">
                <a:solidFill>
                  <a:schemeClr val="bg1"/>
                </a:solidFill>
                <a:latin typeface="Arial" panose="020B0604020202020204" pitchFamily="34" charset="0"/>
                <a:cs typeface="Arial" panose="020B0604020202020204" pitchFamily="34" charset="0"/>
              </a:rPr>
              <a:t> booth UTM.</a:t>
            </a:r>
            <a:endParaRPr lang="ms-MY" dirty="0">
              <a:solidFill>
                <a:schemeClr val="bg1"/>
              </a:solidFill>
              <a:latin typeface="Arial" panose="020B0604020202020204" pitchFamily="34" charset="0"/>
              <a:cs typeface="Arial" panose="020B0604020202020204" pitchFamily="34" charset="0"/>
            </a:endParaRPr>
          </a:p>
        </p:txBody>
      </p:sp>
      <p:sp>
        <p:nvSpPr>
          <p:cNvPr id="5" name="Title 1"/>
          <p:cNvSpPr txBox="1">
            <a:spLocks/>
          </p:cNvSpPr>
          <p:nvPr/>
        </p:nvSpPr>
        <p:spPr bwMode="gray">
          <a:xfrm>
            <a:off x="5455953" y="504496"/>
            <a:ext cx="6452766" cy="846761"/>
          </a:xfrm>
          <a:prstGeom prst="rect">
            <a:avLst/>
          </a:prstGeom>
          <a:solidFill>
            <a:schemeClr val="accent1">
              <a:lumMod val="40000"/>
              <a:lumOff val="60000"/>
            </a:schemeClr>
          </a:solidFill>
        </p:spPr>
        <p:txBody>
          <a:bodyPr vert="horz" lIns="91440" tIns="45720" rIns="91440" bIns="45720" rtlCol="0" anchor="b">
            <a:noAutofit/>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600" dirty="0" smtClean="0">
                <a:solidFill>
                  <a:schemeClr val="tx1"/>
                </a:solidFill>
                <a:latin typeface="Arial Black" panose="020B0A04020102020204" pitchFamily="34" charset="0"/>
                <a:cs typeface="Aharoni" panose="02010803020104030203" pitchFamily="2" charset="-79"/>
              </a:rPr>
              <a:t>MINGGU PENGAJIAN TINGGI MALAYSIA (HEWM 2015) </a:t>
            </a:r>
          </a:p>
          <a:p>
            <a:pPr algn="ctr"/>
            <a:r>
              <a:rPr lang="en-US" sz="1600" dirty="0" smtClean="0">
                <a:solidFill>
                  <a:schemeClr val="tx1"/>
                </a:solidFill>
                <a:latin typeface="Arial Black" panose="020B0A04020102020204" pitchFamily="34" charset="0"/>
                <a:cs typeface="Aharoni" panose="02010803020104030203" pitchFamily="2" charset="-79"/>
              </a:rPr>
              <a:t>DAN PAMERAN UCTC UNIVERSITI AWAM</a:t>
            </a:r>
          </a:p>
          <a:p>
            <a:pPr algn="ctr"/>
            <a:endParaRPr lang="ms-MY" sz="1600" dirty="0">
              <a:solidFill>
                <a:schemeClr val="tx1"/>
              </a:solidFill>
              <a:latin typeface="Arial Black" panose="020B0A04020102020204" pitchFamily="34" charset="0"/>
              <a:cs typeface="Aharoni" panose="02010803020104030203" pitchFamily="2" charset="-79"/>
            </a:endParaRPr>
          </a:p>
        </p:txBody>
      </p:sp>
      <p:sp>
        <p:nvSpPr>
          <p:cNvPr id="7" name="TextBox 6"/>
          <p:cNvSpPr txBox="1"/>
          <p:nvPr/>
        </p:nvSpPr>
        <p:spPr>
          <a:xfrm>
            <a:off x="5455953" y="1058870"/>
            <a:ext cx="6452765" cy="830997"/>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cs typeface="Arial" panose="020B0604020202020204" pitchFamily="34" charset="0"/>
              </a:rPr>
              <a:t>Tarikh</a:t>
            </a:r>
            <a:r>
              <a:rPr lang="en-US" sz="1600" b="1" dirty="0" smtClean="0">
                <a:latin typeface="Arial Black" panose="020B0A04020102020204" pitchFamily="34" charset="0"/>
                <a:cs typeface="Arial" panose="020B0604020202020204" pitchFamily="34" charset="0"/>
              </a:rPr>
              <a:t>: 13-16 </a:t>
            </a:r>
            <a:r>
              <a:rPr lang="en-US" sz="1600" b="1" dirty="0" err="1" smtClean="0">
                <a:latin typeface="Arial Black" panose="020B0A04020102020204" pitchFamily="34" charset="0"/>
                <a:cs typeface="Arial" panose="020B0604020202020204" pitchFamily="34" charset="0"/>
              </a:rPr>
              <a:t>Ogos</a:t>
            </a:r>
            <a:r>
              <a:rPr lang="en-US" sz="1600" b="1" dirty="0" smtClean="0">
                <a:latin typeface="Arial Black" panose="020B0A04020102020204" pitchFamily="34" charset="0"/>
                <a:cs typeface="Arial" panose="020B0604020202020204" pitchFamily="34" charset="0"/>
              </a:rPr>
              <a:t> 2015 (</a:t>
            </a:r>
            <a:r>
              <a:rPr lang="en-US" sz="1600" b="1" dirty="0" err="1" smtClean="0">
                <a:latin typeface="Arial Black" panose="020B0A04020102020204" pitchFamily="34" charset="0"/>
                <a:cs typeface="Arial" panose="020B0604020202020204" pitchFamily="34" charset="0"/>
              </a:rPr>
              <a:t>Khamis-Ahad</a:t>
            </a:r>
            <a:r>
              <a:rPr lang="en-US" sz="1600" b="1" dirty="0" smtClean="0">
                <a:latin typeface="Arial Black" panose="020B0A04020102020204" pitchFamily="34" charset="0"/>
                <a:cs typeface="Arial" panose="020B0604020202020204" pitchFamily="34" charset="0"/>
              </a:rPr>
              <a:t>)</a:t>
            </a:r>
          </a:p>
          <a:p>
            <a:pPr algn="ctr"/>
            <a:r>
              <a:rPr lang="en-US" sz="1600" b="1" dirty="0" err="1" smtClean="0">
                <a:latin typeface="Arial Black" panose="020B0A04020102020204" pitchFamily="34" charset="0"/>
                <a:cs typeface="Arial" panose="020B0604020202020204" pitchFamily="34" charset="0"/>
              </a:rPr>
              <a:t>Tempat</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Perkarangan</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Kementerian</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Pendidikan</a:t>
            </a:r>
            <a:r>
              <a:rPr lang="en-US" sz="1600" b="1" dirty="0" smtClean="0">
                <a:latin typeface="Arial Black" panose="020B0A04020102020204" pitchFamily="34" charset="0"/>
                <a:cs typeface="Arial" panose="020B0604020202020204" pitchFamily="34" charset="0"/>
              </a:rPr>
              <a:t> Malaysia, Putrajaya.</a:t>
            </a:r>
            <a:endParaRPr lang="ms-MY" sz="1600" b="1" dirty="0">
              <a:latin typeface="Arial Black" panose="020B0A04020102020204" pitchFamily="34" charset="0"/>
              <a:cs typeface="Arial" panose="020B0604020202020204" pitchFamily="34" charset="0"/>
            </a:endParaRPr>
          </a:p>
        </p:txBody>
      </p:sp>
      <p:sp>
        <p:nvSpPr>
          <p:cNvPr id="8" name="TextBox 7"/>
          <p:cNvSpPr txBox="1"/>
          <p:nvPr/>
        </p:nvSpPr>
        <p:spPr>
          <a:xfrm>
            <a:off x="10610193" y="104386"/>
            <a:ext cx="644799" cy="400110"/>
          </a:xfrm>
          <a:prstGeom prst="rect">
            <a:avLst/>
          </a:prstGeom>
          <a:noFill/>
        </p:spPr>
        <p:txBody>
          <a:bodyPr wrap="square" rtlCol="0">
            <a:spAutoFit/>
          </a:bodyPr>
          <a:lstStyle/>
          <a:p>
            <a:r>
              <a:rPr lang="en-US" sz="2000" b="1" dirty="0" smtClean="0">
                <a:solidFill>
                  <a:schemeClr val="bg1"/>
                </a:solidFill>
              </a:rPr>
              <a:t>14</a:t>
            </a:r>
            <a:endParaRPr lang="ms-MY" sz="2000" b="1" dirty="0">
              <a:solidFill>
                <a:schemeClr val="bg1"/>
              </a:solidFill>
            </a:endParaRPr>
          </a:p>
        </p:txBody>
      </p:sp>
      <p:sp>
        <p:nvSpPr>
          <p:cNvPr id="9" name="TextBox 8"/>
          <p:cNvSpPr txBox="1"/>
          <p:nvPr/>
        </p:nvSpPr>
        <p:spPr>
          <a:xfrm>
            <a:off x="528146" y="520260"/>
            <a:ext cx="4319751" cy="830997"/>
          </a:xfrm>
          <a:prstGeom prst="rect">
            <a:avLst/>
          </a:prstGeom>
          <a:noFill/>
        </p:spPr>
        <p:txBody>
          <a:bodyPr wrap="square" rtlCol="0">
            <a:spAutoFit/>
          </a:bodyPr>
          <a:lstStyle/>
          <a:p>
            <a:r>
              <a:rPr lang="en-US" sz="1600" dirty="0" smtClean="0">
                <a:solidFill>
                  <a:schemeClr val="accent2">
                    <a:lumMod val="40000"/>
                    <a:lumOff val="60000"/>
                  </a:schemeClr>
                </a:solidFill>
                <a:latin typeface="Arial Black" panose="020B0A04020102020204" pitchFamily="34" charset="0"/>
              </a:rPr>
              <a:t>SEKOLAH SKK:</a:t>
            </a:r>
          </a:p>
          <a:p>
            <a:r>
              <a:rPr lang="en-US" sz="1600" dirty="0" smtClean="0">
                <a:solidFill>
                  <a:schemeClr val="accent2">
                    <a:lumMod val="40000"/>
                    <a:lumOff val="60000"/>
                  </a:schemeClr>
                </a:solidFill>
                <a:latin typeface="Arial Black" panose="020B0A04020102020204" pitchFamily="34" charset="0"/>
              </a:rPr>
              <a:t>SM TEKNIK, KUALA LUMPUR</a:t>
            </a:r>
          </a:p>
          <a:p>
            <a:r>
              <a:rPr lang="en-US" sz="1600" dirty="0" smtClean="0">
                <a:solidFill>
                  <a:schemeClr val="accent2">
                    <a:lumMod val="40000"/>
                    <a:lumOff val="60000"/>
                  </a:schemeClr>
                </a:solidFill>
                <a:latin typeface="Arial Black" panose="020B0A04020102020204" pitchFamily="34" charset="0"/>
              </a:rPr>
              <a:t>SJKC CHUNG KOK</a:t>
            </a:r>
            <a:endParaRPr lang="ms-MY" sz="1600" dirty="0">
              <a:solidFill>
                <a:schemeClr val="accent2">
                  <a:lumMod val="40000"/>
                  <a:lumOff val="60000"/>
                </a:schemeClr>
              </a:solidFill>
              <a:latin typeface="Arial Black" panose="020B0A04020102020204" pitchFamily="34" charset="0"/>
            </a:endParaRPr>
          </a:p>
        </p:txBody>
      </p:sp>
      <p:sp>
        <p:nvSpPr>
          <p:cNvPr id="10" name="TextBox 9"/>
          <p:cNvSpPr txBox="1"/>
          <p:nvPr/>
        </p:nvSpPr>
        <p:spPr>
          <a:xfrm>
            <a:off x="580842" y="1459400"/>
            <a:ext cx="3957145" cy="369332"/>
          </a:xfrm>
          <a:prstGeom prst="rect">
            <a:avLst/>
          </a:prstGeom>
          <a:noFill/>
        </p:spPr>
        <p:txBody>
          <a:bodyPr wrap="square" rtlCol="0">
            <a:spAutoFit/>
          </a:bodyPr>
          <a:lstStyle/>
          <a:p>
            <a:pPr algn="ctr"/>
            <a:r>
              <a:rPr lang="en-US" dirty="0" smtClean="0">
                <a:solidFill>
                  <a:schemeClr val="accent2">
                    <a:lumMod val="75000"/>
                  </a:schemeClr>
                </a:solidFill>
                <a:latin typeface="Arial Black" panose="020B0A04020102020204" pitchFamily="34" charset="0"/>
              </a:rPr>
              <a:t>OBJEKTIF</a:t>
            </a:r>
            <a:r>
              <a:rPr lang="en-US" dirty="0" smtClean="0">
                <a:solidFill>
                  <a:schemeClr val="accent2"/>
                </a:solidFill>
                <a:latin typeface="Arial Black" panose="020B0A04020102020204" pitchFamily="34" charset="0"/>
              </a:rPr>
              <a:t> </a:t>
            </a:r>
            <a:r>
              <a:rPr lang="en-US" dirty="0" smtClean="0">
                <a:solidFill>
                  <a:schemeClr val="accent2">
                    <a:lumMod val="75000"/>
                  </a:schemeClr>
                </a:solidFill>
                <a:latin typeface="Arial Black" panose="020B0A04020102020204" pitchFamily="34" charset="0"/>
              </a:rPr>
              <a:t>&amp; TUJUAN</a:t>
            </a:r>
            <a:endParaRPr lang="ms-MY" dirty="0">
              <a:solidFill>
                <a:schemeClr val="accent2">
                  <a:lumMod val="75000"/>
                </a:schemeClr>
              </a:solidFill>
              <a:latin typeface="Arial Black" panose="020B0A04020102020204" pitchFamily="34" charset="0"/>
            </a:endParaRPr>
          </a:p>
        </p:txBody>
      </p:sp>
      <p:sp>
        <p:nvSpPr>
          <p:cNvPr id="11" name="TextBox 10"/>
          <p:cNvSpPr txBox="1"/>
          <p:nvPr/>
        </p:nvSpPr>
        <p:spPr>
          <a:xfrm>
            <a:off x="717329" y="3174360"/>
            <a:ext cx="3941380" cy="369332"/>
          </a:xfrm>
          <a:prstGeom prst="rect">
            <a:avLst/>
          </a:prstGeom>
          <a:noFill/>
        </p:spPr>
        <p:txBody>
          <a:bodyPr wrap="square" rtlCol="0">
            <a:spAutoFit/>
          </a:bodyPr>
          <a:lstStyle/>
          <a:p>
            <a:pPr algn="ctr"/>
            <a:r>
              <a:rPr lang="en-US" dirty="0" smtClean="0">
                <a:solidFill>
                  <a:schemeClr val="accent2">
                    <a:lumMod val="75000"/>
                  </a:schemeClr>
                </a:solidFill>
                <a:latin typeface="Arial Black" panose="020B0A04020102020204" pitchFamily="34" charset="0"/>
              </a:rPr>
              <a:t>KEJAYAAN PELAKSANAAN</a:t>
            </a:r>
            <a:endParaRPr lang="ms-MY" dirty="0">
              <a:solidFill>
                <a:schemeClr val="accent2">
                  <a:lumMod val="75000"/>
                </a:schemeClr>
              </a:solidFill>
              <a:latin typeface="Arial Black" panose="020B0A040201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952" y="2024856"/>
            <a:ext cx="3136255" cy="2058414"/>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954" y="4083270"/>
            <a:ext cx="3136254" cy="2356021"/>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335" y="2024857"/>
            <a:ext cx="3123808" cy="4414434"/>
          </a:xfrm>
          <a:prstGeom prst="rect">
            <a:avLst/>
          </a:prstGeom>
        </p:spPr>
      </p:pic>
    </p:spTree>
    <p:extLst>
      <p:ext uri="{BB962C8B-B14F-4D97-AF65-F5344CB8AC3E}">
        <p14:creationId xmlns:p14="http://schemas.microsoft.com/office/powerpoint/2010/main" val="1929360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03" y="1658327"/>
            <a:ext cx="3941380" cy="921943"/>
          </a:xfrm>
        </p:spPr>
        <p:txBody>
          <a:bodyPr/>
          <a:lstStyle/>
          <a:p>
            <a:pPr algn="just"/>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err="1" smtClean="0">
                <a:latin typeface="Arial" panose="020B0604020202020204" pitchFamily="34" charset="0"/>
                <a:cs typeface="Arial" panose="020B0604020202020204" pitchFamily="34" charset="0"/>
              </a:rPr>
              <a:t>Meningkatkan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penguasaan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pelajar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minat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dalam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Matematik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Ia</a:t>
            </a:r>
            <a:r>
              <a:rPr lang="en-US" sz="1400" dirty="0" smtClean="0">
                <a:latin typeface="Arial" panose="020B0604020202020204" pitchFamily="34" charset="0"/>
                <a:cs typeface="Arial" panose="020B0604020202020204" pitchFamily="34" charset="0"/>
              </a:rPr>
              <a:t> juga </a:t>
            </a:r>
            <a:r>
              <a:rPr lang="en-US" sz="1400" dirty="0" err="1" smtClean="0">
                <a:latin typeface="Arial" panose="020B0604020202020204" pitchFamily="34" charset="0"/>
                <a:cs typeface="Arial" panose="020B0604020202020204" pitchFamily="34" charset="0"/>
              </a:rPr>
              <a:t>telah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membuka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minda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membetulkan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salah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tanggapan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pelajar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tentang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Matematik</a:t>
            </a:r>
            <a:r>
              <a:rPr lang="en-US" sz="1400" dirty="0" smtClean="0">
                <a:latin typeface="Arial" panose="020B0604020202020204" pitchFamily="34" charset="0"/>
                <a:cs typeface="Arial" panose="020B0604020202020204" pitchFamily="34" charset="0"/>
              </a:rPr>
              <a:t>.</a:t>
            </a:r>
            <a:endParaRPr lang="ms-MY" sz="1400"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638503" y="2978428"/>
            <a:ext cx="3941380" cy="2649862"/>
          </a:xfrm>
        </p:spPr>
        <p:txBody>
          <a:bodyPr>
            <a:normAutofit lnSpcReduction="10000"/>
          </a:bodyPr>
          <a:lstStyle/>
          <a:p>
            <a:pPr algn="just"/>
            <a:r>
              <a:rPr lang="en-US" dirty="0" err="1" smtClean="0">
                <a:solidFill>
                  <a:schemeClr val="bg2"/>
                </a:solidFill>
                <a:latin typeface="Arial" panose="020B0604020202020204" pitchFamily="34" charset="0"/>
                <a:cs typeface="Arial" panose="020B0604020202020204" pitchFamily="34" charset="0"/>
              </a:rPr>
              <a:t>Tanggapan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negatif</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pelajar</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terhadap</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subjek</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Matematik</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telah</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dapat</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diperbetulkan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menerusi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bengkel</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aktiviti-aktiviti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interaktif</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Matematik</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seperti</a:t>
            </a:r>
            <a:r>
              <a:rPr lang="en-US" dirty="0" smtClean="0">
                <a:solidFill>
                  <a:schemeClr val="bg2"/>
                </a:solidFill>
                <a:latin typeface="Arial" panose="020B0604020202020204" pitchFamily="34" charset="0"/>
                <a:cs typeface="Arial" panose="020B0604020202020204" pitchFamily="34" charset="0"/>
              </a:rPr>
              <a:t> “Fun with Mathematics”.</a:t>
            </a:r>
          </a:p>
          <a:p>
            <a:pPr algn="just"/>
            <a:r>
              <a:rPr lang="en-US" dirty="0" err="1" smtClean="0">
                <a:solidFill>
                  <a:schemeClr val="bg2"/>
                </a:solidFill>
                <a:latin typeface="Arial" panose="020B0604020202020204" pitchFamily="34" charset="0"/>
                <a:cs typeface="Arial" panose="020B0604020202020204" pitchFamily="34" charset="0"/>
              </a:rPr>
              <a:t>Jika</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sebelum</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ini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kebanyakan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pelajar</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merasakan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mata</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pelajaran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Matematik</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sangat</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sukar</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membosankan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tetapi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dengan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adanya</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bimbingan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pakar</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Matematik</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daripada</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Jabatan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Matematik</a:t>
            </a:r>
            <a:r>
              <a:rPr lang="en-US" dirty="0" smtClean="0">
                <a:solidFill>
                  <a:schemeClr val="bg2"/>
                </a:solidFill>
                <a:latin typeface="Arial" panose="020B0604020202020204" pitchFamily="34" charset="0"/>
                <a:cs typeface="Arial" panose="020B0604020202020204" pitchFamily="34" charset="0"/>
              </a:rPr>
              <a:t>, UTM Johor </a:t>
            </a:r>
            <a:r>
              <a:rPr lang="en-US" dirty="0" err="1" smtClean="0">
                <a:solidFill>
                  <a:schemeClr val="bg2"/>
                </a:solidFill>
                <a:latin typeface="Arial" panose="020B0604020202020204" pitchFamily="34" charset="0"/>
                <a:cs typeface="Arial" panose="020B0604020202020204" pitchFamily="34" charset="0"/>
              </a:rPr>
              <a:t>Bahru</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ini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tanggapan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negatif</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mereka</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sudah</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mula</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berubah</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bahkan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pelajar</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telah</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dapat</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melalui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satu</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pengalaman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sesi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pembelajaran</a:t>
            </a:r>
            <a:r>
              <a:rPr lang="en-US" dirty="0" smtClean="0">
                <a:solidFill>
                  <a:schemeClr val="bg2"/>
                </a:solidFill>
                <a:latin typeface="Arial" panose="020B0604020202020204" pitchFamily="34" charset="0"/>
                <a:cs typeface="Arial" panose="020B0604020202020204" pitchFamily="34" charset="0"/>
              </a:rPr>
              <a:t> yang </a:t>
            </a:r>
            <a:r>
              <a:rPr lang="en-US" dirty="0" err="1" smtClean="0">
                <a:solidFill>
                  <a:schemeClr val="bg2"/>
                </a:solidFill>
                <a:latin typeface="Arial" panose="020B0604020202020204" pitchFamily="34" charset="0"/>
                <a:cs typeface="Arial" panose="020B0604020202020204" pitchFamily="34" charset="0"/>
              </a:rPr>
              <a:t>menyeronokkan</a:t>
            </a:r>
            <a:r>
              <a:rPr lang="en-US" dirty="0" smtClean="0">
                <a:solidFill>
                  <a:schemeClr val="bg2"/>
                </a:solidFill>
                <a:latin typeface="Arial" panose="020B0604020202020204" pitchFamily="34" charset="0"/>
                <a:cs typeface="Arial" panose="020B0604020202020204" pitchFamily="34" charset="0"/>
              </a:rPr>
              <a:t> pula.</a:t>
            </a:r>
            <a:endParaRPr lang="en-US" dirty="0">
              <a:solidFill>
                <a:schemeClr val="bg2"/>
              </a:solidFill>
              <a:latin typeface="Arial" panose="020B0604020202020204" pitchFamily="34" charset="0"/>
              <a:cs typeface="Arial" panose="020B0604020202020204" pitchFamily="34" charset="0"/>
            </a:endParaRPr>
          </a:p>
          <a:p>
            <a:pPr algn="just"/>
            <a:endParaRPr lang="ms-MY" dirty="0">
              <a:solidFill>
                <a:schemeClr val="bg2"/>
              </a:solidFill>
              <a:latin typeface="Arial" panose="020B0604020202020204" pitchFamily="34" charset="0"/>
              <a:cs typeface="Arial" panose="020B0604020202020204" pitchFamily="34" charset="0"/>
            </a:endParaRPr>
          </a:p>
        </p:txBody>
      </p:sp>
      <p:sp>
        <p:nvSpPr>
          <p:cNvPr id="5" name="TextBox 4"/>
          <p:cNvSpPr txBox="1"/>
          <p:nvPr/>
        </p:nvSpPr>
        <p:spPr>
          <a:xfrm>
            <a:off x="488732" y="600055"/>
            <a:ext cx="4524702" cy="584775"/>
          </a:xfrm>
          <a:prstGeom prst="rect">
            <a:avLst/>
          </a:prstGeom>
          <a:noFill/>
        </p:spPr>
        <p:txBody>
          <a:bodyPr wrap="square" rtlCol="0">
            <a:spAutoFit/>
          </a:bodyPr>
          <a:lstStyle/>
          <a:p>
            <a:r>
              <a:rPr lang="en-US" sz="1600" b="1" dirty="0" smtClean="0">
                <a:solidFill>
                  <a:schemeClr val="accent1">
                    <a:lumMod val="60000"/>
                    <a:lumOff val="40000"/>
                  </a:schemeClr>
                </a:solidFill>
                <a:latin typeface="Arial Black" panose="020B0A04020102020204" pitchFamily="34" charset="0"/>
              </a:rPr>
              <a:t>SEKOLAH SKK:</a:t>
            </a:r>
          </a:p>
          <a:p>
            <a:r>
              <a:rPr lang="en-US" sz="1600" b="1" dirty="0" smtClean="0">
                <a:solidFill>
                  <a:schemeClr val="accent1">
                    <a:lumMod val="60000"/>
                    <a:lumOff val="40000"/>
                  </a:schemeClr>
                </a:solidFill>
                <a:latin typeface="Arial Black" panose="020B0A04020102020204" pitchFamily="34" charset="0"/>
              </a:rPr>
              <a:t>SMK MOHD KHALID, JOHOR BAHRU</a:t>
            </a:r>
            <a:endParaRPr lang="ms-MY" sz="1600" b="1" dirty="0">
              <a:solidFill>
                <a:schemeClr val="accent1">
                  <a:lumMod val="60000"/>
                  <a:lumOff val="40000"/>
                </a:schemeClr>
              </a:solidFill>
              <a:latin typeface="Arial Black" panose="020B0A04020102020204" pitchFamily="34" charset="0"/>
            </a:endParaRPr>
          </a:p>
        </p:txBody>
      </p:sp>
      <p:sp>
        <p:nvSpPr>
          <p:cNvPr id="6" name="TextBox 5"/>
          <p:cNvSpPr txBox="1"/>
          <p:nvPr/>
        </p:nvSpPr>
        <p:spPr>
          <a:xfrm>
            <a:off x="5588129" y="480844"/>
            <a:ext cx="6341319" cy="646331"/>
          </a:xfrm>
          <a:prstGeom prst="rect">
            <a:avLst/>
          </a:prstGeom>
          <a:solidFill>
            <a:schemeClr val="accent1">
              <a:lumMod val="40000"/>
              <a:lumOff val="60000"/>
            </a:schemeClr>
          </a:solidFill>
        </p:spPr>
        <p:txBody>
          <a:bodyPr wrap="square" rtlCol="0">
            <a:spAutoFit/>
          </a:bodyPr>
          <a:lstStyle/>
          <a:p>
            <a:pPr algn="ctr"/>
            <a:r>
              <a:rPr lang="en-US" b="1" dirty="0" smtClean="0">
                <a:latin typeface="Arial Black" panose="020B0A04020102020204" pitchFamily="34" charset="0"/>
              </a:rPr>
              <a:t>KEM CELIK MATEMATIK</a:t>
            </a:r>
          </a:p>
          <a:p>
            <a:pPr algn="ctr"/>
            <a:endParaRPr lang="ms-MY" b="1" dirty="0">
              <a:latin typeface="Arial Black" panose="020B0A04020102020204" pitchFamily="34" charset="0"/>
            </a:endParaRPr>
          </a:p>
        </p:txBody>
      </p:sp>
      <p:sp>
        <p:nvSpPr>
          <p:cNvPr id="8" name="TextBox 7"/>
          <p:cNvSpPr txBox="1"/>
          <p:nvPr/>
        </p:nvSpPr>
        <p:spPr>
          <a:xfrm>
            <a:off x="5588128" y="1114036"/>
            <a:ext cx="6341319" cy="584775"/>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rPr>
              <a:t>Tarikh</a:t>
            </a:r>
            <a:r>
              <a:rPr lang="en-US" sz="1600" b="1" dirty="0" smtClean="0">
                <a:latin typeface="Arial Black" panose="020B0A04020102020204" pitchFamily="34" charset="0"/>
              </a:rPr>
              <a:t>: 3 </a:t>
            </a:r>
            <a:r>
              <a:rPr lang="en-US" sz="1600" b="1" dirty="0" err="1" smtClean="0">
                <a:latin typeface="Arial Black" panose="020B0A04020102020204" pitchFamily="34" charset="0"/>
              </a:rPr>
              <a:t>Oktober</a:t>
            </a:r>
            <a:r>
              <a:rPr lang="en-US" sz="1600" b="1" dirty="0" smtClean="0">
                <a:latin typeface="Arial Black" panose="020B0A04020102020204" pitchFamily="34" charset="0"/>
              </a:rPr>
              <a:t> 2015 (</a:t>
            </a:r>
            <a:r>
              <a:rPr lang="en-US" sz="1600" b="1" dirty="0" err="1" smtClean="0">
                <a:latin typeface="Arial Black" panose="020B0A04020102020204" pitchFamily="34" charset="0"/>
              </a:rPr>
              <a:t>Sabtu</a:t>
            </a:r>
            <a:r>
              <a:rPr lang="en-US" sz="1600" b="1" dirty="0" smtClean="0">
                <a:latin typeface="Arial Black" panose="020B0A04020102020204" pitchFamily="34" charset="0"/>
              </a:rPr>
              <a:t>)</a:t>
            </a:r>
          </a:p>
          <a:p>
            <a:pPr algn="ctr"/>
            <a:r>
              <a:rPr lang="en-US" sz="1600" b="1" dirty="0" err="1" smtClean="0">
                <a:latin typeface="Arial Black" panose="020B0A04020102020204" pitchFamily="34" charset="0"/>
              </a:rPr>
              <a:t>Tempat</a:t>
            </a:r>
            <a:r>
              <a:rPr lang="en-US" sz="1600" b="1" dirty="0" smtClean="0">
                <a:latin typeface="Arial Black" panose="020B0A04020102020204" pitchFamily="34" charset="0"/>
              </a:rPr>
              <a:t>: Dewan </a:t>
            </a:r>
            <a:r>
              <a:rPr lang="en-US" sz="1600" b="1" dirty="0" err="1" smtClean="0">
                <a:latin typeface="Arial Black" panose="020B0A04020102020204" pitchFamily="34" charset="0"/>
              </a:rPr>
              <a:t>Ibnu</a:t>
            </a:r>
            <a:r>
              <a:rPr lang="en-US" sz="1600" b="1" dirty="0" smtClean="0">
                <a:latin typeface="Arial Black" panose="020B0A04020102020204" pitchFamily="34" charset="0"/>
              </a:rPr>
              <a:t> </a:t>
            </a:r>
            <a:r>
              <a:rPr lang="en-US" sz="1600" b="1" dirty="0" err="1" smtClean="0">
                <a:latin typeface="Arial Black" panose="020B0A04020102020204" pitchFamily="34" charset="0"/>
              </a:rPr>
              <a:t>Khaldun</a:t>
            </a:r>
            <a:r>
              <a:rPr lang="en-US" sz="1600" b="1" dirty="0" smtClean="0">
                <a:latin typeface="Arial Black" panose="020B0A04020102020204" pitchFamily="34" charset="0"/>
              </a:rPr>
              <a:t>, SMK </a:t>
            </a:r>
            <a:r>
              <a:rPr lang="en-US" sz="1600" b="1" dirty="0" err="1" smtClean="0">
                <a:latin typeface="Arial Black" panose="020B0A04020102020204" pitchFamily="34" charset="0"/>
              </a:rPr>
              <a:t>Mohd</a:t>
            </a:r>
            <a:r>
              <a:rPr lang="en-US" sz="1600" b="1" dirty="0" smtClean="0">
                <a:latin typeface="Arial Black" panose="020B0A04020102020204" pitchFamily="34" charset="0"/>
              </a:rPr>
              <a:t> Khalid</a:t>
            </a:r>
            <a:endParaRPr lang="ms-MY" sz="1600" b="1" dirty="0">
              <a:latin typeface="Arial Black" panose="020B0A04020102020204" pitchFamily="34" charset="0"/>
            </a:endParaRPr>
          </a:p>
        </p:txBody>
      </p:sp>
      <p:grpSp>
        <p:nvGrpSpPr>
          <p:cNvPr id="9" name="Group 8"/>
          <p:cNvGrpSpPr/>
          <p:nvPr/>
        </p:nvGrpSpPr>
        <p:grpSpPr>
          <a:xfrm>
            <a:off x="5588128" y="2017986"/>
            <a:ext cx="6341320" cy="4506310"/>
            <a:chOff x="21554" y="198168"/>
            <a:chExt cx="5124326" cy="2943252"/>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464" y="198168"/>
              <a:ext cx="2518416" cy="137254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4" y="1673676"/>
              <a:ext cx="2441230" cy="1467744"/>
            </a:xfrm>
            <a:prstGeom prst="rect">
              <a:avLst/>
            </a:prstGeom>
          </p:spPr>
        </p:pic>
      </p:grpSp>
      <p:sp>
        <p:nvSpPr>
          <p:cNvPr id="14" name="TextBox 13"/>
          <p:cNvSpPr txBox="1"/>
          <p:nvPr/>
        </p:nvSpPr>
        <p:spPr>
          <a:xfrm>
            <a:off x="638503" y="2639874"/>
            <a:ext cx="3941380" cy="338554"/>
          </a:xfrm>
          <a:prstGeom prst="rect">
            <a:avLst/>
          </a:prstGeom>
          <a:noFill/>
        </p:spPr>
        <p:txBody>
          <a:bodyPr wrap="square" rtlCol="0">
            <a:spAutoFit/>
          </a:bodyPr>
          <a:lstStyle/>
          <a:p>
            <a:pPr algn="ctr"/>
            <a:r>
              <a:rPr lang="en-US" sz="1600" dirty="0" smtClean="0">
                <a:solidFill>
                  <a:schemeClr val="accent2">
                    <a:lumMod val="75000"/>
                  </a:schemeClr>
                </a:solidFill>
                <a:latin typeface="Arial Black" panose="020B0A04020102020204" pitchFamily="34" charset="0"/>
              </a:rPr>
              <a:t>KEJAYAAN PELAKSANAAN</a:t>
            </a:r>
            <a:endParaRPr lang="ms-MY" sz="1600" dirty="0">
              <a:solidFill>
                <a:schemeClr val="accent2">
                  <a:lumMod val="75000"/>
                </a:schemeClr>
              </a:solidFill>
              <a:latin typeface="Arial Black" panose="020B0A04020102020204" pitchFamily="34" charset="0"/>
            </a:endParaRPr>
          </a:p>
        </p:txBody>
      </p:sp>
      <p:sp>
        <p:nvSpPr>
          <p:cNvPr id="15" name="TextBox 14"/>
          <p:cNvSpPr txBox="1"/>
          <p:nvPr/>
        </p:nvSpPr>
        <p:spPr>
          <a:xfrm>
            <a:off x="788276" y="1295399"/>
            <a:ext cx="3791607" cy="369332"/>
          </a:xfrm>
          <a:prstGeom prst="rect">
            <a:avLst/>
          </a:prstGeom>
          <a:noFill/>
        </p:spPr>
        <p:txBody>
          <a:bodyPr wrap="square" rtlCol="0">
            <a:spAutoFit/>
          </a:bodyPr>
          <a:lstStyle/>
          <a:p>
            <a:pPr algn="ctr"/>
            <a:r>
              <a:rPr lang="en-US" dirty="0" smtClean="0">
                <a:solidFill>
                  <a:schemeClr val="accent2">
                    <a:lumMod val="75000"/>
                  </a:schemeClr>
                </a:solidFill>
                <a:latin typeface="Arial Black" panose="020B0A04020102020204" pitchFamily="34" charset="0"/>
              </a:rPr>
              <a:t>OBJEKTIF &amp; TUJUAN</a:t>
            </a:r>
            <a:endParaRPr lang="ms-MY" dirty="0">
              <a:solidFill>
                <a:schemeClr val="accent2">
                  <a:lumMod val="75000"/>
                </a:schemeClr>
              </a:solidFill>
              <a:latin typeface="Arial Black" panose="020B0A04020102020204" pitchFamily="34" charset="0"/>
            </a:endParaRPr>
          </a:p>
        </p:txBody>
      </p:sp>
      <p:sp>
        <p:nvSpPr>
          <p:cNvPr id="3" name="AutoShape 2" descr="Displaying 20151003_08414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ms-MY"/>
          </a:p>
        </p:txBody>
      </p:sp>
      <p:sp>
        <p:nvSpPr>
          <p:cNvPr id="7" name="AutoShape 4" descr="Displaying 20151003_08414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ms-MY"/>
          </a:p>
        </p:txBody>
      </p:sp>
      <p:sp>
        <p:nvSpPr>
          <p:cNvPr id="16" name="AutoShape 6" descr="Displaying 20151003_084144.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ms-MY"/>
          </a:p>
        </p:txBody>
      </p:sp>
      <p:pic>
        <p:nvPicPr>
          <p:cNvPr id="17" name="Picture 16"/>
          <p:cNvPicPr>
            <a:picLocks noChangeAspect="1"/>
          </p:cNvPicPr>
          <p:nvPr/>
        </p:nvPicPr>
        <p:blipFill>
          <a:blip r:embed="rId4"/>
          <a:stretch>
            <a:fillRect/>
          </a:stretch>
        </p:blipFill>
        <p:spPr>
          <a:xfrm>
            <a:off x="8812924" y="4277085"/>
            <a:ext cx="3116523" cy="2247212"/>
          </a:xfrm>
          <a:prstGeom prst="rect">
            <a:avLst/>
          </a:prstGeom>
        </p:spPr>
      </p:pic>
      <p:sp>
        <p:nvSpPr>
          <p:cNvPr id="18" name="AutoShape 8" descr="Displaying 20151003_08355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ms-MY"/>
          </a:p>
        </p:txBody>
      </p:sp>
      <p:pic>
        <p:nvPicPr>
          <p:cNvPr id="19" name="Picture 18"/>
          <p:cNvPicPr>
            <a:picLocks noChangeAspect="1"/>
          </p:cNvPicPr>
          <p:nvPr/>
        </p:nvPicPr>
        <p:blipFill>
          <a:blip r:embed="rId5"/>
          <a:stretch>
            <a:fillRect/>
          </a:stretch>
        </p:blipFill>
        <p:spPr>
          <a:xfrm>
            <a:off x="5588128" y="2017986"/>
            <a:ext cx="3021006" cy="2101451"/>
          </a:xfrm>
          <a:prstGeom prst="rect">
            <a:avLst/>
          </a:prstGeom>
        </p:spPr>
      </p:pic>
      <p:sp>
        <p:nvSpPr>
          <p:cNvPr id="10" name="TextBox 9"/>
          <p:cNvSpPr txBox="1"/>
          <p:nvPr/>
        </p:nvSpPr>
        <p:spPr>
          <a:xfrm>
            <a:off x="10625959" y="65027"/>
            <a:ext cx="520262" cy="400110"/>
          </a:xfrm>
          <a:prstGeom prst="rect">
            <a:avLst/>
          </a:prstGeom>
          <a:noFill/>
        </p:spPr>
        <p:txBody>
          <a:bodyPr wrap="square" rtlCol="0">
            <a:spAutoFit/>
          </a:bodyPr>
          <a:lstStyle/>
          <a:p>
            <a:r>
              <a:rPr lang="en-US" sz="2000" b="1" dirty="0" smtClean="0">
                <a:solidFill>
                  <a:schemeClr val="bg1"/>
                </a:solidFill>
              </a:rPr>
              <a:t>15</a:t>
            </a:r>
            <a:endParaRPr lang="ms-MY" sz="2000" b="1" dirty="0">
              <a:solidFill>
                <a:schemeClr val="bg1"/>
              </a:solidFill>
            </a:endParaRPr>
          </a:p>
        </p:txBody>
      </p:sp>
    </p:spTree>
    <p:extLst>
      <p:ext uri="{BB962C8B-B14F-4D97-AF65-F5344CB8AC3E}">
        <p14:creationId xmlns:p14="http://schemas.microsoft.com/office/powerpoint/2010/main" val="2080402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4566" y="504496"/>
            <a:ext cx="6232634" cy="638470"/>
          </a:xfrm>
          <a:solidFill>
            <a:schemeClr val="accent1">
              <a:lumMod val="40000"/>
              <a:lumOff val="60000"/>
            </a:schemeClr>
          </a:solidFill>
        </p:spPr>
        <p:txBody>
          <a:bodyPr>
            <a:noAutofit/>
          </a:bodyPr>
          <a:lstStyle/>
          <a:p>
            <a:pPr algn="ctr"/>
            <a:r>
              <a:rPr lang="en-US" sz="1600" b="1" dirty="0" smtClean="0">
                <a:solidFill>
                  <a:schemeClr val="tx1"/>
                </a:solidFill>
                <a:latin typeface="Arial Black" panose="020B0A04020102020204" pitchFamily="34" charset="0"/>
                <a:cs typeface="Aharoni" panose="02010803020104030203" pitchFamily="2" charset="-79"/>
              </a:rPr>
              <a:t>PROGRAM MINUM PETANG PENGURUSAN UTM BERSAMA KOMUNITI</a:t>
            </a:r>
            <a:endParaRPr lang="ms-MY" sz="1600" b="1" dirty="0">
              <a:solidFill>
                <a:schemeClr val="tx1"/>
              </a:solidFill>
              <a:latin typeface="Arial Black" panose="020B0A04020102020204" pitchFamily="34" charset="0"/>
              <a:cs typeface="Aharoni" panose="02010803020104030203" pitchFamily="2" charset="-79"/>
            </a:endParaRPr>
          </a:p>
        </p:txBody>
      </p:sp>
      <p:sp>
        <p:nvSpPr>
          <p:cNvPr id="4" name="Text Placeholder 3"/>
          <p:cNvSpPr>
            <a:spLocks noGrp="1"/>
          </p:cNvSpPr>
          <p:nvPr>
            <p:ph type="body" sz="half" idx="2"/>
          </p:nvPr>
        </p:nvSpPr>
        <p:spPr>
          <a:xfrm>
            <a:off x="496613" y="2222938"/>
            <a:ext cx="4095198" cy="5470635"/>
          </a:xfrm>
        </p:spPr>
        <p:txBody>
          <a:bodyPr/>
          <a:lstStyle/>
          <a:p>
            <a:pPr algn="ctr"/>
            <a:r>
              <a:rPr lang="ms-MY" sz="1600" b="1" dirty="0">
                <a:solidFill>
                  <a:schemeClr val="accent2">
                    <a:lumMod val="75000"/>
                  </a:schemeClr>
                </a:solidFill>
                <a:latin typeface="Arial Black" panose="020B0A04020102020204" pitchFamily="34" charset="0"/>
                <a:cs typeface="Aharoni" panose="02010803020104030203" pitchFamily="2" charset="-79"/>
              </a:rPr>
              <a:t>OBJEKTIF PROGRAM/AKTIVITI</a:t>
            </a:r>
            <a:endParaRPr lang="ms-MY" sz="1600" dirty="0">
              <a:solidFill>
                <a:schemeClr val="accent2">
                  <a:lumMod val="75000"/>
                </a:schemeClr>
              </a:solidFill>
              <a:latin typeface="Arial Black" panose="020B0A04020102020204" pitchFamily="34" charset="0"/>
              <a:cs typeface="Aharoni" panose="02010803020104030203" pitchFamily="2" charset="-79"/>
            </a:endParaRPr>
          </a:p>
          <a:p>
            <a:pPr algn="just">
              <a:spcBef>
                <a:spcPts val="0"/>
              </a:spcBef>
              <a:spcAft>
                <a:spcPts val="0"/>
              </a:spcAft>
            </a:pPr>
            <a:r>
              <a:rPr lang="en-US" dirty="0">
                <a:solidFill>
                  <a:schemeClr val="accent2">
                    <a:lumMod val="20000"/>
                    <a:lumOff val="80000"/>
                  </a:schemeClr>
                </a:solidFill>
                <a:latin typeface="Arial" panose="020B0604020202020204" pitchFamily="34" charset="0"/>
                <a:cs typeface="Arial" panose="020B0604020202020204" pitchFamily="34" charset="0"/>
              </a:rPr>
              <a:t>Program </a:t>
            </a:r>
            <a:r>
              <a:rPr lang="en-US" dirty="0" err="1">
                <a:solidFill>
                  <a:schemeClr val="accent2">
                    <a:lumMod val="20000"/>
                    <a:lumOff val="80000"/>
                  </a:schemeClr>
                </a:solidFill>
                <a:latin typeface="Arial" panose="020B0604020202020204" pitchFamily="34" charset="0"/>
                <a:cs typeface="Arial" panose="020B0604020202020204" pitchFamily="34" charset="0"/>
              </a:rPr>
              <a:t>diadakan</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bagi</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merapatkan</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jalinan</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hubungan</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bersama</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komuniti</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luar</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seperti</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sekolah-sekolah</a:t>
            </a:r>
            <a:r>
              <a:rPr lang="en-US" dirty="0" smtClean="0">
                <a:solidFill>
                  <a:schemeClr val="accent2">
                    <a:lumMod val="20000"/>
                    <a:lumOff val="80000"/>
                  </a:schemeClr>
                </a:solidFill>
                <a:latin typeface="Arial" panose="020B0604020202020204" pitchFamily="34" charset="0"/>
                <a:cs typeface="Arial" panose="020B0604020202020204" pitchFamily="34" charset="0"/>
              </a:rPr>
              <a:t> SKK, </a:t>
            </a:r>
            <a:r>
              <a:rPr lang="en-US" dirty="0" err="1">
                <a:solidFill>
                  <a:schemeClr val="accent2">
                    <a:lumMod val="20000"/>
                    <a:lumOff val="80000"/>
                  </a:schemeClr>
                </a:solidFill>
                <a:latin typeface="Arial" panose="020B0604020202020204" pitchFamily="34" charset="0"/>
                <a:cs typeface="Arial" panose="020B0604020202020204" pitchFamily="34" charset="0"/>
              </a:rPr>
              <a:t>agensi</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kerajaan</a:t>
            </a:r>
            <a:r>
              <a:rPr lang="en-US" dirty="0">
                <a:solidFill>
                  <a:schemeClr val="accent2">
                    <a:lumMod val="20000"/>
                    <a:lumOff val="80000"/>
                  </a:schemeClr>
                </a:solidFill>
                <a:latin typeface="Arial" panose="020B0604020202020204" pitchFamily="34" charset="0"/>
                <a:cs typeface="Arial" panose="020B0604020202020204" pitchFamily="34" charset="0"/>
              </a:rPr>
              <a:t>, NGO </a:t>
            </a:r>
            <a:r>
              <a:rPr lang="en-US" dirty="0" err="1">
                <a:solidFill>
                  <a:schemeClr val="accent2">
                    <a:lumMod val="20000"/>
                    <a:lumOff val="80000"/>
                  </a:schemeClr>
                </a:solidFill>
                <a:latin typeface="Arial" panose="020B0604020202020204" pitchFamily="34" charset="0"/>
                <a:cs typeface="Arial" panose="020B0604020202020204" pitchFamily="34" charset="0"/>
              </a:rPr>
              <a:t>serta</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Ketua</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P</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enyelidik</a:t>
            </a:r>
            <a:r>
              <a:rPr lang="en-US" dirty="0" smtClean="0">
                <a:solidFill>
                  <a:schemeClr val="accent2">
                    <a:lumMod val="20000"/>
                    <a:lumOff val="80000"/>
                  </a:schemeClr>
                </a:solidFill>
                <a:latin typeface="Arial" panose="020B0604020202020204" pitchFamily="34" charset="0"/>
                <a:cs typeface="Arial" panose="020B0604020202020204" pitchFamily="34" charset="0"/>
              </a:rPr>
              <a:t> UTM.</a:t>
            </a:r>
          </a:p>
          <a:p>
            <a:pPr algn="just">
              <a:spcBef>
                <a:spcPts val="0"/>
              </a:spcBef>
              <a:spcAft>
                <a:spcPts val="0"/>
              </a:spcAft>
            </a:pPr>
            <a:endParaRPr lang="en-US" dirty="0" smtClean="0">
              <a:solidFill>
                <a:schemeClr val="accent2">
                  <a:lumMod val="20000"/>
                  <a:lumOff val="80000"/>
                </a:schemeClr>
              </a:solidFill>
              <a:latin typeface="Arial" panose="020B0604020202020204" pitchFamily="34" charset="0"/>
              <a:cs typeface="Arial" panose="020B0604020202020204" pitchFamily="34" charset="0"/>
            </a:endParaRPr>
          </a:p>
          <a:p>
            <a:pPr algn="ctr">
              <a:spcBef>
                <a:spcPts val="0"/>
              </a:spcBef>
              <a:spcAft>
                <a:spcPts val="0"/>
              </a:spcAft>
            </a:pPr>
            <a:r>
              <a:rPr lang="en-US" sz="1600" b="1" dirty="0" smtClean="0">
                <a:solidFill>
                  <a:schemeClr val="accent2">
                    <a:lumMod val="75000"/>
                  </a:schemeClr>
                </a:solidFill>
                <a:latin typeface="Arial Black" panose="020B0A04020102020204" pitchFamily="34" charset="0"/>
                <a:cs typeface="Aharoni" panose="02010803020104030203" pitchFamily="2" charset="-79"/>
              </a:rPr>
              <a:t>KEJAYAAN PELAKSANAAN</a:t>
            </a:r>
          </a:p>
          <a:p>
            <a:pPr algn="just">
              <a:spcBef>
                <a:spcPts val="0"/>
              </a:spcBef>
              <a:spcAft>
                <a:spcPts val="0"/>
              </a:spcAft>
            </a:pPr>
            <a:r>
              <a:rPr lang="en-US" dirty="0">
                <a:solidFill>
                  <a:schemeClr val="accent2">
                    <a:lumMod val="20000"/>
                    <a:lumOff val="80000"/>
                  </a:schemeClr>
                </a:solidFill>
                <a:latin typeface="Arial" panose="020B0604020202020204" pitchFamily="34" charset="0"/>
                <a:cs typeface="Arial" panose="020B0604020202020204" pitchFamily="34" charset="0"/>
              </a:rPr>
              <a:t>Program </a:t>
            </a:r>
            <a:r>
              <a:rPr lang="en-US" dirty="0" err="1">
                <a:solidFill>
                  <a:schemeClr val="accent2">
                    <a:lumMod val="20000"/>
                    <a:lumOff val="80000"/>
                  </a:schemeClr>
                </a:solidFill>
                <a:latin typeface="Arial" panose="020B0604020202020204" pitchFamily="34" charset="0"/>
                <a:cs typeface="Arial" panose="020B0604020202020204" pitchFamily="34" charset="0"/>
              </a:rPr>
              <a:t>ini</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diadakan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khas</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bagi</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menyambut</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perayaan</a:t>
            </a:r>
            <a:r>
              <a:rPr lang="en-US" dirty="0">
                <a:solidFill>
                  <a:schemeClr val="accent2">
                    <a:lumMod val="20000"/>
                    <a:lumOff val="80000"/>
                  </a:schemeClr>
                </a:solidFill>
                <a:latin typeface="Arial" panose="020B0604020202020204" pitchFamily="34" charset="0"/>
                <a:cs typeface="Arial" panose="020B0604020202020204" pitchFamily="34" charset="0"/>
              </a:rPr>
              <a:t> 30 </a:t>
            </a:r>
            <a:r>
              <a:rPr lang="en-US" dirty="0" err="1">
                <a:solidFill>
                  <a:schemeClr val="accent2">
                    <a:lumMod val="20000"/>
                    <a:lumOff val="80000"/>
                  </a:schemeClr>
                </a:solidFill>
                <a:latin typeface="Arial" panose="020B0604020202020204" pitchFamily="34" charset="0"/>
                <a:cs typeface="Arial" panose="020B0604020202020204" pitchFamily="34" charset="0"/>
              </a:rPr>
              <a:t>tahun</a:t>
            </a:r>
            <a:r>
              <a:rPr lang="en-US" dirty="0">
                <a:solidFill>
                  <a:schemeClr val="accent2">
                    <a:lumMod val="20000"/>
                    <a:lumOff val="80000"/>
                  </a:schemeClr>
                </a:solidFill>
                <a:latin typeface="Arial" panose="020B0604020202020204" pitchFamily="34" charset="0"/>
                <a:cs typeface="Arial" panose="020B0604020202020204" pitchFamily="34" charset="0"/>
              </a:rPr>
              <a:t> UTM di Johor </a:t>
            </a:r>
            <a:r>
              <a:rPr lang="en-US" dirty="0" err="1">
                <a:solidFill>
                  <a:schemeClr val="accent2">
                    <a:lumMod val="20000"/>
                    <a:lumOff val="80000"/>
                  </a:schemeClr>
                </a:solidFill>
                <a:latin typeface="Arial" panose="020B0604020202020204" pitchFamily="34" charset="0"/>
                <a:cs typeface="Arial" panose="020B0604020202020204" pitchFamily="34" charset="0"/>
              </a:rPr>
              <a:t>dan</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menunjukkan</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a:solidFill>
                  <a:schemeClr val="accent2">
                    <a:lumMod val="20000"/>
                    <a:lumOff val="80000"/>
                  </a:schemeClr>
                </a:solidFill>
                <a:latin typeface="Arial" panose="020B0604020202020204" pitchFamily="34" charset="0"/>
                <a:cs typeface="Arial" panose="020B0604020202020204" pitchFamily="34" charset="0"/>
              </a:rPr>
              <a:t>komitmen</a:t>
            </a:r>
            <a:r>
              <a:rPr lang="en-US" dirty="0">
                <a:solidFill>
                  <a:schemeClr val="accent2">
                    <a:lumMod val="20000"/>
                    <a:lumOff val="80000"/>
                  </a:schemeClr>
                </a:solidFill>
                <a:latin typeface="Arial" panose="020B0604020202020204" pitchFamily="34" charset="0"/>
                <a:cs typeface="Arial" panose="020B0604020202020204" pitchFamily="34" charset="0"/>
              </a:rPr>
              <a:t> UTM </a:t>
            </a:r>
            <a:r>
              <a:rPr lang="en-US" dirty="0" err="1">
                <a:solidFill>
                  <a:schemeClr val="accent2">
                    <a:lumMod val="20000"/>
                    <a:lumOff val="80000"/>
                  </a:schemeClr>
                </a:solidFill>
                <a:latin typeface="Arial" panose="020B0604020202020204" pitchFamily="34" charset="0"/>
                <a:cs typeface="Arial" panose="020B0604020202020204" pitchFamily="34" charset="0"/>
              </a:rPr>
              <a:t>kepada</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komuniti</a:t>
            </a:r>
            <a:r>
              <a:rPr lang="en-US" dirty="0">
                <a:solidFill>
                  <a:schemeClr val="accent2">
                    <a:lumMod val="20000"/>
                    <a:lumOff val="80000"/>
                  </a:schemeClr>
                </a:solidFill>
                <a:latin typeface="Arial" panose="020B0604020202020204" pitchFamily="34" charset="0"/>
                <a:cs typeface="Arial" panose="020B0604020202020204" pitchFamily="34" charset="0"/>
              </a:rPr>
              <a:t> </a:t>
            </a:r>
            <a:r>
              <a:rPr lang="en-US" dirty="0" smtClean="0">
                <a:solidFill>
                  <a:schemeClr val="accent2">
                    <a:lumMod val="20000"/>
                    <a:lumOff val="80000"/>
                  </a:schemeClr>
                </a:solidFill>
                <a:latin typeface="Arial" panose="020B0604020202020204" pitchFamily="34" charset="0"/>
                <a:cs typeface="Arial" panose="020B0604020202020204" pitchFamily="34" charset="0"/>
              </a:rPr>
              <a:t>di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sekitar</a:t>
            </a:r>
            <a:r>
              <a:rPr lang="en-US" dirty="0" smtClean="0">
                <a:solidFill>
                  <a:schemeClr val="accent2">
                    <a:lumMod val="20000"/>
                    <a:lumOff val="80000"/>
                  </a:schemeClr>
                </a:solidFill>
                <a:latin typeface="Arial" panose="020B0604020202020204" pitchFamily="34" charset="0"/>
                <a:cs typeface="Arial" panose="020B0604020202020204" pitchFamily="34" charset="0"/>
              </a:rPr>
              <a:t> Johor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Bahru</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khasnya</a:t>
            </a:r>
            <a:r>
              <a:rPr lang="en-US" dirty="0" smtClean="0">
                <a:solidFill>
                  <a:schemeClr val="accent2">
                    <a:lumMod val="20000"/>
                    <a:lumOff val="80000"/>
                  </a:schemeClr>
                </a:solidFill>
                <a:latin typeface="Arial" panose="020B0604020202020204" pitchFamily="34" charset="0"/>
                <a:cs typeface="Arial" panose="020B0604020202020204" pitchFamily="34" charset="0"/>
              </a:rPr>
              <a:t>.  Para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tetamu</a:t>
            </a:r>
            <a:r>
              <a:rPr lang="en-US" dirty="0" smtClean="0">
                <a:solidFill>
                  <a:schemeClr val="accent2">
                    <a:lumMod val="20000"/>
                    <a:lumOff val="80000"/>
                  </a:schemeClr>
                </a:solidFill>
                <a:latin typeface="Arial" panose="020B0604020202020204" pitchFamily="34" charset="0"/>
                <a:cs typeface="Arial" panose="020B0604020202020204" pitchFamily="34" charset="0"/>
              </a:rPr>
              <a:t> juga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diperlihatkan</a:t>
            </a:r>
            <a:r>
              <a:rPr lang="en-US" dirty="0" smtClean="0">
                <a:solidFill>
                  <a:schemeClr val="accent2">
                    <a:lumMod val="20000"/>
                    <a:lumOff val="80000"/>
                  </a:schemeClr>
                </a:solidFill>
                <a:latin typeface="Arial" panose="020B0604020202020204" pitchFamily="34" charset="0"/>
                <a:cs typeface="Arial" panose="020B0604020202020204" pitchFamily="34" charset="0"/>
              </a:rPr>
              <a:t> poster-poster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projek</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komuniti</a:t>
            </a:r>
            <a:r>
              <a:rPr lang="en-US" dirty="0" smtClean="0">
                <a:solidFill>
                  <a:schemeClr val="accent2">
                    <a:lumMod val="20000"/>
                    <a:lumOff val="80000"/>
                  </a:schemeClr>
                </a:solidFill>
                <a:latin typeface="Arial" panose="020B0604020202020204" pitchFamily="34" charset="0"/>
                <a:cs typeface="Arial" panose="020B0604020202020204" pitchFamily="34" charset="0"/>
              </a:rPr>
              <a:t> UTM yang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menerima</a:t>
            </a:r>
            <a:r>
              <a:rPr lang="en-US" dirty="0" smtClean="0">
                <a:solidFill>
                  <a:schemeClr val="accent2">
                    <a:lumMod val="20000"/>
                    <a:lumOff val="80000"/>
                  </a:schemeClr>
                </a:solidFill>
                <a:latin typeface="Arial" panose="020B0604020202020204" pitchFamily="34" charset="0"/>
                <a:cs typeface="Arial" panose="020B0604020202020204" pitchFamily="34" charset="0"/>
              </a:rPr>
              <a:t> Dana UCTC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oleh</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Kementerian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Pendidikan</a:t>
            </a:r>
            <a:r>
              <a:rPr lang="en-US" dirty="0" smtClean="0">
                <a:solidFill>
                  <a:schemeClr val="accent2">
                    <a:lumMod val="20000"/>
                    <a:lumOff val="80000"/>
                  </a:schemeClr>
                </a:solidFill>
                <a:latin typeface="Arial" panose="020B0604020202020204" pitchFamily="34" charset="0"/>
                <a:cs typeface="Arial" panose="020B0604020202020204" pitchFamily="34" charset="0"/>
              </a:rPr>
              <a:t> Tinggi di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ruang</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pameran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Projek-projek</a:t>
            </a:r>
            <a:r>
              <a:rPr lang="en-US" dirty="0" smtClean="0">
                <a:solidFill>
                  <a:schemeClr val="accent2">
                    <a:lumMod val="20000"/>
                    <a:lumOff val="80000"/>
                  </a:schemeClr>
                </a:solidFill>
                <a:latin typeface="Arial" panose="020B0604020202020204" pitchFamily="34" charset="0"/>
                <a:cs typeface="Arial" panose="020B0604020202020204" pitchFamily="34" charset="0"/>
              </a:rPr>
              <a:t> yang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dipamerkan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merupakan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projek-projek</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berimpak</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tinggi</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kepada</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komuniti</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dan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boleh</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dilaksanakan</a:t>
            </a:r>
            <a:r>
              <a:rPr lang="en-US" dirty="0" smtClean="0">
                <a:solidFill>
                  <a:schemeClr val="accent2">
                    <a:lumMod val="20000"/>
                    <a:lumOff val="80000"/>
                  </a:schemeClr>
                </a:solidFill>
                <a:latin typeface="Arial" panose="020B0604020202020204" pitchFamily="34" charset="0"/>
                <a:cs typeface="Arial" panose="020B0604020202020204" pitchFamily="34" charset="0"/>
              </a:rPr>
              <a:t> di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merata</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tempat</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seperti</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strategi</a:t>
            </a:r>
            <a:r>
              <a:rPr lang="en-US" dirty="0" smtClean="0">
                <a:solidFill>
                  <a:schemeClr val="accent2">
                    <a:lumMod val="20000"/>
                    <a:lumOff val="80000"/>
                  </a:schemeClr>
                </a:solidFill>
                <a:latin typeface="Arial" panose="020B0604020202020204" pitchFamily="34" charset="0"/>
                <a:cs typeface="Arial" panose="020B0604020202020204" pitchFamily="34" charset="0"/>
              </a:rPr>
              <a:t>  NBOS.</a:t>
            </a:r>
            <a:endParaRPr lang="en-US" dirty="0">
              <a:solidFill>
                <a:schemeClr val="accent2">
                  <a:lumMod val="20000"/>
                  <a:lumOff val="80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ms-MY" b="1" dirty="0">
              <a:solidFill>
                <a:schemeClr val="accent2">
                  <a:lumMod val="20000"/>
                  <a:lumOff val="80000"/>
                </a:schemeClr>
              </a:solidFill>
              <a:latin typeface="Aharoni" panose="02010803020104030203" pitchFamily="2" charset="-79"/>
              <a:cs typeface="Aharoni" panose="02010803020104030203" pitchFamily="2" charset="-79"/>
            </a:endParaRPr>
          </a:p>
          <a:p>
            <a:endParaRPr lang="ms-MY" dirty="0"/>
          </a:p>
        </p:txBody>
      </p:sp>
      <p:sp>
        <p:nvSpPr>
          <p:cNvPr id="5" name="TextBox 4"/>
          <p:cNvSpPr txBox="1"/>
          <p:nvPr/>
        </p:nvSpPr>
        <p:spPr>
          <a:xfrm>
            <a:off x="5654565" y="1142966"/>
            <a:ext cx="6226867" cy="830997"/>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cs typeface="Arial" panose="020B0604020202020204" pitchFamily="34" charset="0"/>
              </a:rPr>
              <a:t>Tarikh</a:t>
            </a:r>
            <a:r>
              <a:rPr lang="en-US" sz="1600" b="1" dirty="0" smtClean="0">
                <a:latin typeface="Arial Black" panose="020B0A04020102020204" pitchFamily="34" charset="0"/>
                <a:cs typeface="Arial" panose="020B0604020202020204" pitchFamily="34" charset="0"/>
              </a:rPr>
              <a:t>: 12 </a:t>
            </a:r>
            <a:r>
              <a:rPr lang="en-US" sz="1600" b="1" dirty="0" err="1" smtClean="0">
                <a:latin typeface="Arial Black" panose="020B0A04020102020204" pitchFamily="34" charset="0"/>
                <a:cs typeface="Arial" panose="020B0604020202020204" pitchFamily="34" charset="0"/>
              </a:rPr>
              <a:t>Oktober</a:t>
            </a:r>
            <a:r>
              <a:rPr lang="en-US" sz="1600" b="1" dirty="0" smtClean="0">
                <a:latin typeface="Arial Black" panose="020B0A04020102020204" pitchFamily="34" charset="0"/>
                <a:cs typeface="Arial" panose="020B0604020202020204" pitchFamily="34" charset="0"/>
              </a:rPr>
              <a:t> 2015 (</a:t>
            </a:r>
            <a:r>
              <a:rPr lang="en-US" sz="1600" b="1" dirty="0" err="1" smtClean="0">
                <a:latin typeface="Arial Black" panose="020B0A04020102020204" pitchFamily="34" charset="0"/>
                <a:cs typeface="Arial" panose="020B0604020202020204" pitchFamily="34" charset="0"/>
              </a:rPr>
              <a:t>Isnin</a:t>
            </a:r>
            <a:r>
              <a:rPr lang="en-US" sz="1600" b="1" dirty="0" smtClean="0">
                <a:latin typeface="Arial Black" panose="020B0A04020102020204" pitchFamily="34" charset="0"/>
                <a:cs typeface="Arial" panose="020B0604020202020204" pitchFamily="34" charset="0"/>
              </a:rPr>
              <a:t>)</a:t>
            </a:r>
          </a:p>
          <a:p>
            <a:pPr algn="ctr"/>
            <a:r>
              <a:rPr lang="en-US" sz="1600" b="1" dirty="0" err="1" smtClean="0">
                <a:latin typeface="Arial Black" panose="020B0A04020102020204" pitchFamily="34" charset="0"/>
                <a:cs typeface="Arial" panose="020B0604020202020204" pitchFamily="34" charset="0"/>
              </a:rPr>
              <a:t>Tempat</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Kediaman</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Rasmi</a:t>
            </a:r>
            <a:r>
              <a:rPr lang="en-US" sz="1600" b="1" dirty="0" smtClean="0">
                <a:latin typeface="Arial Black" panose="020B0A04020102020204" pitchFamily="34" charset="0"/>
                <a:cs typeface="Arial" panose="020B0604020202020204" pitchFamily="34" charset="0"/>
              </a:rPr>
              <a:t> Naib </a:t>
            </a:r>
            <a:r>
              <a:rPr lang="en-US" sz="1600" b="1" dirty="0" err="1" smtClean="0">
                <a:latin typeface="Arial Black" panose="020B0A04020102020204" pitchFamily="34" charset="0"/>
                <a:cs typeface="Arial" panose="020B0604020202020204" pitchFamily="34" charset="0"/>
              </a:rPr>
              <a:t>Canselor</a:t>
            </a:r>
            <a:r>
              <a:rPr lang="en-US" sz="1600" b="1" dirty="0" smtClean="0">
                <a:latin typeface="Arial Black" panose="020B0A04020102020204" pitchFamily="34" charset="0"/>
                <a:cs typeface="Arial" panose="020B0604020202020204" pitchFamily="34" charset="0"/>
              </a:rPr>
              <a:t> UTM</a:t>
            </a:r>
            <a:br>
              <a:rPr lang="en-US" sz="1600" b="1" dirty="0" smtClean="0">
                <a:latin typeface="Arial Black" panose="020B0A04020102020204" pitchFamily="34" charset="0"/>
                <a:cs typeface="Arial" panose="020B0604020202020204" pitchFamily="34" charset="0"/>
              </a:rPr>
            </a:br>
            <a:endParaRPr lang="ms-MY" sz="1600" b="1" dirty="0">
              <a:latin typeface="Arial Black" panose="020B0A04020102020204" pitchFamily="34" charset="0"/>
              <a:cs typeface="Arial" panose="020B0604020202020204" pitchFamily="34" charset="0"/>
            </a:endParaRPr>
          </a:p>
        </p:txBody>
      </p:sp>
      <p:grpSp>
        <p:nvGrpSpPr>
          <p:cNvPr id="6" name="Group 5"/>
          <p:cNvGrpSpPr/>
          <p:nvPr/>
        </p:nvGrpSpPr>
        <p:grpSpPr>
          <a:xfrm>
            <a:off x="5654566" y="2074156"/>
            <a:ext cx="6232634" cy="4500064"/>
            <a:chOff x="-1" y="-19937"/>
            <a:chExt cx="6193431" cy="3500289"/>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3217912" cy="164542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 y="1645427"/>
              <a:ext cx="2094784" cy="1834925"/>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6449" y="1645426"/>
              <a:ext cx="2074061" cy="183492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7626" y="1645425"/>
              <a:ext cx="2195804" cy="1834927"/>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7910" y="-19937"/>
              <a:ext cx="2969789" cy="1656792"/>
            </a:xfrm>
            <a:prstGeom prst="rect">
              <a:avLst/>
            </a:prstGeom>
            <a:ln>
              <a:noFill/>
            </a:ln>
            <a:effectLst>
              <a:outerShdw blurRad="292100" dist="139700" dir="2700000" algn="tl" rotWithShape="0">
                <a:srgbClr val="333333">
                  <a:alpha val="65000"/>
                </a:srgbClr>
              </a:outerShdw>
            </a:effectLst>
          </p:spPr>
        </p:pic>
      </p:grpSp>
      <p:sp>
        <p:nvSpPr>
          <p:cNvPr id="12" name="TextBox 11"/>
          <p:cNvSpPr txBox="1"/>
          <p:nvPr/>
        </p:nvSpPr>
        <p:spPr>
          <a:xfrm>
            <a:off x="496614" y="504496"/>
            <a:ext cx="4319751" cy="1569660"/>
          </a:xfrm>
          <a:prstGeom prst="rect">
            <a:avLst/>
          </a:prstGeom>
          <a:noFill/>
        </p:spPr>
        <p:txBody>
          <a:bodyPr wrap="square" rtlCol="0">
            <a:spAutoFit/>
          </a:bodyPr>
          <a:lstStyle/>
          <a:p>
            <a:r>
              <a:rPr lang="en-US" sz="1600" dirty="0" smtClean="0">
                <a:solidFill>
                  <a:schemeClr val="accent2">
                    <a:lumMod val="40000"/>
                    <a:lumOff val="60000"/>
                  </a:schemeClr>
                </a:solidFill>
                <a:latin typeface="Arial Black" panose="020B0A04020102020204" pitchFamily="34" charset="0"/>
              </a:rPr>
              <a:t>SEKOLAH SKK:</a:t>
            </a:r>
          </a:p>
          <a:p>
            <a:r>
              <a:rPr lang="en-US" sz="1600" dirty="0" smtClean="0">
                <a:solidFill>
                  <a:schemeClr val="accent2">
                    <a:lumMod val="40000"/>
                    <a:lumOff val="60000"/>
                  </a:schemeClr>
                </a:solidFill>
                <a:latin typeface="Arial Black" panose="020B0A04020102020204" pitchFamily="34" charset="0"/>
              </a:rPr>
              <a:t>SKPK PRINCESS ELIZABETH</a:t>
            </a:r>
          </a:p>
          <a:p>
            <a:r>
              <a:rPr lang="en-US" sz="1600" dirty="0" smtClean="0">
                <a:solidFill>
                  <a:schemeClr val="accent2">
                    <a:lumMod val="40000"/>
                    <a:lumOff val="60000"/>
                  </a:schemeClr>
                </a:solidFill>
                <a:latin typeface="Arial Black" panose="020B0A04020102020204" pitchFamily="34" charset="0"/>
              </a:rPr>
              <a:t>SK TAMAN UNIVERSITI 1</a:t>
            </a:r>
          </a:p>
          <a:p>
            <a:r>
              <a:rPr lang="en-US" sz="1600" dirty="0" smtClean="0">
                <a:solidFill>
                  <a:schemeClr val="accent2">
                    <a:lumMod val="40000"/>
                    <a:lumOff val="60000"/>
                  </a:schemeClr>
                </a:solidFill>
                <a:latin typeface="Arial Black" panose="020B0A04020102020204" pitchFamily="34" charset="0"/>
              </a:rPr>
              <a:t>SK TAMAN MUTIARA RINI</a:t>
            </a:r>
          </a:p>
          <a:p>
            <a:r>
              <a:rPr lang="en-US" sz="1600" dirty="0" smtClean="0">
                <a:solidFill>
                  <a:schemeClr val="accent2">
                    <a:lumMod val="40000"/>
                    <a:lumOff val="60000"/>
                  </a:schemeClr>
                </a:solidFill>
                <a:latin typeface="Arial Black" panose="020B0A04020102020204" pitchFamily="34" charset="0"/>
              </a:rPr>
              <a:t>SMPK VOKASIONAL INDAHPUTRA</a:t>
            </a:r>
            <a:endParaRPr lang="en-US" sz="1600" dirty="0">
              <a:solidFill>
                <a:schemeClr val="accent2">
                  <a:lumMod val="40000"/>
                  <a:lumOff val="60000"/>
                </a:schemeClr>
              </a:solidFill>
              <a:latin typeface="Arial Black" panose="020B0A04020102020204" pitchFamily="34" charset="0"/>
            </a:endParaRPr>
          </a:p>
          <a:p>
            <a:r>
              <a:rPr lang="en-US" sz="1600" dirty="0" smtClean="0">
                <a:solidFill>
                  <a:schemeClr val="accent2">
                    <a:lumMod val="40000"/>
                    <a:lumOff val="60000"/>
                  </a:schemeClr>
                </a:solidFill>
                <a:latin typeface="Arial Black" panose="020B0A04020102020204" pitchFamily="34" charset="0"/>
              </a:rPr>
              <a:t>SMK DATO’ PENGGAWA TIMUR</a:t>
            </a:r>
            <a:endParaRPr lang="ms-MY" sz="1600" dirty="0">
              <a:solidFill>
                <a:schemeClr val="accent2">
                  <a:lumMod val="40000"/>
                  <a:lumOff val="60000"/>
                </a:schemeClr>
              </a:solidFill>
              <a:latin typeface="Arial Black" panose="020B0A04020102020204" pitchFamily="34" charset="0"/>
            </a:endParaRPr>
          </a:p>
        </p:txBody>
      </p:sp>
      <p:sp>
        <p:nvSpPr>
          <p:cNvPr id="3" name="TextBox 2"/>
          <p:cNvSpPr txBox="1"/>
          <p:nvPr/>
        </p:nvSpPr>
        <p:spPr>
          <a:xfrm>
            <a:off x="10562897" y="41324"/>
            <a:ext cx="548387" cy="400110"/>
          </a:xfrm>
          <a:prstGeom prst="rect">
            <a:avLst/>
          </a:prstGeom>
          <a:noFill/>
        </p:spPr>
        <p:txBody>
          <a:bodyPr wrap="square" rtlCol="0">
            <a:spAutoFit/>
          </a:bodyPr>
          <a:lstStyle/>
          <a:p>
            <a:r>
              <a:rPr lang="en-US" sz="2000" b="1" dirty="0" smtClean="0">
                <a:solidFill>
                  <a:schemeClr val="bg1"/>
                </a:solidFill>
              </a:rPr>
              <a:t>16</a:t>
            </a:r>
            <a:endParaRPr lang="ms-MY" sz="2000" b="1" dirty="0">
              <a:solidFill>
                <a:schemeClr val="bg1"/>
              </a:solidFill>
            </a:endParaRPr>
          </a:p>
        </p:txBody>
      </p:sp>
    </p:spTree>
    <p:extLst>
      <p:ext uri="{BB962C8B-B14F-4D97-AF65-F5344CB8AC3E}">
        <p14:creationId xmlns:p14="http://schemas.microsoft.com/office/powerpoint/2010/main" val="701840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6614" y="504497"/>
            <a:ext cx="4248807" cy="6478697"/>
          </a:xfrm>
          <a:prstGeom prst="rect">
            <a:avLst/>
          </a:prstGeom>
          <a:noFill/>
        </p:spPr>
        <p:txBody>
          <a:bodyPr wrap="square" rtlCol="0">
            <a:spAutoFit/>
          </a:bodyPr>
          <a:lstStyle/>
          <a:p>
            <a:r>
              <a:rPr lang="en-US" sz="1600" dirty="0" smtClean="0">
                <a:solidFill>
                  <a:schemeClr val="accent2">
                    <a:lumMod val="40000"/>
                    <a:lumOff val="60000"/>
                  </a:schemeClr>
                </a:solidFill>
                <a:latin typeface="Arial Black" panose="020B0A04020102020204" pitchFamily="34" charset="0"/>
              </a:rPr>
              <a:t>SEKOLAH SKK:</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SJKT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LADANG MOUNT AUSTIN, JB</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SJKT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JLN TAJUL, KOTA TINGGI</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PARIT HJ. ADNAN, PONTIAN</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PENGKALAN RAJA, PONTIAN</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(LKTP) MAOKIL 1, LABIS</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(LKTP) SG. SAYONG, KULAI</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BANDAR TENGGARA 1, KOTA TINGGI</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LEPAU, KOTA TINGGI</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BANDAR PENAWAR, KOTA TINGGI</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TAMAN RINTING 2, PASIR GUDANG</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PENDAS LAUT, GELANG PATAH</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TAMAN MUTIARA RINI, JB</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ST. JOSEPH, JB</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SMK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(P) SULTAN IBRAHIM, JB</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SMK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MOHD KHALID, JB</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SMK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DATO’ PENGGAWA TIMUR, MASAI</a:t>
            </a:r>
          </a:p>
          <a:p>
            <a:r>
              <a:rPr lang="en-US" sz="1300" b="1" dirty="0" smtClean="0">
                <a:solidFill>
                  <a:schemeClr val="accent2">
                    <a:lumMod val="40000"/>
                    <a:lumOff val="60000"/>
                  </a:schemeClr>
                </a:solidFill>
                <a:latin typeface="Arial Black" panose="020B0A04020102020204" pitchFamily="34" charset="0"/>
                <a:cs typeface="Arial" panose="020B0604020202020204" pitchFamily="34" charset="0"/>
              </a:rPr>
              <a:t>SMPK </a:t>
            </a:r>
            <a:r>
              <a:rPr lang="en-US" sz="1300" b="1" dirty="0">
                <a:solidFill>
                  <a:schemeClr val="accent2">
                    <a:lumMod val="40000"/>
                    <a:lumOff val="60000"/>
                  </a:schemeClr>
                </a:solidFill>
                <a:latin typeface="Arial Black" panose="020B0A04020102020204" pitchFamily="34" charset="0"/>
                <a:cs typeface="Arial" panose="020B0604020202020204" pitchFamily="34" charset="0"/>
              </a:rPr>
              <a:t>VOKASIONAL INDAHPURA, KULAI </a:t>
            </a:r>
          </a:p>
          <a:p>
            <a:endParaRPr lang="en-US" sz="1600" dirty="0" smtClean="0">
              <a:solidFill>
                <a:schemeClr val="accent2">
                  <a:lumMod val="40000"/>
                  <a:lumOff val="60000"/>
                </a:schemeClr>
              </a:solidFill>
              <a:latin typeface="Arial Black" panose="020B0A04020102020204" pitchFamily="34" charset="0"/>
            </a:endParaRPr>
          </a:p>
          <a:p>
            <a:endParaRPr lang="en-US" sz="1600" dirty="0">
              <a:solidFill>
                <a:schemeClr val="accent2">
                  <a:lumMod val="40000"/>
                  <a:lumOff val="60000"/>
                </a:schemeClr>
              </a:solidFill>
              <a:latin typeface="Arial Black" panose="020B0A04020102020204" pitchFamily="34" charset="0"/>
            </a:endParaRPr>
          </a:p>
          <a:p>
            <a:pPr algn="just"/>
            <a:r>
              <a:rPr lang="en-US" sz="1400" dirty="0" err="1" smtClean="0">
                <a:solidFill>
                  <a:schemeClr val="bg1"/>
                </a:solidFill>
                <a:latin typeface="Arial" panose="020B0604020202020204" pitchFamily="34" charset="0"/>
                <a:cs typeface="Arial" panose="020B0604020202020204" pitchFamily="34" charset="0"/>
              </a:rPr>
              <a:t>Memberikan</a:t>
            </a:r>
            <a:r>
              <a:rPr lang="en-US" sz="1400" dirty="0" smtClean="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pendedahan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kepada</a:t>
            </a:r>
            <a:r>
              <a:rPr lang="en-US" sz="1400" dirty="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para </a:t>
            </a:r>
            <a:r>
              <a:rPr lang="en-US" sz="1400" dirty="0" err="1" smtClean="0">
                <a:solidFill>
                  <a:schemeClr val="bg1"/>
                </a:solidFill>
                <a:latin typeface="Arial" panose="020B0604020202020204" pitchFamily="34" charset="0"/>
                <a:cs typeface="Arial" panose="020B0604020202020204" pitchFamily="34" charset="0"/>
              </a:rPr>
              <a:t>pelajar</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mengenai</a:t>
            </a:r>
            <a:r>
              <a:rPr lang="en-US" sz="1400" dirty="0" smtClean="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cara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alternatif</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pembuatan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kertas</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daripada</a:t>
            </a:r>
            <a:r>
              <a:rPr lang="en-US" sz="1400" dirty="0">
                <a:solidFill>
                  <a:schemeClr val="bg1"/>
                </a:solidFill>
                <a:latin typeface="Arial" panose="020B0604020202020204" pitchFamily="34" charset="0"/>
                <a:cs typeface="Arial" panose="020B0604020202020204" pitchFamily="34" charset="0"/>
              </a:rPr>
              <a:t> nanas</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Ia</a:t>
            </a:r>
            <a:r>
              <a:rPr lang="en-US" sz="1400" dirty="0" smtClean="0">
                <a:solidFill>
                  <a:schemeClr val="bg1"/>
                </a:solidFill>
                <a:latin typeface="Arial" panose="020B0604020202020204" pitchFamily="34" charset="0"/>
                <a:cs typeface="Arial" panose="020B0604020202020204" pitchFamily="34" charset="0"/>
              </a:rPr>
              <a:t> juga </a:t>
            </a:r>
            <a:r>
              <a:rPr lang="en-US" sz="1400" dirty="0" err="1" smtClean="0">
                <a:solidFill>
                  <a:schemeClr val="bg1"/>
                </a:solidFill>
                <a:latin typeface="Arial" panose="020B0604020202020204" pitchFamily="34" charset="0"/>
                <a:cs typeface="Arial" panose="020B0604020202020204" pitchFamily="34" charset="0"/>
              </a:rPr>
              <a:t>dapat</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memberi</a:t>
            </a:r>
            <a:r>
              <a:rPr lang="en-US" sz="1400" dirty="0" smtClean="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kesedaran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mengenai</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alternatif</a:t>
            </a:r>
            <a:r>
              <a:rPr lang="en-US" sz="1400" dirty="0">
                <a:solidFill>
                  <a:schemeClr val="bg1"/>
                </a:solidFill>
                <a:latin typeface="Arial" panose="020B0604020202020204" pitchFamily="34" charset="0"/>
                <a:cs typeface="Arial" panose="020B0604020202020204" pitchFamily="34" charset="0"/>
              </a:rPr>
              <a:t> lain </a:t>
            </a:r>
            <a:r>
              <a:rPr lang="en-US" sz="1400" dirty="0" err="1">
                <a:solidFill>
                  <a:schemeClr val="bg1"/>
                </a:solidFill>
                <a:latin typeface="Arial" panose="020B0604020202020204" pitchFamily="34" charset="0"/>
                <a:cs typeface="Arial" panose="020B0604020202020204" pitchFamily="34" charset="0"/>
              </a:rPr>
              <a:t>untuk</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membuat</a:t>
            </a:r>
            <a:r>
              <a:rPr lang="en-US" sz="1400" dirty="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kertas</a:t>
            </a:r>
            <a:r>
              <a:rPr lang="en-US" sz="1400" dirty="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selain</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dapat</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memberi</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kesedaran</a:t>
            </a:r>
            <a:r>
              <a:rPr lang="en-US" sz="1400" dirty="0" smtClean="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kepada</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tetamu</a:t>
            </a:r>
            <a:r>
              <a:rPr lang="en-US" sz="1400" dirty="0">
                <a:solidFill>
                  <a:schemeClr val="bg1"/>
                </a:solidFill>
                <a:latin typeface="Arial" panose="020B0604020202020204" pitchFamily="34" charset="0"/>
                <a:cs typeface="Arial" panose="020B0604020202020204" pitchFamily="34" charset="0"/>
              </a:rPr>
              <a:t> </a:t>
            </a:r>
            <a:r>
              <a:rPr lang="en-US" sz="1400" dirty="0" smtClean="0">
                <a:solidFill>
                  <a:schemeClr val="bg1"/>
                </a:solidFill>
                <a:latin typeface="Arial" panose="020B0604020202020204" pitchFamily="34" charset="0"/>
                <a:cs typeface="Arial" panose="020B0604020202020204" pitchFamily="34" charset="0"/>
              </a:rPr>
              <a:t>agar </a:t>
            </a:r>
            <a:r>
              <a:rPr lang="en-US" sz="1400" dirty="0" err="1" smtClean="0">
                <a:solidFill>
                  <a:schemeClr val="bg1"/>
                </a:solidFill>
                <a:latin typeface="Arial" panose="020B0604020202020204" pitchFamily="34" charset="0"/>
                <a:cs typeface="Arial" panose="020B0604020202020204" pitchFamily="34" charset="0"/>
              </a:rPr>
              <a:t>dapat</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membantu</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mengurangkan</a:t>
            </a:r>
            <a:r>
              <a:rPr lang="en-US" sz="1400" dirty="0" smtClean="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pemanasan</a:t>
            </a:r>
            <a:r>
              <a:rPr lang="en-US" sz="1400" dirty="0">
                <a:solidFill>
                  <a:schemeClr val="bg1"/>
                </a:solidFill>
                <a:latin typeface="Arial" panose="020B0604020202020204" pitchFamily="34" charset="0"/>
                <a:cs typeface="Arial" panose="020B0604020202020204" pitchFamily="34" charset="0"/>
              </a:rPr>
              <a:t> global </a:t>
            </a:r>
            <a:r>
              <a:rPr lang="en-US" sz="1400" dirty="0" err="1">
                <a:solidFill>
                  <a:schemeClr val="bg1"/>
                </a:solidFill>
                <a:latin typeface="Arial" panose="020B0604020202020204" pitchFamily="34" charset="0"/>
                <a:cs typeface="Arial" panose="020B0604020202020204" pitchFamily="34" charset="0"/>
              </a:rPr>
              <a:t>dan</a:t>
            </a:r>
            <a:r>
              <a:rPr lang="en-US" sz="1400" dirty="0">
                <a:solidFill>
                  <a:schemeClr val="bg1"/>
                </a:solidFill>
                <a:latin typeface="Arial" panose="020B0604020202020204" pitchFamily="34" charset="0"/>
                <a:cs typeface="Arial" panose="020B0604020202020204" pitchFamily="34" charset="0"/>
              </a:rPr>
              <a:t> </a:t>
            </a:r>
            <a:r>
              <a:rPr lang="en-US" sz="1400" dirty="0" err="1">
                <a:solidFill>
                  <a:schemeClr val="bg1"/>
                </a:solidFill>
                <a:latin typeface="Arial" panose="020B0604020202020204" pitchFamily="34" charset="0"/>
                <a:cs typeface="Arial" panose="020B0604020202020204" pitchFamily="34" charset="0"/>
              </a:rPr>
              <a:t>pencemaran</a:t>
            </a:r>
            <a:r>
              <a:rPr lang="en-US" sz="1400" dirty="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alam</a:t>
            </a:r>
            <a:r>
              <a:rPr lang="en-US" sz="1400" dirty="0" smtClean="0">
                <a:solidFill>
                  <a:schemeClr val="bg1"/>
                </a:solidFill>
                <a:latin typeface="Arial" panose="020B0604020202020204" pitchFamily="34" charset="0"/>
                <a:cs typeface="Arial" panose="020B0604020202020204" pitchFamily="34" charset="0"/>
              </a:rPr>
              <a:t> </a:t>
            </a:r>
            <a:r>
              <a:rPr lang="en-US" sz="1400" dirty="0" err="1" smtClean="0">
                <a:solidFill>
                  <a:schemeClr val="bg1"/>
                </a:solidFill>
                <a:latin typeface="Arial" panose="020B0604020202020204" pitchFamily="34" charset="0"/>
                <a:cs typeface="Arial" panose="020B0604020202020204" pitchFamily="34" charset="0"/>
              </a:rPr>
              <a:t>sekitar</a:t>
            </a:r>
            <a:r>
              <a:rPr lang="en-US" sz="1400" dirty="0" smtClean="0">
                <a:solidFill>
                  <a:schemeClr val="bg1"/>
                </a:solidFill>
                <a:latin typeface="Arial" panose="020B0604020202020204" pitchFamily="34" charset="0"/>
                <a:cs typeface="Arial" panose="020B0604020202020204" pitchFamily="34" charset="0"/>
              </a:rPr>
              <a:t>.</a:t>
            </a:r>
            <a:endParaRPr lang="ms-MY" sz="1400" dirty="0">
              <a:solidFill>
                <a:schemeClr val="bg1"/>
              </a:solidFill>
              <a:latin typeface="Arial" panose="020B0604020202020204" pitchFamily="34" charset="0"/>
              <a:cs typeface="Arial" panose="020B0604020202020204" pitchFamily="34" charset="0"/>
            </a:endParaRPr>
          </a:p>
          <a:p>
            <a:endParaRPr lang="en-US" sz="1600" dirty="0" smtClean="0">
              <a:solidFill>
                <a:schemeClr val="accent2">
                  <a:lumMod val="40000"/>
                  <a:lumOff val="60000"/>
                </a:schemeClr>
              </a:solidFill>
              <a:latin typeface="Arial Black" panose="020B0A04020102020204" pitchFamily="34" charset="0"/>
            </a:endParaRPr>
          </a:p>
          <a:p>
            <a:endParaRPr lang="en-US" sz="1600" dirty="0">
              <a:solidFill>
                <a:schemeClr val="accent2">
                  <a:lumMod val="40000"/>
                  <a:lumOff val="60000"/>
                </a:schemeClr>
              </a:solidFill>
              <a:latin typeface="Arial Black" panose="020B0A04020102020204" pitchFamily="34" charset="0"/>
            </a:endParaRPr>
          </a:p>
          <a:p>
            <a:endParaRPr lang="en-US" sz="1600" dirty="0" smtClean="0">
              <a:solidFill>
                <a:schemeClr val="accent2">
                  <a:lumMod val="40000"/>
                  <a:lumOff val="60000"/>
                </a:schemeClr>
              </a:solidFill>
              <a:latin typeface="Arial Black" panose="020B0A04020102020204" pitchFamily="34" charset="0"/>
            </a:endParaRPr>
          </a:p>
        </p:txBody>
      </p:sp>
      <p:sp>
        <p:nvSpPr>
          <p:cNvPr id="6" name="Title 1"/>
          <p:cNvSpPr txBox="1">
            <a:spLocks/>
          </p:cNvSpPr>
          <p:nvPr/>
        </p:nvSpPr>
        <p:spPr bwMode="gray">
          <a:xfrm>
            <a:off x="5654566" y="504495"/>
            <a:ext cx="6232634" cy="1545021"/>
          </a:xfrm>
          <a:prstGeom prst="rect">
            <a:avLst/>
          </a:prstGeom>
          <a:solidFill>
            <a:schemeClr val="accent1">
              <a:lumMod val="40000"/>
              <a:lumOff val="60000"/>
            </a:schemeClr>
          </a:solidFill>
        </p:spPr>
        <p:txBody>
          <a:bodyPr vert="horz" lIns="91440" tIns="45720" rIns="91440" bIns="45720" rtlCol="0" anchor="b">
            <a:noAutofit/>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b="1" dirty="0" smtClean="0">
                <a:solidFill>
                  <a:schemeClr val="tx1"/>
                </a:solidFill>
                <a:latin typeface="Arial Black" panose="020B0A04020102020204" pitchFamily="34" charset="0"/>
              </a:rPr>
              <a:t>"TALK &amp; DEMO" PEMINDAHAN TEKNOLOGI PENGEKSTRAKAN FIBER NANAS KEPADA PINAPAPER BERSEMPENA FESTIVAL KONVOKESYEN UTM &amp; ULANGTAHUN 30 </a:t>
            </a:r>
          </a:p>
          <a:p>
            <a:pPr algn="ctr"/>
            <a:r>
              <a:rPr lang="en-US" sz="1800" b="1" dirty="0" smtClean="0">
                <a:solidFill>
                  <a:schemeClr val="tx1"/>
                </a:solidFill>
                <a:latin typeface="Arial Black" panose="020B0A04020102020204" pitchFamily="34" charset="0"/>
              </a:rPr>
              <a:t>UTM BERSAMA JOHOR</a:t>
            </a:r>
            <a:endParaRPr lang="ms-MY" sz="1800" b="1" dirty="0">
              <a:solidFill>
                <a:schemeClr val="tx1"/>
              </a:solidFill>
              <a:latin typeface="Arial Black" panose="020B0A04020102020204" pitchFamily="34" charset="0"/>
              <a:cs typeface="Aharoni" panose="02010803020104030203" pitchFamily="2" charset="-79"/>
            </a:endParaRPr>
          </a:p>
        </p:txBody>
      </p:sp>
      <p:sp>
        <p:nvSpPr>
          <p:cNvPr id="7" name="TextBox 6"/>
          <p:cNvSpPr txBox="1"/>
          <p:nvPr/>
        </p:nvSpPr>
        <p:spPr>
          <a:xfrm>
            <a:off x="5654567" y="2049516"/>
            <a:ext cx="6255770" cy="830997"/>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cs typeface="Arial" panose="020B0604020202020204" pitchFamily="34" charset="0"/>
              </a:rPr>
              <a:t>Tarikh</a:t>
            </a:r>
            <a:r>
              <a:rPr lang="en-US" sz="1600" b="1" dirty="0" smtClean="0">
                <a:latin typeface="Arial Black" panose="020B0A04020102020204" pitchFamily="34" charset="0"/>
                <a:cs typeface="Arial" panose="020B0604020202020204" pitchFamily="34" charset="0"/>
              </a:rPr>
              <a:t>: 22 </a:t>
            </a:r>
            <a:r>
              <a:rPr lang="en-US" sz="1600" b="1" dirty="0" err="1" smtClean="0">
                <a:latin typeface="Arial Black" panose="020B0A04020102020204" pitchFamily="34" charset="0"/>
                <a:cs typeface="Arial" panose="020B0604020202020204" pitchFamily="34" charset="0"/>
              </a:rPr>
              <a:t>Oktober</a:t>
            </a:r>
            <a:r>
              <a:rPr lang="en-US" sz="1600" b="1" dirty="0" smtClean="0">
                <a:latin typeface="Arial Black" panose="020B0A04020102020204" pitchFamily="34" charset="0"/>
                <a:cs typeface="Arial" panose="020B0604020202020204" pitchFamily="34" charset="0"/>
              </a:rPr>
              <a:t> 2015 (</a:t>
            </a:r>
            <a:r>
              <a:rPr lang="en-US" sz="1600" b="1" dirty="0" err="1" smtClean="0">
                <a:latin typeface="Arial Black" panose="020B0A04020102020204" pitchFamily="34" charset="0"/>
                <a:cs typeface="Arial" panose="020B0604020202020204" pitchFamily="34" charset="0"/>
              </a:rPr>
              <a:t>Khamis</a:t>
            </a:r>
            <a:r>
              <a:rPr lang="en-US" sz="1600" b="1" dirty="0" smtClean="0">
                <a:latin typeface="Arial Black" panose="020B0A04020102020204" pitchFamily="34" charset="0"/>
                <a:cs typeface="Arial" panose="020B0604020202020204" pitchFamily="34" charset="0"/>
              </a:rPr>
              <a:t>)</a:t>
            </a:r>
          </a:p>
          <a:p>
            <a:pPr algn="ctr"/>
            <a:r>
              <a:rPr lang="en-US" sz="1600" b="1" dirty="0" err="1" smtClean="0">
                <a:latin typeface="Arial Black" panose="020B0A04020102020204" pitchFamily="34" charset="0"/>
                <a:cs typeface="Arial" panose="020B0604020202020204" pitchFamily="34" charset="0"/>
              </a:rPr>
              <a:t>Tempat</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Dataran</a:t>
            </a:r>
            <a:r>
              <a:rPr lang="en-US" sz="1600" b="1" dirty="0" smtClean="0">
                <a:latin typeface="Arial Black" panose="020B0A04020102020204" pitchFamily="34" charset="0"/>
                <a:cs typeface="Arial" panose="020B0604020202020204" pitchFamily="34" charset="0"/>
              </a:rPr>
              <a:t> UTM, UTM Johor </a:t>
            </a:r>
            <a:r>
              <a:rPr lang="en-US" sz="1600" b="1" dirty="0" err="1" smtClean="0">
                <a:latin typeface="Arial Black" panose="020B0A04020102020204" pitchFamily="34" charset="0"/>
                <a:cs typeface="Arial" panose="020B0604020202020204" pitchFamily="34" charset="0"/>
              </a:rPr>
              <a:t>Bahru</a:t>
            </a:r>
            <a:r>
              <a:rPr lang="en-US" sz="1600" b="1" dirty="0" smtClean="0">
                <a:latin typeface="Arial Black" panose="020B0A04020102020204" pitchFamily="34" charset="0"/>
                <a:cs typeface="Arial" panose="020B0604020202020204" pitchFamily="34" charset="0"/>
              </a:rPr>
              <a:t/>
            </a:r>
            <a:br>
              <a:rPr lang="en-US" sz="1600" b="1" dirty="0" smtClean="0">
                <a:latin typeface="Arial Black" panose="020B0A04020102020204" pitchFamily="34" charset="0"/>
                <a:cs typeface="Arial" panose="020B0604020202020204" pitchFamily="34" charset="0"/>
              </a:rPr>
            </a:br>
            <a:endParaRPr lang="ms-MY" sz="1600" b="1" dirty="0">
              <a:latin typeface="Arial Black" panose="020B0A04020102020204" pitchFamily="34" charset="0"/>
              <a:cs typeface="Arial" panose="020B0604020202020204" pitchFamily="34" charset="0"/>
            </a:endParaRPr>
          </a:p>
        </p:txBody>
      </p:sp>
      <p:sp>
        <p:nvSpPr>
          <p:cNvPr id="8" name="Rectangle 7"/>
          <p:cNvSpPr/>
          <p:nvPr/>
        </p:nvSpPr>
        <p:spPr>
          <a:xfrm>
            <a:off x="348805" y="2268633"/>
            <a:ext cx="5186855" cy="307777"/>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1</a:t>
            </a:r>
            <a:r>
              <a:rPr lang="en-US" sz="1400" b="1"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p:txBody>
      </p:sp>
      <p:sp>
        <p:nvSpPr>
          <p:cNvPr id="9" name="TextBox 8"/>
          <p:cNvSpPr txBox="1"/>
          <p:nvPr/>
        </p:nvSpPr>
        <p:spPr>
          <a:xfrm>
            <a:off x="642444" y="4333244"/>
            <a:ext cx="3957145" cy="369332"/>
          </a:xfrm>
          <a:prstGeom prst="rect">
            <a:avLst/>
          </a:prstGeom>
          <a:noFill/>
        </p:spPr>
        <p:txBody>
          <a:bodyPr wrap="square" rtlCol="0">
            <a:spAutoFit/>
          </a:bodyPr>
          <a:lstStyle/>
          <a:p>
            <a:pPr algn="ctr"/>
            <a:r>
              <a:rPr lang="en-US" dirty="0" smtClean="0">
                <a:solidFill>
                  <a:schemeClr val="accent2">
                    <a:lumMod val="75000"/>
                  </a:schemeClr>
                </a:solidFill>
                <a:latin typeface="Arial Black" panose="020B0A04020102020204" pitchFamily="34" charset="0"/>
              </a:rPr>
              <a:t>OBJEKTIF</a:t>
            </a:r>
            <a:r>
              <a:rPr lang="en-US" dirty="0" smtClean="0">
                <a:solidFill>
                  <a:schemeClr val="accent2"/>
                </a:solidFill>
                <a:latin typeface="Arial Black" panose="020B0A04020102020204" pitchFamily="34" charset="0"/>
              </a:rPr>
              <a:t> </a:t>
            </a:r>
            <a:r>
              <a:rPr lang="en-US" dirty="0" smtClean="0">
                <a:solidFill>
                  <a:schemeClr val="accent2">
                    <a:lumMod val="75000"/>
                  </a:schemeClr>
                </a:solidFill>
                <a:latin typeface="Arial Black" panose="020B0A04020102020204" pitchFamily="34" charset="0"/>
              </a:rPr>
              <a:t>&amp; TUJUAN</a:t>
            </a:r>
            <a:endParaRPr lang="ms-MY" dirty="0">
              <a:solidFill>
                <a:schemeClr val="accent2">
                  <a:lumMod val="75000"/>
                </a:schemeClr>
              </a:solidFill>
              <a:latin typeface="Arial Black" panose="020B0A04020102020204" pitchFamily="34" charset="0"/>
            </a:endParaRPr>
          </a:p>
        </p:txBody>
      </p:sp>
      <p:pic>
        <p:nvPicPr>
          <p:cNvPr id="3074" name="Picture 2" descr="Displaying IMG-20151022-WA0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4566" y="3197842"/>
            <a:ext cx="2996761" cy="30925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splaying IMG-20151022-WA0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8689" y="3197842"/>
            <a:ext cx="3081647" cy="309259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610193" y="0"/>
            <a:ext cx="472966" cy="400110"/>
          </a:xfrm>
          <a:prstGeom prst="rect">
            <a:avLst/>
          </a:prstGeom>
          <a:noFill/>
        </p:spPr>
        <p:txBody>
          <a:bodyPr wrap="square" rtlCol="0">
            <a:spAutoFit/>
          </a:bodyPr>
          <a:lstStyle/>
          <a:p>
            <a:r>
              <a:rPr lang="en-US" sz="2000" b="1" dirty="0" smtClean="0">
                <a:solidFill>
                  <a:schemeClr val="bg1"/>
                </a:solidFill>
              </a:rPr>
              <a:t>17</a:t>
            </a:r>
            <a:endParaRPr lang="ms-MY" sz="2000" b="1" dirty="0">
              <a:solidFill>
                <a:schemeClr val="bg1"/>
              </a:solidFill>
            </a:endParaRPr>
          </a:p>
        </p:txBody>
      </p:sp>
    </p:spTree>
    <p:extLst>
      <p:ext uri="{BB962C8B-B14F-4D97-AF65-F5344CB8AC3E}">
        <p14:creationId xmlns:p14="http://schemas.microsoft.com/office/powerpoint/2010/main" val="2900803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5214" y="1395074"/>
            <a:ext cx="3797009" cy="4532761"/>
          </a:xfrm>
        </p:spPr>
        <p:txBody>
          <a:bodyPr/>
          <a:lstStyle/>
          <a:p>
            <a:pPr algn="just"/>
            <a:r>
              <a:rPr lang="en-US" dirty="0" err="1" smtClean="0">
                <a:solidFill>
                  <a:schemeClr val="bg1"/>
                </a:solidFill>
                <a:latin typeface="Arial" panose="020B0604020202020204" pitchFamily="34" charset="0"/>
                <a:cs typeface="Arial" panose="020B0604020202020204" pitchFamily="34" charset="0"/>
              </a:rPr>
              <a:t>Sebanyak</a:t>
            </a:r>
            <a:r>
              <a:rPr lang="en-US" dirty="0" smtClean="0">
                <a:solidFill>
                  <a:schemeClr val="bg1"/>
                </a:solidFill>
                <a:latin typeface="Arial" panose="020B0604020202020204" pitchFamily="34" charset="0"/>
                <a:cs typeface="Arial" panose="020B0604020202020204" pitchFamily="34" charset="0"/>
              </a:rPr>
              <a:t> 19 </a:t>
            </a:r>
            <a:r>
              <a:rPr lang="en-US" dirty="0" err="1" smtClean="0">
                <a:solidFill>
                  <a:schemeClr val="bg1"/>
                </a:solidFill>
                <a:latin typeface="Arial" panose="020B0604020202020204" pitchFamily="34" charset="0"/>
                <a:cs typeface="Arial" panose="020B0604020202020204" pitchFamily="34" charset="0"/>
              </a:rPr>
              <a:t>buah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sekolah</a:t>
            </a:r>
            <a:r>
              <a:rPr lang="en-US" dirty="0" smtClean="0">
                <a:solidFill>
                  <a:schemeClr val="bg1"/>
                </a:solidFill>
                <a:latin typeface="Arial" panose="020B0604020202020204" pitchFamily="34" charset="0"/>
                <a:cs typeface="Arial" panose="020B0604020202020204" pitchFamily="34" charset="0"/>
              </a:rPr>
              <a:t> di </a:t>
            </a:r>
            <a:r>
              <a:rPr lang="en-US" dirty="0" err="1" smtClean="0">
                <a:solidFill>
                  <a:schemeClr val="bg1"/>
                </a:solidFill>
                <a:latin typeface="Arial" panose="020B0604020202020204" pitchFamily="34" charset="0"/>
                <a:cs typeface="Arial" panose="020B0604020202020204" pitchFamily="34" charset="0"/>
              </a:rPr>
              <a:t>sekitar</a:t>
            </a:r>
            <a:r>
              <a:rPr lang="en-US" dirty="0" smtClean="0">
                <a:solidFill>
                  <a:schemeClr val="bg1"/>
                </a:solidFill>
                <a:latin typeface="Arial" panose="020B0604020202020204" pitchFamily="34" charset="0"/>
                <a:cs typeface="Arial" panose="020B0604020202020204" pitchFamily="34" charset="0"/>
              </a:rPr>
              <a:t> Johor </a:t>
            </a:r>
            <a:r>
              <a:rPr lang="en-US" dirty="0" err="1" smtClean="0">
                <a:solidFill>
                  <a:schemeClr val="bg1"/>
                </a:solidFill>
                <a:latin typeface="Arial" panose="020B0604020202020204" pitchFamily="34" charset="0"/>
                <a:cs typeface="Arial" panose="020B0604020202020204" pitchFamily="34" charset="0"/>
              </a:rPr>
              <a:t>termasuk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sekolah-sekolah</a:t>
            </a:r>
            <a:r>
              <a:rPr lang="en-US" dirty="0" smtClean="0">
                <a:solidFill>
                  <a:schemeClr val="bg1"/>
                </a:solidFill>
                <a:latin typeface="Arial" panose="020B0604020202020204" pitchFamily="34" charset="0"/>
                <a:cs typeface="Arial" panose="020B0604020202020204" pitchFamily="34" charset="0"/>
              </a:rPr>
              <a:t> SKK yang </a:t>
            </a:r>
            <a:r>
              <a:rPr lang="en-US" dirty="0" err="1" smtClean="0">
                <a:solidFill>
                  <a:schemeClr val="bg1"/>
                </a:solidFill>
                <a:latin typeface="Arial" panose="020B0604020202020204" pitchFamily="34" charset="0"/>
                <a:cs typeface="Arial" panose="020B0604020202020204" pitchFamily="34" charset="0"/>
              </a:rPr>
              <a:t>telah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turut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serta</a:t>
            </a:r>
            <a:r>
              <a:rPr lang="en-US" dirty="0" smtClean="0">
                <a:solidFill>
                  <a:schemeClr val="bg1"/>
                </a:solidFill>
                <a:latin typeface="Arial" panose="020B0604020202020204" pitchFamily="34" charset="0"/>
                <a:cs typeface="Arial" panose="020B0604020202020204" pitchFamily="34" charset="0"/>
              </a:rPr>
              <a:t> di </a:t>
            </a:r>
            <a:r>
              <a:rPr lang="en-US" dirty="0" err="1" smtClean="0">
                <a:solidFill>
                  <a:schemeClr val="bg1"/>
                </a:solidFill>
                <a:latin typeface="Arial" panose="020B0604020202020204" pitchFamily="34" charset="0"/>
                <a:cs typeface="Arial" panose="020B0604020202020204" pitchFamily="34" charset="0"/>
              </a:rPr>
              <a:t>dalam</a:t>
            </a:r>
            <a:r>
              <a:rPr lang="en-US" dirty="0" smtClean="0">
                <a:solidFill>
                  <a:schemeClr val="bg1"/>
                </a:solidFill>
                <a:latin typeface="Arial" panose="020B0604020202020204" pitchFamily="34" charset="0"/>
                <a:cs typeface="Arial" panose="020B0604020202020204" pitchFamily="34" charset="0"/>
              </a:rPr>
              <a:t> program </a:t>
            </a:r>
            <a:r>
              <a:rPr lang="en-US" dirty="0" err="1" smtClean="0">
                <a:solidFill>
                  <a:schemeClr val="bg1"/>
                </a:solidFill>
                <a:latin typeface="Arial" panose="020B0604020202020204" pitchFamily="34" charset="0"/>
                <a:cs typeface="Arial" panose="020B0604020202020204" pitchFamily="34" charset="0"/>
              </a:rPr>
              <a:t>ini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Sambutan</a:t>
            </a:r>
            <a:r>
              <a:rPr lang="en-US" dirty="0" smtClean="0">
                <a:solidFill>
                  <a:schemeClr val="bg1"/>
                </a:solidFill>
                <a:latin typeface="Arial" panose="020B0604020202020204" pitchFamily="34" charset="0"/>
                <a:cs typeface="Arial" panose="020B0604020202020204" pitchFamily="34" charset="0"/>
              </a:rPr>
              <a:t> yang </a:t>
            </a:r>
            <a:r>
              <a:rPr lang="en-US" dirty="0" err="1" smtClean="0">
                <a:solidFill>
                  <a:schemeClr val="bg1"/>
                </a:solidFill>
                <a:latin typeface="Arial" panose="020B0604020202020204" pitchFamily="34" charset="0"/>
                <a:cs typeface="Arial" panose="020B0604020202020204" pitchFamily="34" charset="0"/>
              </a:rPr>
              <a:t>diberikan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sangat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menggalakkan</a:t>
            </a:r>
            <a:r>
              <a:rPr lang="en-US" dirty="0" smtClean="0">
                <a:solidFill>
                  <a:schemeClr val="bg1"/>
                </a:solidFill>
                <a:latin typeface="Arial" panose="020B0604020202020204" pitchFamily="34" charset="0"/>
                <a:cs typeface="Arial" panose="020B0604020202020204" pitchFamily="34" charset="0"/>
              </a:rPr>
              <a:t> di mana </a:t>
            </a:r>
            <a:r>
              <a:rPr lang="en-US" dirty="0" err="1" smtClean="0">
                <a:solidFill>
                  <a:schemeClr val="bg1"/>
                </a:solidFill>
                <a:latin typeface="Arial" panose="020B0604020202020204" pitchFamily="34" charset="0"/>
                <a:cs typeface="Arial" panose="020B0604020202020204" pitchFamily="34" charset="0"/>
              </a:rPr>
              <a:t>seramai</a:t>
            </a:r>
            <a:r>
              <a:rPr lang="en-US" dirty="0" smtClean="0">
                <a:solidFill>
                  <a:schemeClr val="bg1"/>
                </a:solidFill>
                <a:latin typeface="Arial" panose="020B0604020202020204" pitchFamily="34" charset="0"/>
                <a:cs typeface="Arial" panose="020B0604020202020204" pitchFamily="34" charset="0"/>
              </a:rPr>
              <a:t> 500 orang </a:t>
            </a:r>
            <a:r>
              <a:rPr lang="en-US" dirty="0" err="1" smtClean="0">
                <a:solidFill>
                  <a:schemeClr val="bg1"/>
                </a:solidFill>
                <a:latin typeface="Arial" panose="020B0604020202020204" pitchFamily="34" charset="0"/>
                <a:cs typeface="Arial" panose="020B0604020202020204" pitchFamily="34" charset="0"/>
              </a:rPr>
              <a:t>pelajar</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guru-guru </a:t>
            </a:r>
            <a:r>
              <a:rPr lang="en-US" dirty="0" err="1" smtClean="0">
                <a:solidFill>
                  <a:schemeClr val="bg1"/>
                </a:solidFill>
                <a:latin typeface="Arial" panose="020B0604020202020204" pitchFamily="34" charset="0"/>
                <a:cs typeface="Arial" panose="020B0604020202020204" pitchFamily="34" charset="0"/>
              </a:rPr>
              <a:t>pengiring</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telah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hadir</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mendapat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banyak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manfaat</a:t>
            </a:r>
            <a:r>
              <a:rPr lang="en-US" dirty="0" smtClean="0">
                <a:solidFill>
                  <a:schemeClr val="bg1"/>
                </a:solidFill>
                <a:latin typeface="Arial" panose="020B0604020202020204" pitchFamily="34" charset="0"/>
                <a:cs typeface="Arial" panose="020B0604020202020204" pitchFamily="34" charset="0"/>
              </a:rPr>
              <a:t> di </a:t>
            </a:r>
            <a:r>
              <a:rPr lang="en-US" dirty="0" err="1" smtClean="0">
                <a:solidFill>
                  <a:schemeClr val="bg1"/>
                </a:solidFill>
                <a:latin typeface="Arial" panose="020B0604020202020204" pitchFamily="34" charset="0"/>
                <a:cs typeface="Arial" panose="020B0604020202020204" pitchFamily="34" charset="0"/>
              </a:rPr>
              <a:t>atas</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sesi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perkongsian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pengetahuan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teknologi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daripada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Ketua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Penyelidik</a:t>
            </a:r>
            <a:r>
              <a:rPr lang="en-US" dirty="0" smtClean="0">
                <a:solidFill>
                  <a:schemeClr val="bg1"/>
                </a:solidFill>
                <a:latin typeface="Arial" panose="020B0604020202020204" pitchFamily="34" charset="0"/>
                <a:cs typeface="Arial" panose="020B0604020202020204" pitchFamily="34" charset="0"/>
              </a:rPr>
              <a:t>, Prof. </a:t>
            </a:r>
            <a:r>
              <a:rPr lang="en-US" dirty="0" err="1" smtClean="0">
                <a:solidFill>
                  <a:schemeClr val="bg1"/>
                </a:solidFill>
                <a:latin typeface="Arial" panose="020B0604020202020204" pitchFamily="34" charset="0"/>
                <a:cs typeface="Arial" panose="020B0604020202020204" pitchFamily="34" charset="0"/>
              </a:rPr>
              <a:t>Madya</a:t>
            </a:r>
            <a:r>
              <a:rPr lang="en-US" dirty="0" smtClean="0">
                <a:solidFill>
                  <a:schemeClr val="bg1"/>
                </a:solidFill>
                <a:latin typeface="Arial" panose="020B0604020202020204" pitchFamily="34" charset="0"/>
                <a:cs typeface="Arial" panose="020B0604020202020204" pitchFamily="34" charset="0"/>
              </a:rPr>
              <a:t> Dr. Wan </a:t>
            </a:r>
            <a:r>
              <a:rPr lang="en-US" dirty="0" err="1" smtClean="0">
                <a:solidFill>
                  <a:schemeClr val="bg1"/>
                </a:solidFill>
                <a:latin typeface="Arial" panose="020B0604020202020204" pitchFamily="34" charset="0"/>
                <a:cs typeface="Arial" panose="020B0604020202020204" pitchFamily="34" charset="0"/>
              </a:rPr>
              <a:t>Aizan</a:t>
            </a:r>
            <a:r>
              <a:rPr lang="en-US" dirty="0" smtClean="0">
                <a:solidFill>
                  <a:schemeClr val="bg1"/>
                </a:solidFill>
                <a:latin typeface="Arial" panose="020B0604020202020204" pitchFamily="34" charset="0"/>
                <a:cs typeface="Arial" panose="020B0604020202020204" pitchFamily="34" charset="0"/>
              </a:rPr>
              <a:t> Wan </a:t>
            </a:r>
            <a:r>
              <a:rPr lang="en-US" dirty="0" err="1" smtClean="0">
                <a:solidFill>
                  <a:schemeClr val="bg1"/>
                </a:solidFill>
                <a:latin typeface="Arial" panose="020B0604020202020204" pitchFamily="34" charset="0"/>
                <a:cs typeface="Arial" panose="020B0604020202020204" pitchFamily="34" charset="0"/>
              </a:rPr>
              <a:t>Abd</a:t>
            </a:r>
            <a:r>
              <a:rPr lang="en-US" dirty="0" smtClean="0">
                <a:solidFill>
                  <a:schemeClr val="bg1"/>
                </a:solidFill>
                <a:latin typeface="Arial" panose="020B0604020202020204" pitchFamily="34" charset="0"/>
                <a:cs typeface="Arial" panose="020B0604020202020204" pitchFamily="34" charset="0"/>
              </a:rPr>
              <a:t> Rahman, </a:t>
            </a:r>
            <a:r>
              <a:rPr lang="en-US" dirty="0" err="1" smtClean="0">
                <a:solidFill>
                  <a:schemeClr val="bg1"/>
                </a:solidFill>
                <a:latin typeface="Arial" panose="020B0604020202020204" pitchFamily="34" charset="0"/>
                <a:cs typeface="Arial" panose="020B0604020202020204" pitchFamily="34" charset="0"/>
              </a:rPr>
              <a:t>Fakulti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Kejuruteraan</a:t>
            </a:r>
            <a:r>
              <a:rPr lang="en-US" dirty="0" smtClean="0">
                <a:solidFill>
                  <a:schemeClr val="bg1"/>
                </a:solidFill>
                <a:latin typeface="Arial" panose="020B0604020202020204" pitchFamily="34" charset="0"/>
                <a:cs typeface="Arial" panose="020B0604020202020204" pitchFamily="34" charset="0"/>
              </a:rPr>
              <a:t> Kimia, UTM.</a:t>
            </a:r>
          </a:p>
          <a:p>
            <a:pPr algn="just"/>
            <a:r>
              <a:rPr lang="en-US" dirty="0" err="1" smtClean="0">
                <a:solidFill>
                  <a:schemeClr val="bg1"/>
                </a:solidFill>
                <a:latin typeface="Arial" panose="020B0604020202020204" pitchFamily="34" charset="0"/>
                <a:cs typeface="Arial" panose="020B0604020202020204" pitchFamily="34" charset="0"/>
              </a:rPr>
              <a:t>Daripada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respon</a:t>
            </a:r>
            <a:r>
              <a:rPr lang="en-US" dirty="0" smtClean="0">
                <a:solidFill>
                  <a:schemeClr val="bg1"/>
                </a:solidFill>
                <a:latin typeface="Arial" panose="020B0604020202020204" pitchFamily="34" charset="0"/>
                <a:cs typeface="Arial" panose="020B0604020202020204" pitchFamily="34" charset="0"/>
              </a:rPr>
              <a:t> yang </a:t>
            </a:r>
            <a:r>
              <a:rPr lang="en-US" dirty="0" err="1" smtClean="0">
                <a:solidFill>
                  <a:schemeClr val="bg1"/>
                </a:solidFill>
                <a:latin typeface="Arial" panose="020B0604020202020204" pitchFamily="34" charset="0"/>
                <a:cs typeface="Arial" panose="020B0604020202020204" pitchFamily="34" charset="0"/>
              </a:rPr>
              <a:t>diterima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terdapat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beberapa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sekolah</a:t>
            </a:r>
            <a:r>
              <a:rPr lang="en-US" dirty="0" smtClean="0">
                <a:solidFill>
                  <a:schemeClr val="bg1"/>
                </a:solidFill>
                <a:latin typeface="Arial" panose="020B0604020202020204" pitchFamily="34" charset="0"/>
                <a:cs typeface="Arial" panose="020B0604020202020204" pitchFamily="34" charset="0"/>
              </a:rPr>
              <a:t> yang </a:t>
            </a:r>
            <a:r>
              <a:rPr lang="en-US" dirty="0" err="1" smtClean="0">
                <a:solidFill>
                  <a:schemeClr val="bg1"/>
                </a:solidFill>
                <a:latin typeface="Arial" panose="020B0604020202020204" pitchFamily="34" charset="0"/>
                <a:cs typeface="Arial" panose="020B0604020202020204" pitchFamily="34" charset="0"/>
              </a:rPr>
              <a:t>turut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berminat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untuk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membuat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sesi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khas</a:t>
            </a:r>
            <a:r>
              <a:rPr lang="en-US" dirty="0" smtClean="0">
                <a:solidFill>
                  <a:schemeClr val="bg1"/>
                </a:solidFill>
                <a:latin typeface="Arial" panose="020B0604020202020204" pitchFamily="34" charset="0"/>
                <a:cs typeface="Arial" panose="020B0604020202020204" pitchFamily="34" charset="0"/>
              </a:rPr>
              <a:t> di </a:t>
            </a:r>
            <a:r>
              <a:rPr lang="en-US" dirty="0" err="1" smtClean="0">
                <a:solidFill>
                  <a:schemeClr val="bg1"/>
                </a:solidFill>
                <a:latin typeface="Arial" panose="020B0604020202020204" pitchFamily="34" charset="0"/>
                <a:cs typeface="Arial" panose="020B0604020202020204" pitchFamily="34" charset="0"/>
              </a:rPr>
              <a:t>sekolah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bagi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mata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pelajaran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Seni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untuk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menghasilkan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kraf</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tangan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daripada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kertas</a:t>
            </a:r>
            <a:r>
              <a:rPr lang="en-US" dirty="0" smtClean="0">
                <a:solidFill>
                  <a:schemeClr val="bg1"/>
                </a:solidFill>
                <a:latin typeface="Arial" panose="020B0604020202020204" pitchFamily="34" charset="0"/>
                <a:cs typeface="Arial" panose="020B0604020202020204" pitchFamily="34" charset="0"/>
              </a:rPr>
              <a:t> nanas yang </a:t>
            </a:r>
            <a:r>
              <a:rPr lang="en-US" dirty="0" err="1" smtClean="0">
                <a:solidFill>
                  <a:schemeClr val="bg1"/>
                </a:solidFill>
                <a:latin typeface="Arial" panose="020B0604020202020204" pitchFamily="34" charset="0"/>
                <a:cs typeface="Arial" panose="020B0604020202020204" pitchFamily="34" charset="0"/>
              </a:rPr>
              <a:t>dibuat</a:t>
            </a:r>
            <a:r>
              <a:rPr lang="en-US" dirty="0" smtClean="0">
                <a:solidFill>
                  <a:schemeClr val="bg1"/>
                </a:solidFill>
                <a:latin typeface="Arial" panose="020B0604020202020204" pitchFamily="34" charset="0"/>
                <a:cs typeface="Arial" panose="020B0604020202020204" pitchFamily="34" charset="0"/>
              </a:rPr>
              <a:t>.  Para </a:t>
            </a:r>
            <a:r>
              <a:rPr lang="en-US" dirty="0" err="1" smtClean="0">
                <a:solidFill>
                  <a:schemeClr val="bg1"/>
                </a:solidFill>
                <a:latin typeface="Arial" panose="020B0604020202020204" pitchFamily="34" charset="0"/>
                <a:cs typeface="Arial" panose="020B0604020202020204" pitchFamily="34" charset="0"/>
              </a:rPr>
              <a:t>pelajar</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guru </a:t>
            </a:r>
            <a:r>
              <a:rPr lang="en-US" dirty="0" err="1" smtClean="0">
                <a:solidFill>
                  <a:schemeClr val="bg1"/>
                </a:solidFill>
                <a:latin typeface="Arial" panose="020B0604020202020204" pitchFamily="34" charset="0"/>
                <a:cs typeface="Arial" panose="020B0604020202020204" pitchFamily="34" charset="0"/>
              </a:rPr>
              <a:t>telah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mendapat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ilmu</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pengetahuan</a:t>
            </a:r>
            <a:r>
              <a:rPr lang="en-US" dirty="0" smtClean="0">
                <a:solidFill>
                  <a:schemeClr val="bg1"/>
                </a:solidFill>
                <a:latin typeface="Arial" panose="020B0604020202020204" pitchFamily="34" charset="0"/>
                <a:cs typeface="Arial" panose="020B0604020202020204" pitchFamily="34" charset="0"/>
              </a:rPr>
              <a:t> yang </a:t>
            </a:r>
            <a:r>
              <a:rPr lang="en-US" dirty="0" err="1" smtClean="0">
                <a:solidFill>
                  <a:schemeClr val="bg1"/>
                </a:solidFill>
                <a:latin typeface="Arial" panose="020B0604020202020204" pitchFamily="34" charset="0"/>
                <a:cs typeface="Arial" panose="020B0604020202020204" pitchFamily="34" charset="0"/>
              </a:rPr>
              <a:t>sangat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berguna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bagi</a:t>
            </a:r>
            <a:r>
              <a:rPr lang="en-US" dirty="0" smtClean="0">
                <a:solidFill>
                  <a:schemeClr val="bg1"/>
                </a:solidFill>
                <a:latin typeface="Arial" panose="020B0604020202020204" pitchFamily="34" charset="0"/>
                <a:cs typeface="Arial" panose="020B0604020202020204" pitchFamily="34" charset="0"/>
              </a:rPr>
              <a:t> program </a:t>
            </a:r>
            <a:r>
              <a:rPr lang="en-US" dirty="0" err="1" smtClean="0">
                <a:solidFill>
                  <a:schemeClr val="bg1"/>
                </a:solidFill>
                <a:latin typeface="Arial" panose="020B0604020202020204" pitchFamily="34" charset="0"/>
                <a:cs typeface="Arial" panose="020B0604020202020204" pitchFamily="34" charset="0"/>
              </a:rPr>
              <a:t>ini</a:t>
            </a:r>
            <a:r>
              <a:rPr lang="en-US" dirty="0"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a:p>
            <a:pPr algn="just"/>
            <a:endParaRPr lang="en-US" dirty="0" smtClean="0">
              <a:solidFill>
                <a:schemeClr val="bg1"/>
              </a:solidFill>
              <a:latin typeface="Arial" panose="020B0604020202020204" pitchFamily="34" charset="0"/>
              <a:cs typeface="Arial" panose="020B0604020202020204" pitchFamily="34" charset="0"/>
            </a:endParaRPr>
          </a:p>
          <a:p>
            <a:endParaRPr lang="ms-MY" dirty="0"/>
          </a:p>
        </p:txBody>
      </p:sp>
      <p:sp>
        <p:nvSpPr>
          <p:cNvPr id="5" name="Title 1"/>
          <p:cNvSpPr txBox="1">
            <a:spLocks/>
          </p:cNvSpPr>
          <p:nvPr/>
        </p:nvSpPr>
        <p:spPr bwMode="gray">
          <a:xfrm>
            <a:off x="5654566" y="504495"/>
            <a:ext cx="6232634" cy="1545021"/>
          </a:xfrm>
          <a:prstGeom prst="rect">
            <a:avLst/>
          </a:prstGeom>
          <a:solidFill>
            <a:schemeClr val="accent1">
              <a:lumMod val="40000"/>
              <a:lumOff val="60000"/>
            </a:schemeClr>
          </a:solidFill>
        </p:spPr>
        <p:txBody>
          <a:bodyPr vert="horz" lIns="91440" tIns="45720" rIns="91440" bIns="45720" rtlCol="0" anchor="b">
            <a:noAutofit/>
          </a:bodyPr>
          <a:lstStyle>
            <a:lvl1pPr algn="l" defTabSz="457200" rtl="0" eaLnBrk="1" latinLnBrk="0" hangingPunct="1">
              <a:spcBef>
                <a:spcPct val="0"/>
              </a:spcBef>
              <a:buNone/>
              <a:defRPr sz="24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b="1" dirty="0" smtClean="0">
                <a:solidFill>
                  <a:schemeClr val="tx1"/>
                </a:solidFill>
                <a:latin typeface="Arial Black" panose="020B0A04020102020204" pitchFamily="34" charset="0"/>
              </a:rPr>
              <a:t>"TALK &amp; DEMO" PEMINDAHAN TEKNOLOGI PENGEKSTRAKAN FIBER NANAS KEPADA PINAPAPER BERSEMPENA FESTIVAL KONVOKESYEN UTM &amp; ULANGTAHUN 30 </a:t>
            </a:r>
          </a:p>
          <a:p>
            <a:pPr algn="ctr"/>
            <a:r>
              <a:rPr lang="en-US" sz="1800" b="1" dirty="0" smtClean="0">
                <a:solidFill>
                  <a:schemeClr val="tx1"/>
                </a:solidFill>
                <a:latin typeface="Arial Black" panose="020B0A04020102020204" pitchFamily="34" charset="0"/>
              </a:rPr>
              <a:t>UTM BERSAMA JOHOR</a:t>
            </a:r>
            <a:endParaRPr lang="ms-MY" sz="1800" b="1" dirty="0">
              <a:solidFill>
                <a:schemeClr val="tx1"/>
              </a:solidFill>
              <a:latin typeface="Arial Black" panose="020B0A04020102020204" pitchFamily="34" charset="0"/>
              <a:cs typeface="Aharoni" panose="02010803020104030203" pitchFamily="2" charset="-79"/>
            </a:endParaRPr>
          </a:p>
        </p:txBody>
      </p:sp>
      <p:sp>
        <p:nvSpPr>
          <p:cNvPr id="6" name="TextBox 5"/>
          <p:cNvSpPr txBox="1"/>
          <p:nvPr/>
        </p:nvSpPr>
        <p:spPr>
          <a:xfrm>
            <a:off x="5654567" y="2049516"/>
            <a:ext cx="6255770" cy="830997"/>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cs typeface="Arial" panose="020B0604020202020204" pitchFamily="34" charset="0"/>
              </a:rPr>
              <a:t>Tarikh</a:t>
            </a:r>
            <a:r>
              <a:rPr lang="en-US" sz="1600" b="1" dirty="0" smtClean="0">
                <a:latin typeface="Arial Black" panose="020B0A04020102020204" pitchFamily="34" charset="0"/>
                <a:cs typeface="Arial" panose="020B0604020202020204" pitchFamily="34" charset="0"/>
              </a:rPr>
              <a:t>: 22 </a:t>
            </a:r>
            <a:r>
              <a:rPr lang="en-US" sz="1600" b="1" dirty="0" err="1" smtClean="0">
                <a:latin typeface="Arial Black" panose="020B0A04020102020204" pitchFamily="34" charset="0"/>
                <a:cs typeface="Arial" panose="020B0604020202020204" pitchFamily="34" charset="0"/>
              </a:rPr>
              <a:t>Oktober</a:t>
            </a:r>
            <a:r>
              <a:rPr lang="en-US" sz="1600" b="1" dirty="0" smtClean="0">
                <a:latin typeface="Arial Black" panose="020B0A04020102020204" pitchFamily="34" charset="0"/>
                <a:cs typeface="Arial" panose="020B0604020202020204" pitchFamily="34" charset="0"/>
              </a:rPr>
              <a:t> 2015 (</a:t>
            </a:r>
            <a:r>
              <a:rPr lang="en-US" sz="1600" b="1" dirty="0" err="1" smtClean="0">
                <a:latin typeface="Arial Black" panose="020B0A04020102020204" pitchFamily="34" charset="0"/>
                <a:cs typeface="Arial" panose="020B0604020202020204" pitchFamily="34" charset="0"/>
              </a:rPr>
              <a:t>Khamis</a:t>
            </a:r>
            <a:r>
              <a:rPr lang="en-US" sz="1600" b="1" dirty="0" smtClean="0">
                <a:latin typeface="Arial Black" panose="020B0A04020102020204" pitchFamily="34" charset="0"/>
                <a:cs typeface="Arial" panose="020B0604020202020204" pitchFamily="34" charset="0"/>
              </a:rPr>
              <a:t>)</a:t>
            </a:r>
          </a:p>
          <a:p>
            <a:pPr algn="ctr"/>
            <a:r>
              <a:rPr lang="en-US" sz="1600" b="1" dirty="0" err="1" smtClean="0">
                <a:latin typeface="Arial Black" panose="020B0A04020102020204" pitchFamily="34" charset="0"/>
                <a:cs typeface="Arial" panose="020B0604020202020204" pitchFamily="34" charset="0"/>
              </a:rPr>
              <a:t>Tempat</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Dataran</a:t>
            </a:r>
            <a:r>
              <a:rPr lang="en-US" sz="1600" b="1" dirty="0" smtClean="0">
                <a:latin typeface="Arial Black" panose="020B0A04020102020204" pitchFamily="34" charset="0"/>
                <a:cs typeface="Arial" panose="020B0604020202020204" pitchFamily="34" charset="0"/>
              </a:rPr>
              <a:t> UTM, UTM Johor </a:t>
            </a:r>
            <a:r>
              <a:rPr lang="en-US" sz="1600" b="1" dirty="0" err="1" smtClean="0">
                <a:latin typeface="Arial Black" panose="020B0A04020102020204" pitchFamily="34" charset="0"/>
                <a:cs typeface="Arial" panose="020B0604020202020204" pitchFamily="34" charset="0"/>
              </a:rPr>
              <a:t>Bahru</a:t>
            </a:r>
            <a:r>
              <a:rPr lang="en-US" sz="1600" b="1" dirty="0" smtClean="0">
                <a:latin typeface="Arial Black" panose="020B0A04020102020204" pitchFamily="34" charset="0"/>
                <a:cs typeface="Arial" panose="020B0604020202020204" pitchFamily="34" charset="0"/>
              </a:rPr>
              <a:t/>
            </a:r>
            <a:br>
              <a:rPr lang="en-US" sz="1600" b="1" dirty="0" smtClean="0">
                <a:latin typeface="Arial Black" panose="020B0A04020102020204" pitchFamily="34" charset="0"/>
                <a:cs typeface="Arial" panose="020B0604020202020204" pitchFamily="34" charset="0"/>
              </a:rPr>
            </a:br>
            <a:endParaRPr lang="ms-MY" sz="1600" b="1" dirty="0">
              <a:latin typeface="Arial Black" panose="020B0A04020102020204" pitchFamily="34" charset="0"/>
              <a:cs typeface="Arial" panose="020B0604020202020204" pitchFamily="34" charset="0"/>
            </a:endParaRPr>
          </a:p>
        </p:txBody>
      </p:sp>
      <p:sp>
        <p:nvSpPr>
          <p:cNvPr id="7" name="TextBox 6"/>
          <p:cNvSpPr txBox="1"/>
          <p:nvPr/>
        </p:nvSpPr>
        <p:spPr>
          <a:xfrm>
            <a:off x="580843" y="907673"/>
            <a:ext cx="3941380" cy="369332"/>
          </a:xfrm>
          <a:prstGeom prst="rect">
            <a:avLst/>
          </a:prstGeom>
          <a:noFill/>
        </p:spPr>
        <p:txBody>
          <a:bodyPr wrap="square" rtlCol="0">
            <a:spAutoFit/>
          </a:bodyPr>
          <a:lstStyle/>
          <a:p>
            <a:pPr algn="ctr"/>
            <a:r>
              <a:rPr lang="en-US" dirty="0" smtClean="0">
                <a:solidFill>
                  <a:schemeClr val="accent2">
                    <a:lumMod val="75000"/>
                  </a:schemeClr>
                </a:solidFill>
                <a:latin typeface="Arial Black" panose="020B0A04020102020204" pitchFamily="34" charset="0"/>
              </a:rPr>
              <a:t>KEJAYAAN PELAKSANAAN</a:t>
            </a:r>
            <a:endParaRPr lang="ms-MY" dirty="0">
              <a:solidFill>
                <a:schemeClr val="accent2">
                  <a:lumMod val="75000"/>
                </a:schemeClr>
              </a:solidFill>
              <a:latin typeface="Arial Black" panose="020B0A040201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4566" y="3180694"/>
            <a:ext cx="2843048" cy="282881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5268" y="3180694"/>
            <a:ext cx="3231931" cy="2828818"/>
          </a:xfrm>
          <a:prstGeom prst="rect">
            <a:avLst/>
          </a:prstGeom>
        </p:spPr>
      </p:pic>
      <p:sp>
        <p:nvSpPr>
          <p:cNvPr id="9" name="TextBox 8"/>
          <p:cNvSpPr txBox="1"/>
          <p:nvPr/>
        </p:nvSpPr>
        <p:spPr>
          <a:xfrm>
            <a:off x="10625959" y="104385"/>
            <a:ext cx="662152" cy="400110"/>
          </a:xfrm>
          <a:prstGeom prst="rect">
            <a:avLst/>
          </a:prstGeom>
          <a:noFill/>
        </p:spPr>
        <p:txBody>
          <a:bodyPr wrap="square" rtlCol="0">
            <a:spAutoFit/>
          </a:bodyPr>
          <a:lstStyle/>
          <a:p>
            <a:r>
              <a:rPr lang="en-US" sz="2000" b="1" dirty="0" smtClean="0">
                <a:solidFill>
                  <a:schemeClr val="bg1"/>
                </a:solidFill>
              </a:rPr>
              <a:t>18</a:t>
            </a:r>
            <a:endParaRPr lang="ms-MY" sz="2000" b="1" dirty="0">
              <a:solidFill>
                <a:schemeClr val="bg1"/>
              </a:solidFill>
            </a:endParaRPr>
          </a:p>
        </p:txBody>
      </p:sp>
    </p:spTree>
    <p:extLst>
      <p:ext uri="{BB962C8B-B14F-4D97-AF65-F5344CB8AC3E}">
        <p14:creationId xmlns:p14="http://schemas.microsoft.com/office/powerpoint/2010/main" val="4017586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SENARAI SEKOLAH-SEKOLAH KLUSTER KECEMERLANGAN DITINDIKKAN DENGAN UNIVERSITI TEKNOLOGI MALAYSIA</a:t>
            </a:r>
            <a:endParaRPr lang="ms-MY" sz="3600" dirty="0"/>
          </a:p>
        </p:txBody>
      </p:sp>
      <p:sp>
        <p:nvSpPr>
          <p:cNvPr id="4" name="Rectangle 3"/>
          <p:cNvSpPr/>
          <p:nvPr/>
        </p:nvSpPr>
        <p:spPr>
          <a:xfrm>
            <a:off x="348805" y="2268633"/>
            <a:ext cx="5186855" cy="4370427"/>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1</a:t>
            </a:r>
            <a:r>
              <a:rPr lang="en-US" sz="1400" b="1" dirty="0">
                <a:latin typeface="Arial" panose="020B0604020202020204" pitchFamily="34" charset="0"/>
                <a:cs typeface="Arial" panose="020B0604020202020204" pitchFamily="34" charset="0"/>
              </a:rPr>
              <a:t>.   SJKT MERSING, MERSING</a:t>
            </a:r>
          </a:p>
          <a:p>
            <a:r>
              <a:rPr lang="en-US" sz="1400" b="1" dirty="0">
                <a:latin typeface="Arial" panose="020B0604020202020204" pitchFamily="34" charset="0"/>
                <a:cs typeface="Arial" panose="020B0604020202020204" pitchFamily="34" charset="0"/>
              </a:rPr>
              <a:t>2.   SJKT MASAI, PASIR GUDANG</a:t>
            </a:r>
          </a:p>
          <a:p>
            <a:r>
              <a:rPr lang="en-US" sz="1400" b="1" dirty="0">
                <a:latin typeface="Arial" panose="020B0604020202020204" pitchFamily="34" charset="0"/>
                <a:cs typeface="Arial" panose="020B0604020202020204" pitchFamily="34" charset="0"/>
              </a:rPr>
              <a:t>3.   SJKT LADANG MOUNT AUSTIN, JB</a:t>
            </a:r>
          </a:p>
          <a:p>
            <a:r>
              <a:rPr lang="en-US" sz="1400" b="1" dirty="0">
                <a:latin typeface="Arial" panose="020B0604020202020204" pitchFamily="34" charset="0"/>
                <a:cs typeface="Arial" panose="020B0604020202020204" pitchFamily="34" charset="0"/>
              </a:rPr>
              <a:t>4.   SJKT JLN TAJUL, KOTA TINGGI</a:t>
            </a:r>
          </a:p>
          <a:p>
            <a:r>
              <a:rPr lang="en-US" sz="1400" b="1" dirty="0">
                <a:latin typeface="Arial" panose="020B0604020202020204" pitchFamily="34" charset="0"/>
                <a:cs typeface="Arial" panose="020B0604020202020204" pitchFamily="34" charset="0"/>
              </a:rPr>
              <a:t>5.   SJKT LADANG SUNGAI PAPAN, KOTA TINGGI</a:t>
            </a:r>
          </a:p>
          <a:p>
            <a:r>
              <a:rPr lang="en-US" sz="1400" b="1" dirty="0">
                <a:latin typeface="Arial" panose="020B0604020202020204" pitchFamily="34" charset="0"/>
                <a:cs typeface="Arial" panose="020B0604020202020204" pitchFamily="34" charset="0"/>
              </a:rPr>
              <a:t>6.   SJKT KANGKAR PULAI, JB</a:t>
            </a:r>
          </a:p>
          <a:p>
            <a:r>
              <a:rPr lang="en-US" sz="1400" b="1" dirty="0">
                <a:latin typeface="Arial" panose="020B0604020202020204" pitchFamily="34" charset="0"/>
                <a:cs typeface="Arial" panose="020B0604020202020204" pitchFamily="34" charset="0"/>
              </a:rPr>
              <a:t>7.   SK PARIT HJ. ADNAN, PONTIAN</a:t>
            </a:r>
          </a:p>
          <a:p>
            <a:r>
              <a:rPr lang="en-US" sz="1400" b="1" dirty="0">
                <a:latin typeface="Arial" panose="020B0604020202020204" pitchFamily="34" charset="0"/>
                <a:cs typeface="Arial" panose="020B0604020202020204" pitchFamily="34" charset="0"/>
              </a:rPr>
              <a:t>8.   SK PENGKALAN RAJA, PONTIAN</a:t>
            </a:r>
          </a:p>
          <a:p>
            <a:r>
              <a:rPr lang="en-US" sz="1400" b="1" dirty="0">
                <a:latin typeface="Arial" panose="020B0604020202020204" pitchFamily="34" charset="0"/>
                <a:cs typeface="Arial" panose="020B0604020202020204" pitchFamily="34" charset="0"/>
              </a:rPr>
              <a:t>9.   SK (LKTP) MAOKIL 1, LABIS</a:t>
            </a:r>
          </a:p>
          <a:p>
            <a:r>
              <a:rPr lang="en-US" sz="1400" b="1" dirty="0">
                <a:latin typeface="Arial" panose="020B0604020202020204" pitchFamily="34" charset="0"/>
                <a:cs typeface="Arial" panose="020B0604020202020204" pitchFamily="34" charset="0"/>
              </a:rPr>
              <a:t>10. SK (LKTP) SG. SAYONG, KULAI</a:t>
            </a:r>
          </a:p>
          <a:p>
            <a:r>
              <a:rPr lang="en-US" sz="1400" b="1" dirty="0">
                <a:latin typeface="Arial" panose="020B0604020202020204" pitchFamily="34" charset="0"/>
                <a:cs typeface="Arial" panose="020B0604020202020204" pitchFamily="34" charset="0"/>
              </a:rPr>
              <a:t>11. SK BANDAR TENGGARA 1, KOTA TINGGI</a:t>
            </a:r>
          </a:p>
          <a:p>
            <a:r>
              <a:rPr lang="en-US" sz="1400" b="1" dirty="0">
                <a:latin typeface="Arial" panose="020B0604020202020204" pitchFamily="34" charset="0"/>
                <a:cs typeface="Arial" panose="020B0604020202020204" pitchFamily="34" charset="0"/>
              </a:rPr>
              <a:t>12. SK LEPAU, KOTA TINGGI</a:t>
            </a:r>
          </a:p>
          <a:p>
            <a:r>
              <a:rPr lang="en-US" sz="1400" b="1" dirty="0">
                <a:latin typeface="Arial" panose="020B0604020202020204" pitchFamily="34" charset="0"/>
                <a:cs typeface="Arial" panose="020B0604020202020204" pitchFamily="34" charset="0"/>
              </a:rPr>
              <a:t>13. SK BANDAR PENAWAR, KOTA TINGGI</a:t>
            </a:r>
          </a:p>
          <a:p>
            <a:r>
              <a:rPr lang="en-US" sz="1400" b="1" dirty="0">
                <a:latin typeface="Arial" panose="020B0604020202020204" pitchFamily="34" charset="0"/>
                <a:cs typeface="Arial" panose="020B0604020202020204" pitchFamily="34" charset="0"/>
              </a:rPr>
              <a:t>14. SK TAMAN RINTING 2, PASIR GUDANG</a:t>
            </a:r>
          </a:p>
          <a:p>
            <a:r>
              <a:rPr lang="en-US" sz="1400" b="1" dirty="0">
                <a:latin typeface="Arial" panose="020B0604020202020204" pitchFamily="34" charset="0"/>
                <a:cs typeface="Arial" panose="020B0604020202020204" pitchFamily="34" charset="0"/>
              </a:rPr>
              <a:t>15. SK KOMPLEKS SULTAN ABU BAKAR, GELANG PATAH</a:t>
            </a:r>
          </a:p>
          <a:p>
            <a:r>
              <a:rPr lang="en-US" sz="1400" b="1" dirty="0">
                <a:latin typeface="Arial" panose="020B0604020202020204" pitchFamily="34" charset="0"/>
                <a:cs typeface="Arial" panose="020B0604020202020204" pitchFamily="34" charset="0"/>
              </a:rPr>
              <a:t>16. SK PENDAS LAUT, GELANG PATAH</a:t>
            </a:r>
          </a:p>
          <a:p>
            <a:r>
              <a:rPr lang="en-US" sz="1400" b="1" dirty="0">
                <a:latin typeface="Arial" panose="020B0604020202020204" pitchFamily="34" charset="0"/>
                <a:cs typeface="Arial" panose="020B0604020202020204" pitchFamily="34" charset="0"/>
              </a:rPr>
              <a:t>17. SK TAMAN MUTIARA RINI, </a:t>
            </a:r>
            <a:r>
              <a:rPr lang="en-US" sz="1400" b="1" dirty="0" smtClean="0">
                <a:latin typeface="Arial" panose="020B0604020202020204" pitchFamily="34" charset="0"/>
                <a:cs typeface="Arial" panose="020B0604020202020204" pitchFamily="34" charset="0"/>
              </a:rPr>
              <a:t>JB</a:t>
            </a:r>
          </a:p>
          <a:p>
            <a:r>
              <a:rPr lang="en-US" sz="1400" b="1" dirty="0" smtClean="0">
                <a:latin typeface="Arial" panose="020B0604020202020204" pitchFamily="34" charset="0"/>
                <a:cs typeface="Arial" panose="020B0604020202020204" pitchFamily="34" charset="0"/>
              </a:rPr>
              <a:t>18. SK TAMAN UNIVERSITI 1, JB</a:t>
            </a:r>
          </a:p>
          <a:p>
            <a:r>
              <a:rPr lang="en-US" sz="1400" b="1" dirty="0" smtClean="0">
                <a:latin typeface="Arial" panose="020B0604020202020204" pitchFamily="34" charset="0"/>
                <a:cs typeface="Arial" panose="020B0604020202020204" pitchFamily="34" charset="0"/>
              </a:rPr>
              <a:t>19. SK ST. JOSEPH, JB</a:t>
            </a:r>
          </a:p>
          <a:p>
            <a:r>
              <a:rPr lang="en-US" sz="1400" b="1" dirty="0" smtClean="0">
                <a:latin typeface="Arial" panose="020B0604020202020204" pitchFamily="34" charset="0"/>
                <a:cs typeface="Arial" panose="020B0604020202020204" pitchFamily="34" charset="0"/>
              </a:rPr>
              <a:t>20. SKPK PRINCESS ELIZABETH, JB*</a:t>
            </a:r>
            <a:endParaRPr lang="en-US" sz="1200" b="1" dirty="0">
              <a:latin typeface="Arial" panose="020B0604020202020204" pitchFamily="34" charset="0"/>
              <a:cs typeface="Arial" panose="020B0604020202020204" pitchFamily="34" charset="0"/>
            </a:endParaRPr>
          </a:p>
        </p:txBody>
      </p:sp>
      <p:sp>
        <p:nvSpPr>
          <p:cNvPr id="5" name="Rectangle 4"/>
          <p:cNvSpPr/>
          <p:nvPr/>
        </p:nvSpPr>
        <p:spPr>
          <a:xfrm>
            <a:off x="5724846" y="2268633"/>
            <a:ext cx="4537842" cy="2677656"/>
          </a:xfrm>
          <a:prstGeom prst="rect">
            <a:avLst/>
          </a:prstGeom>
        </p:spPr>
        <p:txBody>
          <a:bodyPr wrap="square">
            <a:spAutoFit/>
          </a:bodyPr>
          <a:lstStyle/>
          <a:p>
            <a:r>
              <a:rPr lang="en-US" sz="1400" b="1" dirty="0" smtClean="0">
                <a:latin typeface="Arial" panose="020B0604020202020204" pitchFamily="34" charset="0"/>
                <a:cs typeface="Arial" panose="020B0604020202020204" pitchFamily="34" charset="0"/>
              </a:rPr>
              <a:t>21</a:t>
            </a:r>
            <a:r>
              <a:rPr lang="en-US" sz="1400" b="1" dirty="0">
                <a:latin typeface="Arial" panose="020B0604020202020204" pitchFamily="34" charset="0"/>
                <a:cs typeface="Arial" panose="020B0604020202020204" pitchFamily="34" charset="0"/>
              </a:rPr>
              <a:t>. SMK (P) SULTAN IBRAHIM, JB</a:t>
            </a:r>
          </a:p>
          <a:p>
            <a:r>
              <a:rPr lang="en-US" sz="1400" b="1" dirty="0">
                <a:latin typeface="Arial" panose="020B0604020202020204" pitchFamily="34" charset="0"/>
                <a:cs typeface="Arial" panose="020B0604020202020204" pitchFamily="34" charset="0"/>
              </a:rPr>
              <a:t>22. SMK MOHD KHALID, JB</a:t>
            </a:r>
          </a:p>
          <a:p>
            <a:r>
              <a:rPr lang="en-US" sz="1400" b="1" dirty="0">
                <a:latin typeface="Arial" panose="020B0604020202020204" pitchFamily="34" charset="0"/>
                <a:cs typeface="Arial" panose="020B0604020202020204" pitchFamily="34" charset="0"/>
              </a:rPr>
              <a:t>23. SMK DATO’ PENGGAWA TIMUR, MASAI</a:t>
            </a:r>
          </a:p>
          <a:p>
            <a:r>
              <a:rPr lang="en-US" sz="1400" b="1" dirty="0">
                <a:latin typeface="Arial" panose="020B0604020202020204" pitchFamily="34" charset="0"/>
                <a:cs typeface="Arial" panose="020B0604020202020204" pitchFamily="34" charset="0"/>
              </a:rPr>
              <a:t>24. SMK BANDAR TENGGARA 2, KULAI</a:t>
            </a:r>
          </a:p>
          <a:p>
            <a:r>
              <a:rPr lang="en-US" sz="1400" b="1" dirty="0">
                <a:latin typeface="Arial" panose="020B0604020202020204" pitchFamily="34" charset="0"/>
                <a:cs typeface="Arial" panose="020B0604020202020204" pitchFamily="34" charset="0"/>
              </a:rPr>
              <a:t>25. SMK SRI MERSING, MERSING</a:t>
            </a:r>
          </a:p>
          <a:p>
            <a:r>
              <a:rPr lang="en-US" sz="1400" b="1" dirty="0">
                <a:latin typeface="Arial" panose="020B0604020202020204" pitchFamily="34" charset="0"/>
                <a:cs typeface="Arial" panose="020B0604020202020204" pitchFamily="34" charset="0"/>
              </a:rPr>
              <a:t>26. SMK TUN HABAB, KOTA TINGGI</a:t>
            </a:r>
          </a:p>
          <a:p>
            <a:r>
              <a:rPr lang="en-US" sz="1400" b="1" dirty="0">
                <a:latin typeface="Arial" panose="020B0604020202020204" pitchFamily="34" charset="0"/>
                <a:cs typeface="Arial" panose="020B0604020202020204" pitchFamily="34" charset="0"/>
              </a:rPr>
              <a:t>27. SM SAINS SULTAN ISKANDAR, MERSING</a:t>
            </a:r>
          </a:p>
          <a:p>
            <a:r>
              <a:rPr lang="en-US" sz="1400" b="1" dirty="0">
                <a:latin typeface="Arial" panose="020B0604020202020204" pitchFamily="34" charset="0"/>
                <a:cs typeface="Arial" panose="020B0604020202020204" pitchFamily="34" charset="0"/>
              </a:rPr>
              <a:t>28. SM TEKNIK, JB</a:t>
            </a:r>
          </a:p>
          <a:p>
            <a:r>
              <a:rPr lang="en-US" sz="1400" b="1" dirty="0">
                <a:latin typeface="Arial" panose="020B0604020202020204" pitchFamily="34" charset="0"/>
                <a:cs typeface="Arial" panose="020B0604020202020204" pitchFamily="34" charset="0"/>
              </a:rPr>
              <a:t>29. SMPK VOKASIONAL INDAHPURA, KULAI *</a:t>
            </a:r>
          </a:p>
          <a:p>
            <a:pPr marL="342900" indent="-342900">
              <a:buAutoNum type="arabicPeriod" startAt="30"/>
            </a:pPr>
            <a:r>
              <a:rPr lang="en-US" sz="1400" b="1" dirty="0" smtClean="0">
                <a:latin typeface="Arial" panose="020B0604020202020204" pitchFamily="34" charset="0"/>
                <a:cs typeface="Arial" panose="020B0604020202020204" pitchFamily="34" charset="0"/>
              </a:rPr>
              <a:t>KOLEJ </a:t>
            </a:r>
            <a:r>
              <a:rPr lang="en-US" sz="1400" b="1" dirty="0">
                <a:latin typeface="Arial" panose="020B0604020202020204" pitchFamily="34" charset="0"/>
                <a:cs typeface="Arial" panose="020B0604020202020204" pitchFamily="34" charset="0"/>
              </a:rPr>
              <a:t>VOKASIONAL PERDAGANGAN, </a:t>
            </a:r>
            <a:r>
              <a:rPr lang="en-US" sz="1400" b="1" dirty="0" smtClean="0">
                <a:latin typeface="Arial" panose="020B0604020202020204" pitchFamily="34" charset="0"/>
                <a:cs typeface="Arial" panose="020B0604020202020204" pitchFamily="34" charset="0"/>
              </a:rPr>
              <a:t>JB</a:t>
            </a:r>
            <a:endParaRPr lang="en-US" sz="1400" b="1" dirty="0">
              <a:latin typeface="Arial" panose="020B0604020202020204" pitchFamily="34" charset="0"/>
              <a:cs typeface="Arial" panose="020B0604020202020204" pitchFamily="34" charset="0"/>
            </a:endParaRPr>
          </a:p>
          <a:p>
            <a:pPr marL="342900" indent="-342900">
              <a:buAutoNum type="arabicPeriod" startAt="30"/>
            </a:pPr>
            <a:r>
              <a:rPr lang="en-US" sz="1400" b="1" dirty="0" smtClean="0">
                <a:latin typeface="Arial" panose="020B0604020202020204" pitchFamily="34" charset="0"/>
                <a:cs typeface="Arial" panose="020B0604020202020204" pitchFamily="34" charset="0"/>
              </a:rPr>
              <a:t>SJKC CHUNG KOK, KUALA LUMPUR</a:t>
            </a:r>
          </a:p>
          <a:p>
            <a:pPr marL="342900" indent="-342900">
              <a:buAutoNum type="arabicPeriod" startAt="30"/>
            </a:pPr>
            <a:r>
              <a:rPr lang="en-US" sz="1400" b="1" dirty="0" smtClean="0">
                <a:latin typeface="Arial" panose="020B0604020202020204" pitchFamily="34" charset="0"/>
                <a:cs typeface="Arial" panose="020B0604020202020204" pitchFamily="34" charset="0"/>
              </a:rPr>
              <a:t>SM TEKNIK, KUALA LUMPUR</a:t>
            </a:r>
            <a:endParaRPr lang="en-US" sz="1400" b="1" dirty="0">
              <a:latin typeface="Arial" panose="020B0604020202020204" pitchFamily="34" charset="0"/>
              <a:cs typeface="Arial" panose="020B0604020202020204" pitchFamily="34" charset="0"/>
            </a:endParaRPr>
          </a:p>
        </p:txBody>
      </p:sp>
      <p:sp>
        <p:nvSpPr>
          <p:cNvPr id="6" name="Teardrop 5"/>
          <p:cNvSpPr/>
          <p:nvPr/>
        </p:nvSpPr>
        <p:spPr>
          <a:xfrm>
            <a:off x="7931876" y="4955949"/>
            <a:ext cx="1905000" cy="1600200"/>
          </a:xfrm>
          <a:prstGeom prst="teardrop">
            <a:avLst/>
          </a:prstGeom>
          <a:solidFill>
            <a:srgbClr val="FF0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KUALA LUMPUR</a:t>
            </a:r>
          </a:p>
          <a:p>
            <a:pPr algn="ctr"/>
            <a:r>
              <a:rPr lang="en-US" b="1" dirty="0">
                <a:solidFill>
                  <a:schemeClr val="bg1"/>
                </a:solidFill>
              </a:rPr>
              <a:t>2 SKK</a:t>
            </a:r>
            <a:endParaRPr lang="ms-MY" b="1" dirty="0">
              <a:solidFill>
                <a:schemeClr val="bg1"/>
              </a:solidFill>
            </a:endParaRPr>
          </a:p>
        </p:txBody>
      </p:sp>
      <p:pic>
        <p:nvPicPr>
          <p:cNvPr id="7" name="Picture 6"/>
          <p:cNvPicPr>
            <a:picLocks noChangeAspect="1"/>
          </p:cNvPicPr>
          <p:nvPr/>
        </p:nvPicPr>
        <p:blipFill>
          <a:blip r:embed="rId2"/>
          <a:stretch>
            <a:fillRect/>
          </a:stretch>
        </p:blipFill>
        <p:spPr>
          <a:xfrm rot="10800000">
            <a:off x="9836876" y="3607461"/>
            <a:ext cx="2024047" cy="1731414"/>
          </a:xfrm>
          <a:prstGeom prst="rect">
            <a:avLst/>
          </a:prstGeom>
        </p:spPr>
      </p:pic>
      <p:sp>
        <p:nvSpPr>
          <p:cNvPr id="8" name="Rectangle 7"/>
          <p:cNvSpPr/>
          <p:nvPr/>
        </p:nvSpPr>
        <p:spPr>
          <a:xfrm>
            <a:off x="10262688" y="4300849"/>
            <a:ext cx="1252553" cy="646331"/>
          </a:xfrm>
          <a:prstGeom prst="rect">
            <a:avLst/>
          </a:prstGeom>
        </p:spPr>
        <p:txBody>
          <a:bodyPr wrap="square">
            <a:spAutoFit/>
          </a:bodyPr>
          <a:lstStyle/>
          <a:p>
            <a:r>
              <a:rPr lang="ms-MY" b="1" dirty="0"/>
              <a:t>JOHOR</a:t>
            </a:r>
          </a:p>
          <a:p>
            <a:r>
              <a:rPr lang="ms-MY" b="1" dirty="0"/>
              <a:t>30 SKK</a:t>
            </a:r>
          </a:p>
        </p:txBody>
      </p:sp>
      <p:sp>
        <p:nvSpPr>
          <p:cNvPr id="3" name="TextBox 2"/>
          <p:cNvSpPr txBox="1"/>
          <p:nvPr/>
        </p:nvSpPr>
        <p:spPr>
          <a:xfrm>
            <a:off x="10668246" y="450448"/>
            <a:ext cx="441435" cy="523220"/>
          </a:xfrm>
          <a:prstGeom prst="rect">
            <a:avLst/>
          </a:prstGeom>
          <a:noFill/>
        </p:spPr>
        <p:txBody>
          <a:bodyPr wrap="square" rtlCol="0">
            <a:spAutoFit/>
          </a:bodyPr>
          <a:lstStyle/>
          <a:p>
            <a:r>
              <a:rPr lang="en-US" sz="2800" b="1" dirty="0" smtClean="0">
                <a:solidFill>
                  <a:schemeClr val="bg1"/>
                </a:solidFill>
              </a:rPr>
              <a:t>1</a:t>
            </a:r>
            <a:endParaRPr lang="ms-MY" sz="2800" b="1" dirty="0">
              <a:solidFill>
                <a:schemeClr val="bg1"/>
              </a:solidFill>
            </a:endParaRPr>
          </a:p>
        </p:txBody>
      </p:sp>
    </p:spTree>
    <p:extLst>
      <p:ext uri="{BB962C8B-B14F-4D97-AF65-F5344CB8AC3E}">
        <p14:creationId xmlns:p14="http://schemas.microsoft.com/office/powerpoint/2010/main" val="1046117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370667"/>
            <a:ext cx="9549832" cy="1822514"/>
          </a:xfrm>
        </p:spPr>
        <p:txBody>
          <a:bodyPr/>
          <a:lstStyle/>
          <a:p>
            <a:pPr algn="ctr"/>
            <a:r>
              <a:rPr lang="en-US" dirty="0" err="1" smtClean="0">
                <a:latin typeface="Arial Black" panose="020B0A04020102020204" pitchFamily="34" charset="0"/>
              </a:rPr>
              <a:t>Sekian</a:t>
            </a:r>
            <a:r>
              <a:rPr lang="en-US" dirty="0" smtClean="0">
                <a:latin typeface="Arial Black" panose="020B0A04020102020204" pitchFamily="34" charset="0"/>
              </a:rPr>
              <a:t>.  </a:t>
            </a:r>
            <a:br>
              <a:rPr lang="en-US" dirty="0" smtClean="0">
                <a:latin typeface="Arial Black" panose="020B0A04020102020204" pitchFamily="34" charset="0"/>
              </a:rPr>
            </a:br>
            <a:r>
              <a:rPr lang="en-US" dirty="0" err="1" smtClean="0">
                <a:latin typeface="Arial Black" panose="020B0A04020102020204" pitchFamily="34" charset="0"/>
              </a:rPr>
              <a:t>Terima</a:t>
            </a:r>
            <a:r>
              <a:rPr lang="en-US" dirty="0" smtClean="0">
                <a:latin typeface="Arial Black" panose="020B0A04020102020204" pitchFamily="34" charset="0"/>
              </a:rPr>
              <a:t> </a:t>
            </a:r>
            <a:r>
              <a:rPr lang="en-US" dirty="0" err="1" smtClean="0">
                <a:latin typeface="Arial Black" panose="020B0A04020102020204" pitchFamily="34" charset="0"/>
              </a:rPr>
              <a:t>Kasih</a:t>
            </a:r>
            <a:r>
              <a:rPr lang="en-US" dirty="0" smtClean="0">
                <a:latin typeface="Arial Black" panose="020B0A04020102020204" pitchFamily="34" charset="0"/>
              </a:rPr>
              <a:t>.</a:t>
            </a:r>
            <a:br>
              <a:rPr lang="en-US" dirty="0" smtClean="0">
                <a:latin typeface="Arial Black" panose="020B0A04020102020204" pitchFamily="34" charset="0"/>
              </a:rPr>
            </a:br>
            <a:endParaRPr lang="ms-MY"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913" y="5026572"/>
            <a:ext cx="3733800" cy="1219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212" y="5224599"/>
            <a:ext cx="2372547" cy="120510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7282" y="5224599"/>
            <a:ext cx="2526663" cy="892422"/>
          </a:xfrm>
          <a:prstGeom prst="rect">
            <a:avLst/>
          </a:prstGeom>
        </p:spPr>
      </p:pic>
    </p:spTree>
    <p:extLst>
      <p:ext uri="{BB962C8B-B14F-4D97-AF65-F5344CB8AC3E}">
        <p14:creationId xmlns:p14="http://schemas.microsoft.com/office/powerpoint/2010/main" val="337867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418139" y="1645775"/>
            <a:ext cx="7083915" cy="5511769"/>
          </a:xfrm>
          <a:prstGeom prst="rect">
            <a:avLst/>
          </a:prstGeom>
          <a:noFill/>
        </p:spPr>
      </p:pic>
      <p:sp>
        <p:nvSpPr>
          <p:cNvPr id="4" name="Text Placeholder 3"/>
          <p:cNvSpPr>
            <a:spLocks noGrp="1"/>
          </p:cNvSpPr>
          <p:nvPr>
            <p:ph type="body" sz="half" idx="2"/>
          </p:nvPr>
        </p:nvSpPr>
        <p:spPr>
          <a:xfrm>
            <a:off x="472967" y="1830442"/>
            <a:ext cx="4209391" cy="4475766"/>
          </a:xfrm>
          <a:solidFill>
            <a:srgbClr val="660066"/>
          </a:solidFill>
          <a:ln>
            <a:solidFill>
              <a:schemeClr val="tx1"/>
            </a:solidFill>
          </a:ln>
        </p:spPr>
        <p:txBody>
          <a:bodyPr>
            <a:normAutofit/>
          </a:bodyPr>
          <a:lstStyle/>
          <a:p>
            <a:pPr algn="just">
              <a:spcBef>
                <a:spcPts val="0"/>
              </a:spcBef>
              <a:spcAft>
                <a:spcPts val="0"/>
              </a:spcAft>
            </a:pPr>
            <a:r>
              <a:rPr lang="en-US" dirty="0" err="1" smtClean="0">
                <a:solidFill>
                  <a:schemeClr val="bg2"/>
                </a:solidFill>
                <a:latin typeface="Arial" panose="020B0604020202020204" pitchFamily="34" charset="0"/>
                <a:cs typeface="Arial" panose="020B0604020202020204" pitchFamily="34" charset="0"/>
              </a:rPr>
              <a:t>Mengenalpasti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masalah</a:t>
            </a:r>
            <a:r>
              <a:rPr lang="en-US" dirty="0" smtClean="0">
                <a:solidFill>
                  <a:schemeClr val="bg2"/>
                </a:solidFill>
                <a:latin typeface="Arial" panose="020B0604020202020204" pitchFamily="34" charset="0"/>
                <a:cs typeface="Arial" panose="020B0604020202020204" pitchFamily="34" charset="0"/>
              </a:rPr>
              <a:t> yang </a:t>
            </a:r>
            <a:r>
              <a:rPr lang="en-US" dirty="0" err="1" smtClean="0">
                <a:solidFill>
                  <a:schemeClr val="bg2"/>
                </a:solidFill>
                <a:latin typeface="Arial" panose="020B0604020202020204" pitchFamily="34" charset="0"/>
                <a:cs typeface="Arial" panose="020B0604020202020204" pitchFamily="34" charset="0"/>
              </a:rPr>
              <a:t>dihadapi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pelajar</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dalam</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pembelajaran</a:t>
            </a:r>
            <a:r>
              <a:rPr lang="en-US" dirty="0" smtClean="0">
                <a:solidFill>
                  <a:schemeClr val="bg2"/>
                </a:solidFill>
                <a:latin typeface="Arial" panose="020B0604020202020204" pitchFamily="34" charset="0"/>
                <a:cs typeface="Arial" panose="020B0604020202020204" pitchFamily="34" charset="0"/>
              </a:rPr>
              <a:t> Bahasa </a:t>
            </a:r>
            <a:r>
              <a:rPr lang="en-US" dirty="0" err="1" smtClean="0">
                <a:solidFill>
                  <a:schemeClr val="bg2"/>
                </a:solidFill>
                <a:latin typeface="Arial" panose="020B0604020202020204" pitchFamily="34" charset="0"/>
                <a:cs typeface="Arial" panose="020B0604020202020204" pitchFamily="34" charset="0"/>
              </a:rPr>
              <a:t>Inggeris</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menyelesaikan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masalah</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melalui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aktiviti</a:t>
            </a:r>
            <a:r>
              <a:rPr lang="en-US" dirty="0" smtClean="0">
                <a:solidFill>
                  <a:schemeClr val="bg2"/>
                </a:solidFill>
                <a:latin typeface="Arial" panose="020B0604020202020204" pitchFamily="34" charset="0"/>
                <a:cs typeface="Arial" panose="020B0604020202020204" pitchFamily="34" charset="0"/>
              </a:rPr>
              <a:t> “Challenge Mapping”.  Program </a:t>
            </a:r>
            <a:r>
              <a:rPr lang="en-US" dirty="0" err="1" smtClean="0">
                <a:solidFill>
                  <a:schemeClr val="bg2"/>
                </a:solidFill>
                <a:latin typeface="Arial" panose="020B0604020202020204" pitchFamily="34" charset="0"/>
                <a:cs typeface="Arial" panose="020B0604020202020204" pitchFamily="34" charset="0"/>
              </a:rPr>
              <a:t>ini</a:t>
            </a:r>
            <a:r>
              <a:rPr lang="en-US" dirty="0" smtClean="0">
                <a:solidFill>
                  <a:schemeClr val="bg2"/>
                </a:solidFill>
                <a:latin typeface="Arial" panose="020B0604020202020204" pitchFamily="34" charset="0"/>
                <a:cs typeface="Arial" panose="020B0604020202020204" pitchFamily="34" charset="0"/>
              </a:rPr>
              <a:t> juga </a:t>
            </a:r>
            <a:r>
              <a:rPr lang="en-US" dirty="0" err="1" smtClean="0">
                <a:solidFill>
                  <a:schemeClr val="bg2"/>
                </a:solidFill>
                <a:latin typeface="Arial" panose="020B0604020202020204" pitchFamily="34" charset="0"/>
                <a:cs typeface="Arial" panose="020B0604020202020204" pitchFamily="34" charset="0"/>
              </a:rPr>
              <a:t>menghasilkan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Analisa</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Keperluan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bagi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menentukan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keperluan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tahap</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kesediaan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pelajar</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menggunakan</a:t>
            </a:r>
            <a:r>
              <a:rPr lang="en-US" dirty="0" smtClean="0">
                <a:solidFill>
                  <a:schemeClr val="bg2"/>
                </a:solidFill>
                <a:latin typeface="Arial" panose="020B0604020202020204" pitchFamily="34" charset="0"/>
                <a:cs typeface="Arial" panose="020B0604020202020204" pitchFamily="34" charset="0"/>
              </a:rPr>
              <a:t> digital </a:t>
            </a:r>
            <a:r>
              <a:rPr lang="en-US" dirty="0" err="1" smtClean="0">
                <a:solidFill>
                  <a:schemeClr val="bg2"/>
                </a:solidFill>
                <a:latin typeface="Arial" panose="020B0604020202020204" pitchFamily="34" charset="0"/>
                <a:cs typeface="Arial" panose="020B0604020202020204" pitchFamily="34" charset="0"/>
              </a:rPr>
              <a:t>dalam</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penguasaan</a:t>
            </a:r>
            <a:r>
              <a:rPr lang="en-US" dirty="0" smtClean="0">
                <a:solidFill>
                  <a:schemeClr val="bg2"/>
                </a:solidFill>
                <a:latin typeface="Arial" panose="020B0604020202020204" pitchFamily="34" charset="0"/>
                <a:cs typeface="Arial" panose="020B0604020202020204" pitchFamily="34" charset="0"/>
              </a:rPr>
              <a:t> Bahasa </a:t>
            </a:r>
            <a:r>
              <a:rPr lang="en-US" dirty="0" err="1" smtClean="0">
                <a:solidFill>
                  <a:schemeClr val="bg2"/>
                </a:solidFill>
                <a:latin typeface="Arial" panose="020B0604020202020204" pitchFamily="34" charset="0"/>
                <a:cs typeface="Arial" panose="020B0604020202020204" pitchFamily="34" charset="0"/>
              </a:rPr>
              <a:t>Inggeris</a:t>
            </a:r>
            <a:r>
              <a:rPr lang="en-US" dirty="0" smtClean="0">
                <a:solidFill>
                  <a:schemeClr val="bg2"/>
                </a:solidFill>
                <a:latin typeface="Arial" panose="020B0604020202020204" pitchFamily="34" charset="0"/>
                <a:cs typeface="Arial" panose="020B0604020202020204" pitchFamily="34" charset="0"/>
              </a:rPr>
              <a:t>.  </a:t>
            </a:r>
          </a:p>
          <a:p>
            <a:pPr algn="just">
              <a:spcBef>
                <a:spcPts val="0"/>
              </a:spcBef>
              <a:spcAft>
                <a:spcPts val="0"/>
              </a:spcAft>
            </a:pPr>
            <a:endParaRPr lang="en-US" dirty="0">
              <a:solidFill>
                <a:schemeClr val="bg2"/>
              </a:solidFill>
              <a:latin typeface="Arial" panose="020B0604020202020204" pitchFamily="34" charset="0"/>
              <a:cs typeface="Arial" panose="020B0604020202020204" pitchFamily="34" charset="0"/>
            </a:endParaRPr>
          </a:p>
          <a:p>
            <a:pPr algn="just">
              <a:spcBef>
                <a:spcPts val="0"/>
              </a:spcBef>
              <a:spcAft>
                <a:spcPts val="0"/>
              </a:spcAft>
            </a:pPr>
            <a:endParaRPr lang="en-US" dirty="0" smtClean="0">
              <a:solidFill>
                <a:schemeClr val="bg2"/>
              </a:solidFill>
              <a:latin typeface="Arial" panose="020B0604020202020204" pitchFamily="34" charset="0"/>
              <a:cs typeface="Arial" panose="020B0604020202020204" pitchFamily="34" charset="0"/>
            </a:endParaRPr>
          </a:p>
          <a:p>
            <a:pPr algn="just">
              <a:spcBef>
                <a:spcPts val="0"/>
              </a:spcBef>
              <a:spcAft>
                <a:spcPts val="0"/>
              </a:spcAft>
            </a:pPr>
            <a:endParaRPr lang="en-US" dirty="0">
              <a:solidFill>
                <a:schemeClr val="bg2"/>
              </a:solidFill>
              <a:latin typeface="Arial" panose="020B0604020202020204" pitchFamily="34" charset="0"/>
              <a:cs typeface="Arial" panose="020B0604020202020204" pitchFamily="34" charset="0"/>
            </a:endParaRPr>
          </a:p>
          <a:p>
            <a:pPr algn="just">
              <a:spcBef>
                <a:spcPts val="0"/>
              </a:spcBef>
              <a:spcAft>
                <a:spcPts val="0"/>
              </a:spcAft>
            </a:pPr>
            <a:r>
              <a:rPr lang="en-US" dirty="0" smtClean="0">
                <a:solidFill>
                  <a:schemeClr val="bg2"/>
                </a:solidFill>
                <a:latin typeface="Arial" panose="020B0604020202020204" pitchFamily="34" charset="0"/>
                <a:cs typeface="Arial" panose="020B0604020202020204" pitchFamily="34" charset="0"/>
              </a:rPr>
              <a:t>Program </a:t>
            </a:r>
            <a:r>
              <a:rPr lang="en-US" dirty="0" err="1" smtClean="0">
                <a:solidFill>
                  <a:schemeClr val="bg2"/>
                </a:solidFill>
                <a:latin typeface="Arial" panose="020B0604020202020204" pitchFamily="34" charset="0"/>
                <a:cs typeface="Arial" panose="020B0604020202020204" pitchFamily="34" charset="0"/>
              </a:rPr>
              <a:t>ini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turut</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melibatkan</a:t>
            </a:r>
            <a:r>
              <a:rPr lang="en-US" dirty="0" smtClean="0">
                <a:solidFill>
                  <a:schemeClr val="bg2"/>
                </a:solidFill>
                <a:latin typeface="Arial" panose="020B0604020202020204" pitchFamily="34" charset="0"/>
                <a:cs typeface="Arial" panose="020B0604020202020204" pitchFamily="34" charset="0"/>
              </a:rPr>
              <a:t> 15 </a:t>
            </a:r>
            <a:r>
              <a:rPr lang="en-US" dirty="0" err="1" smtClean="0">
                <a:solidFill>
                  <a:schemeClr val="bg2"/>
                </a:solidFill>
                <a:latin typeface="Arial" panose="020B0604020202020204" pitchFamily="34" charset="0"/>
                <a:cs typeface="Arial" panose="020B0604020202020204" pitchFamily="34" charset="0"/>
              </a:rPr>
              <a:t>buah</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sekolah</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iaitu</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penglibatan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seramai</a:t>
            </a:r>
            <a:r>
              <a:rPr lang="en-US" dirty="0" smtClean="0">
                <a:solidFill>
                  <a:schemeClr val="bg2"/>
                </a:solidFill>
                <a:latin typeface="Arial" panose="020B0604020202020204" pitchFamily="34" charset="0"/>
                <a:cs typeface="Arial" panose="020B0604020202020204" pitchFamily="34" charset="0"/>
              </a:rPr>
              <a:t> 100 orang </a:t>
            </a:r>
            <a:r>
              <a:rPr lang="en-US" dirty="0" err="1" smtClean="0">
                <a:solidFill>
                  <a:schemeClr val="bg2"/>
                </a:solidFill>
                <a:latin typeface="Arial" panose="020B0604020202020204" pitchFamily="34" charset="0"/>
                <a:cs typeface="Arial" panose="020B0604020202020204" pitchFamily="34" charset="0"/>
              </a:rPr>
              <a:t>pelajar</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dan</a:t>
            </a:r>
            <a:r>
              <a:rPr lang="en-US" dirty="0" smtClean="0">
                <a:solidFill>
                  <a:schemeClr val="bg2"/>
                </a:solidFill>
                <a:latin typeface="Arial" panose="020B0604020202020204" pitchFamily="34" charset="0"/>
                <a:cs typeface="Arial" panose="020B0604020202020204" pitchFamily="34" charset="0"/>
              </a:rPr>
              <a:t> guru di </a:t>
            </a:r>
            <a:r>
              <a:rPr lang="en-US" dirty="0" err="1" smtClean="0">
                <a:solidFill>
                  <a:schemeClr val="bg2"/>
                </a:solidFill>
                <a:latin typeface="Arial" panose="020B0604020202020204" pitchFamily="34" charset="0"/>
                <a:cs typeface="Arial" panose="020B0604020202020204" pitchFamily="34" charset="0"/>
              </a:rPr>
              <a:t>kawasan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Pasir</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Gudang</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Ini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membantu</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menyelesaikan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masalah</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kefahaman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kelemahan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penguasaan</a:t>
            </a:r>
            <a:r>
              <a:rPr lang="en-US" dirty="0" smtClean="0">
                <a:solidFill>
                  <a:schemeClr val="bg2"/>
                </a:solidFill>
                <a:latin typeface="Arial" panose="020B0604020202020204" pitchFamily="34" charset="0"/>
                <a:cs typeface="Arial" panose="020B0604020202020204" pitchFamily="34" charset="0"/>
              </a:rPr>
              <a:t> Bahasa </a:t>
            </a:r>
            <a:r>
              <a:rPr lang="en-US" dirty="0" err="1" smtClean="0">
                <a:solidFill>
                  <a:schemeClr val="bg2"/>
                </a:solidFill>
                <a:latin typeface="Arial" panose="020B0604020202020204" pitchFamily="34" charset="0"/>
                <a:cs typeface="Arial" panose="020B0604020202020204" pitchFamily="34" charset="0"/>
              </a:rPr>
              <a:t>Inggeris</a:t>
            </a:r>
            <a:r>
              <a:rPr lang="en-US" dirty="0" smtClean="0">
                <a:solidFill>
                  <a:schemeClr val="bg2"/>
                </a:solidFill>
                <a:latin typeface="Arial" panose="020B0604020202020204" pitchFamily="34" charset="0"/>
                <a:cs typeface="Arial" panose="020B0604020202020204" pitchFamily="34" charset="0"/>
              </a:rPr>
              <a:t> di </a:t>
            </a:r>
            <a:r>
              <a:rPr lang="en-US" dirty="0" err="1" smtClean="0">
                <a:solidFill>
                  <a:schemeClr val="bg2"/>
                </a:solidFill>
                <a:latin typeface="Arial" panose="020B0604020202020204" pitchFamily="34" charset="0"/>
                <a:cs typeface="Arial" panose="020B0604020202020204" pitchFamily="34" charset="0"/>
              </a:rPr>
              <a:t>kalangan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pelajar</a:t>
            </a:r>
            <a:r>
              <a:rPr lang="en-US" dirty="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dengan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penglibatan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secara</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aktif</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Melalui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penghasilan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aplikasi</a:t>
            </a:r>
            <a:r>
              <a:rPr lang="en-US" dirty="0" smtClean="0">
                <a:solidFill>
                  <a:schemeClr val="bg2"/>
                </a:solidFill>
                <a:latin typeface="Arial" panose="020B0604020202020204" pitchFamily="34" charset="0"/>
                <a:cs typeface="Arial" panose="020B0604020202020204" pitchFamily="34" charset="0"/>
              </a:rPr>
              <a:t> software apps di </a:t>
            </a:r>
            <a:r>
              <a:rPr lang="en-US" dirty="0" err="1" smtClean="0">
                <a:solidFill>
                  <a:schemeClr val="bg2"/>
                </a:solidFill>
                <a:latin typeface="Arial" panose="020B0604020202020204" pitchFamily="34" charset="0"/>
                <a:cs typeface="Arial" panose="020B0604020202020204" pitchFamily="34" charset="0"/>
              </a:rPr>
              <a:t>komputer</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atau</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telefon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pintar</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ini</a:t>
            </a:r>
            <a:r>
              <a:rPr lang="en-US" dirty="0" smtClean="0">
                <a:solidFill>
                  <a:schemeClr val="bg2"/>
                </a:solidFill>
                <a:latin typeface="Arial" panose="020B0604020202020204" pitchFamily="34" charset="0"/>
                <a:cs typeface="Arial" panose="020B0604020202020204" pitchFamily="34" charset="0"/>
              </a:rPr>
              <a:t> juga </a:t>
            </a:r>
            <a:r>
              <a:rPr lang="en-US" dirty="0" err="1" smtClean="0">
                <a:solidFill>
                  <a:schemeClr val="bg2"/>
                </a:solidFill>
                <a:latin typeface="Arial" panose="020B0604020202020204" pitchFamily="34" charset="0"/>
                <a:cs typeface="Arial" panose="020B0604020202020204" pitchFamily="34" charset="0"/>
              </a:rPr>
              <a:t>nanti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akan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mendorong</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minat</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pemahaman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penguasaan</a:t>
            </a:r>
            <a:r>
              <a:rPr lang="en-US" dirty="0" smtClean="0">
                <a:solidFill>
                  <a:schemeClr val="bg2"/>
                </a:solidFill>
                <a:latin typeface="Arial" panose="020B0604020202020204" pitchFamily="34" charset="0"/>
                <a:cs typeface="Arial" panose="020B0604020202020204" pitchFamily="34" charset="0"/>
              </a:rPr>
              <a:t> Bahasa </a:t>
            </a:r>
            <a:r>
              <a:rPr lang="en-US" dirty="0" err="1" smtClean="0">
                <a:solidFill>
                  <a:schemeClr val="bg2"/>
                </a:solidFill>
                <a:latin typeface="Arial" panose="020B0604020202020204" pitchFamily="34" charset="0"/>
                <a:cs typeface="Arial" panose="020B0604020202020204" pitchFamily="34" charset="0"/>
              </a:rPr>
              <a:t>Inggeris</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dengan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lebih</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baik</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efektif</a:t>
            </a:r>
            <a:r>
              <a:rPr lang="en-US" dirty="0" smtClean="0">
                <a:solidFill>
                  <a:schemeClr val="bg2"/>
                </a:solidFill>
                <a:latin typeface="Arial" panose="020B0604020202020204" pitchFamily="34" charset="0"/>
                <a:cs typeface="Arial" panose="020B0604020202020204" pitchFamily="34" charset="0"/>
              </a:rPr>
              <a:t>.</a:t>
            </a:r>
            <a:endParaRPr lang="ms-MY" dirty="0">
              <a:solidFill>
                <a:schemeClr val="bg2"/>
              </a:solidFill>
              <a:latin typeface="Arial" panose="020B0604020202020204" pitchFamily="34" charset="0"/>
              <a:cs typeface="Arial" panose="020B0604020202020204" pitchFamily="34" charset="0"/>
            </a:endParaRPr>
          </a:p>
        </p:txBody>
      </p:sp>
      <p:sp>
        <p:nvSpPr>
          <p:cNvPr id="5" name="Rectangle 4"/>
          <p:cNvSpPr/>
          <p:nvPr/>
        </p:nvSpPr>
        <p:spPr>
          <a:xfrm>
            <a:off x="5418139" y="490965"/>
            <a:ext cx="6658247" cy="614977"/>
          </a:xfrm>
          <a:prstGeom prst="rect">
            <a:avLst/>
          </a:prstGeom>
          <a:solidFill>
            <a:schemeClr val="accent1">
              <a:lumMod val="40000"/>
              <a:lumOff val="60000"/>
            </a:schemeClr>
          </a:solidFill>
        </p:spPr>
        <p:txBody>
          <a:bodyPr wrap="square">
            <a:spAutoFit/>
          </a:bodyPr>
          <a:lstStyle/>
          <a:p>
            <a:pPr algn="ctr">
              <a:lnSpc>
                <a:spcPct val="107000"/>
              </a:lnSpc>
              <a:spcAft>
                <a:spcPts val="0"/>
              </a:spcAft>
            </a:pPr>
            <a:r>
              <a:rPr lang="en-US" sz="1600" b="1" dirty="0" smtClean="0">
                <a:effectLst/>
                <a:latin typeface="Arial Black" panose="020B0A04020102020204" pitchFamily="34" charset="0"/>
                <a:ea typeface="Times New Roman" panose="02020603050405020304" pitchFamily="18" charset="0"/>
                <a:cs typeface="Aharoni" panose="02010803020104030203" pitchFamily="2" charset="-79"/>
              </a:rPr>
              <a:t>PROGRAM </a:t>
            </a:r>
            <a:r>
              <a:rPr lang="en-SG" sz="1600" b="1" dirty="0" smtClean="0">
                <a:effectLst/>
                <a:latin typeface="Arial Black" panose="020B0A04020102020204" pitchFamily="34" charset="0"/>
                <a:ea typeface="Times New Roman" panose="02020603050405020304" pitchFamily="18" charset="0"/>
                <a:cs typeface="Aharoni" panose="02010803020104030203" pitchFamily="2" charset="-79"/>
              </a:rPr>
              <a:t>INTERACTIVE ENGLISH LANGUAGE CHALLENGE 2015 (INTELC 2015)</a:t>
            </a:r>
            <a:endParaRPr lang="ms-MY" sz="2000" dirty="0">
              <a:effectLst/>
              <a:latin typeface="Arial Black" panose="020B0A04020102020204" pitchFamily="34" charset="0"/>
              <a:ea typeface="Calibri" panose="020F0502020204030204" pitchFamily="34" charset="0"/>
              <a:cs typeface="Aharoni" panose="02010803020104030203" pitchFamily="2" charset="-79"/>
            </a:endParaRPr>
          </a:p>
        </p:txBody>
      </p:sp>
      <p:sp>
        <p:nvSpPr>
          <p:cNvPr id="2" name="TextBox 1"/>
          <p:cNvSpPr txBox="1"/>
          <p:nvPr/>
        </p:nvSpPr>
        <p:spPr>
          <a:xfrm>
            <a:off x="5418138" y="1061001"/>
            <a:ext cx="6658247" cy="584775"/>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cs typeface="Arial" panose="020B0604020202020204" pitchFamily="34" charset="0"/>
              </a:rPr>
              <a:t>Tarikh</a:t>
            </a:r>
            <a:r>
              <a:rPr lang="en-US" sz="1600" b="1" dirty="0" smtClean="0">
                <a:latin typeface="Arial Black" panose="020B0A04020102020204" pitchFamily="34" charset="0"/>
                <a:cs typeface="Arial" panose="020B0604020202020204" pitchFamily="34" charset="0"/>
              </a:rPr>
              <a:t>: 28 </a:t>
            </a:r>
            <a:r>
              <a:rPr lang="en-US" sz="1600" b="1" dirty="0" err="1" smtClean="0">
                <a:latin typeface="Arial Black" panose="020B0A04020102020204" pitchFamily="34" charset="0"/>
                <a:cs typeface="Arial" panose="020B0604020202020204" pitchFamily="34" charset="0"/>
              </a:rPr>
              <a:t>Februari</a:t>
            </a:r>
            <a:r>
              <a:rPr lang="en-US" sz="1600" b="1" dirty="0" smtClean="0">
                <a:latin typeface="Arial Black" panose="020B0A04020102020204" pitchFamily="34" charset="0"/>
                <a:cs typeface="Arial" panose="020B0604020202020204" pitchFamily="34" charset="0"/>
              </a:rPr>
              <a:t> 2015 (</a:t>
            </a:r>
            <a:r>
              <a:rPr lang="en-US" sz="1600" b="1" dirty="0" err="1" smtClean="0">
                <a:latin typeface="Arial Black" panose="020B0A04020102020204" pitchFamily="34" charset="0"/>
                <a:cs typeface="Arial" panose="020B0604020202020204" pitchFamily="34" charset="0"/>
              </a:rPr>
              <a:t>Sabtu</a:t>
            </a:r>
            <a:r>
              <a:rPr lang="en-US" sz="1600" b="1" dirty="0" smtClean="0">
                <a:latin typeface="Arial Black" panose="020B0A04020102020204" pitchFamily="34" charset="0"/>
                <a:cs typeface="Arial" panose="020B0604020202020204" pitchFamily="34" charset="0"/>
              </a:rPr>
              <a:t>)</a:t>
            </a:r>
          </a:p>
          <a:p>
            <a:pPr algn="ctr"/>
            <a:r>
              <a:rPr lang="en-US" sz="1600" b="1" dirty="0" err="1" smtClean="0">
                <a:latin typeface="Arial Black" panose="020B0A04020102020204" pitchFamily="34" charset="0"/>
                <a:cs typeface="Arial" panose="020B0604020202020204" pitchFamily="34" charset="0"/>
              </a:rPr>
              <a:t>Tempat</a:t>
            </a:r>
            <a:r>
              <a:rPr lang="en-US" sz="1600" b="1" dirty="0" smtClean="0">
                <a:latin typeface="Arial Black" panose="020B0A04020102020204" pitchFamily="34" charset="0"/>
                <a:cs typeface="Arial" panose="020B0604020202020204" pitchFamily="34" charset="0"/>
              </a:rPr>
              <a:t>: SMK </a:t>
            </a:r>
            <a:r>
              <a:rPr lang="en-US" sz="1600" b="1" dirty="0" err="1" smtClean="0">
                <a:latin typeface="Arial Black" panose="020B0A04020102020204" pitchFamily="34" charset="0"/>
                <a:cs typeface="Arial" panose="020B0604020202020204" pitchFamily="34" charset="0"/>
              </a:rPr>
              <a:t>Dato</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Penggawa</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Timur</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Masai</a:t>
            </a:r>
            <a:r>
              <a:rPr lang="en-US" sz="1600" b="1" dirty="0" smtClean="0">
                <a:latin typeface="Arial Black" panose="020B0A04020102020204" pitchFamily="34" charset="0"/>
                <a:cs typeface="Arial" panose="020B0604020202020204" pitchFamily="34" charset="0"/>
              </a:rPr>
              <a:t>, Johor</a:t>
            </a:r>
            <a:endParaRPr lang="ms-MY" sz="1600" b="1" dirty="0">
              <a:latin typeface="Arial Black" panose="020B0A04020102020204" pitchFamily="34" charset="0"/>
              <a:cs typeface="Arial" panose="020B0604020202020204" pitchFamily="34" charset="0"/>
            </a:endParaRPr>
          </a:p>
        </p:txBody>
      </p:sp>
      <p:sp>
        <p:nvSpPr>
          <p:cNvPr id="3" name="Rectangle 2"/>
          <p:cNvSpPr/>
          <p:nvPr/>
        </p:nvSpPr>
        <p:spPr>
          <a:xfrm>
            <a:off x="472967" y="522391"/>
            <a:ext cx="4083267" cy="830997"/>
          </a:xfrm>
          <a:prstGeom prst="rect">
            <a:avLst/>
          </a:prstGeom>
        </p:spPr>
        <p:txBody>
          <a:bodyPr wrap="square">
            <a:spAutoFit/>
          </a:bodyPr>
          <a:lstStyle/>
          <a:p>
            <a:r>
              <a:rPr lang="en-US" sz="1600" dirty="0">
                <a:solidFill>
                  <a:schemeClr val="accent2">
                    <a:lumMod val="40000"/>
                    <a:lumOff val="60000"/>
                  </a:schemeClr>
                </a:solidFill>
                <a:latin typeface="Arial Black" panose="020B0A04020102020204" pitchFamily="34" charset="0"/>
              </a:rPr>
              <a:t>SEKOLAH SKK:</a:t>
            </a:r>
          </a:p>
          <a:p>
            <a:r>
              <a:rPr lang="en-US" sz="1600" dirty="0" smtClean="0">
                <a:solidFill>
                  <a:schemeClr val="accent2">
                    <a:lumMod val="40000"/>
                    <a:lumOff val="60000"/>
                  </a:schemeClr>
                </a:solidFill>
                <a:latin typeface="Arial Black" panose="020B0A04020102020204" pitchFamily="34" charset="0"/>
              </a:rPr>
              <a:t>SMK DATO’ PENGGAWA TIMUR, MASAI, JOHOR</a:t>
            </a:r>
            <a:endParaRPr lang="ms-MY" sz="1600" dirty="0">
              <a:solidFill>
                <a:schemeClr val="accent2">
                  <a:lumMod val="40000"/>
                  <a:lumOff val="60000"/>
                </a:schemeClr>
              </a:solidFill>
              <a:latin typeface="Arial Black" panose="020B0A04020102020204" pitchFamily="34" charset="0"/>
            </a:endParaRPr>
          </a:p>
        </p:txBody>
      </p:sp>
      <p:sp>
        <p:nvSpPr>
          <p:cNvPr id="7" name="TextBox 6"/>
          <p:cNvSpPr txBox="1"/>
          <p:nvPr/>
        </p:nvSpPr>
        <p:spPr>
          <a:xfrm>
            <a:off x="709448" y="1461109"/>
            <a:ext cx="3610303" cy="369332"/>
          </a:xfrm>
          <a:prstGeom prst="rect">
            <a:avLst/>
          </a:prstGeom>
          <a:noFill/>
        </p:spPr>
        <p:txBody>
          <a:bodyPr wrap="square" rtlCol="0">
            <a:spAutoFit/>
          </a:bodyPr>
          <a:lstStyle/>
          <a:p>
            <a:pPr algn="ctr"/>
            <a:r>
              <a:rPr lang="en-US" dirty="0" smtClean="0">
                <a:solidFill>
                  <a:schemeClr val="accent2">
                    <a:lumMod val="75000"/>
                  </a:schemeClr>
                </a:solidFill>
                <a:latin typeface="Arial Black" panose="020B0A04020102020204" pitchFamily="34" charset="0"/>
              </a:rPr>
              <a:t>OBJEKTIF</a:t>
            </a:r>
            <a:r>
              <a:rPr lang="en-US" dirty="0" smtClean="0">
                <a:solidFill>
                  <a:schemeClr val="accent2"/>
                </a:solidFill>
                <a:latin typeface="Arial Black" panose="020B0A04020102020204" pitchFamily="34" charset="0"/>
              </a:rPr>
              <a:t> </a:t>
            </a:r>
            <a:r>
              <a:rPr lang="en-US" dirty="0" smtClean="0">
                <a:solidFill>
                  <a:schemeClr val="accent2">
                    <a:lumMod val="75000"/>
                  </a:schemeClr>
                </a:solidFill>
                <a:latin typeface="Arial Black" panose="020B0A04020102020204" pitchFamily="34" charset="0"/>
              </a:rPr>
              <a:t>&amp; TUJUAN</a:t>
            </a:r>
            <a:endParaRPr lang="ms-MY" dirty="0">
              <a:solidFill>
                <a:schemeClr val="accent2">
                  <a:lumMod val="75000"/>
                </a:schemeClr>
              </a:solidFill>
              <a:latin typeface="Arial Black" panose="020B0A04020102020204" pitchFamily="34" charset="0"/>
            </a:endParaRPr>
          </a:p>
        </p:txBody>
      </p:sp>
      <p:sp>
        <p:nvSpPr>
          <p:cNvPr id="11" name="TextBox 10"/>
          <p:cNvSpPr txBox="1"/>
          <p:nvPr/>
        </p:nvSpPr>
        <p:spPr>
          <a:xfrm>
            <a:off x="502945" y="3552207"/>
            <a:ext cx="4053289" cy="369332"/>
          </a:xfrm>
          <a:prstGeom prst="rect">
            <a:avLst/>
          </a:prstGeom>
          <a:noFill/>
        </p:spPr>
        <p:txBody>
          <a:bodyPr wrap="square" rtlCol="0">
            <a:spAutoFit/>
          </a:bodyPr>
          <a:lstStyle/>
          <a:p>
            <a:pPr algn="ctr"/>
            <a:r>
              <a:rPr lang="en-US" dirty="0" smtClean="0">
                <a:solidFill>
                  <a:schemeClr val="accent2">
                    <a:lumMod val="75000"/>
                  </a:schemeClr>
                </a:solidFill>
                <a:latin typeface="Arial Black" panose="020B0A04020102020204" pitchFamily="34" charset="0"/>
              </a:rPr>
              <a:t>KEJAYAAN</a:t>
            </a:r>
            <a:r>
              <a:rPr lang="en-US" sz="1600" dirty="0" smtClean="0">
                <a:solidFill>
                  <a:schemeClr val="accent2">
                    <a:lumMod val="75000"/>
                  </a:schemeClr>
                </a:solidFill>
                <a:latin typeface="Arial Black" panose="020B0A04020102020204" pitchFamily="34" charset="0"/>
              </a:rPr>
              <a:t> PELAKSANAAN</a:t>
            </a:r>
            <a:endParaRPr lang="ms-MY" sz="1600" dirty="0">
              <a:solidFill>
                <a:schemeClr val="accent2">
                  <a:lumMod val="75000"/>
                </a:schemeClr>
              </a:solidFill>
              <a:latin typeface="Arial Black" panose="020B0A04020102020204" pitchFamily="34" charset="0"/>
            </a:endParaRPr>
          </a:p>
        </p:txBody>
      </p:sp>
      <p:sp>
        <p:nvSpPr>
          <p:cNvPr id="12" name="TextBox 11"/>
          <p:cNvSpPr txBox="1"/>
          <p:nvPr/>
        </p:nvSpPr>
        <p:spPr>
          <a:xfrm>
            <a:off x="10752083" y="64447"/>
            <a:ext cx="441434" cy="400110"/>
          </a:xfrm>
          <a:prstGeom prst="rect">
            <a:avLst/>
          </a:prstGeom>
          <a:noFill/>
        </p:spPr>
        <p:txBody>
          <a:bodyPr wrap="square" rtlCol="0">
            <a:spAutoFit/>
          </a:bodyPr>
          <a:lstStyle/>
          <a:p>
            <a:r>
              <a:rPr lang="en-US" sz="2000" b="1" dirty="0" smtClean="0">
                <a:solidFill>
                  <a:schemeClr val="bg1"/>
                </a:solidFill>
              </a:rPr>
              <a:t>2</a:t>
            </a:r>
            <a:endParaRPr lang="ms-MY" sz="2000" b="1" dirty="0">
              <a:solidFill>
                <a:schemeClr val="bg1"/>
              </a:solidFill>
            </a:endParaRPr>
          </a:p>
        </p:txBody>
      </p:sp>
    </p:spTree>
    <p:extLst>
      <p:ext uri="{BB962C8B-B14F-4D97-AF65-F5344CB8AC3E}">
        <p14:creationId xmlns:p14="http://schemas.microsoft.com/office/powerpoint/2010/main" val="2534249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228" y="3336169"/>
            <a:ext cx="4169374" cy="1105282"/>
          </a:xfrm>
        </p:spPr>
        <p:txBody>
          <a:bodyPr>
            <a:noAutofit/>
          </a:bodyPr>
          <a:lstStyle/>
          <a:p>
            <a:r>
              <a:rPr lang="en-US" sz="1400" dirty="0" err="1" smtClean="0">
                <a:latin typeface="Arial" panose="020B0604020202020204" pitchFamily="34" charset="0"/>
                <a:cs typeface="Arial" panose="020B0604020202020204" pitchFamily="34" charset="0"/>
              </a:rPr>
              <a:t>Memberi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pendedahan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kepada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pelajar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untuk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menyertai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pertandingan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dalam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bidang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Sains</a:t>
            </a:r>
            <a:r>
              <a:rPr lang="en-US" sz="1400" dirty="0" smtClean="0">
                <a:latin typeface="Arial" panose="020B0604020202020204" pitchFamily="34" charset="0"/>
                <a:cs typeface="Arial" panose="020B0604020202020204" pitchFamily="34" charset="0"/>
              </a:rPr>
              <a:t> &amp; </a:t>
            </a:r>
            <a:r>
              <a:rPr lang="en-US" sz="1400" dirty="0" err="1" smtClean="0">
                <a:latin typeface="Arial" panose="020B0604020202020204" pitchFamily="34" charset="0"/>
                <a:cs typeface="Arial" panose="020B0604020202020204" pitchFamily="34" charset="0"/>
              </a:rPr>
              <a:t>Inovasi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Selain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itu</a:t>
            </a:r>
            <a:r>
              <a:rPr lang="en-US" sz="1400" dirty="0" smtClean="0">
                <a:latin typeface="Arial" panose="020B0604020202020204" pitchFamily="34" charset="0"/>
                <a:cs typeface="Arial" panose="020B0604020202020204" pitchFamily="34" charset="0"/>
              </a:rPr>
              <a:t>, program </a:t>
            </a:r>
            <a:r>
              <a:rPr lang="en-US" sz="1400" dirty="0" err="1" smtClean="0">
                <a:latin typeface="Arial" panose="020B0604020202020204" pitchFamily="34" charset="0"/>
                <a:cs typeface="Arial" panose="020B0604020202020204" pitchFamily="34" charset="0"/>
              </a:rPr>
              <a:t>ini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banyak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membantu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meningkatkan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keyakinan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pengetahuan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pelajar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untuk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menguasai</a:t>
            </a:r>
            <a:r>
              <a:rPr lang="en-US" sz="1400" dirty="0" smtClean="0">
                <a:latin typeface="Arial" panose="020B0604020202020204" pitchFamily="34" charset="0"/>
                <a:cs typeface="Arial" panose="020B0604020202020204" pitchFamily="34" charset="0"/>
              </a:rPr>
              <a:t> poster </a:t>
            </a:r>
            <a:r>
              <a:rPr lang="en-US" sz="1400" dirty="0" err="1" smtClean="0">
                <a:latin typeface="Arial" panose="020B0604020202020204" pitchFamily="34" charset="0"/>
                <a:cs typeface="Arial" panose="020B0604020202020204" pitchFamily="34" charset="0"/>
              </a:rPr>
              <a:t>pertandingan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projek</a:t>
            </a:r>
            <a:r>
              <a:rPr lang="en-US" sz="1400" dirty="0" smtClean="0">
                <a:latin typeface="Arial" panose="020B0604020202020204" pitchFamily="34" charset="0"/>
                <a:cs typeface="Arial" panose="020B0604020202020204" pitchFamily="34" charset="0"/>
              </a:rPr>
              <a:t> yang </a:t>
            </a:r>
            <a:r>
              <a:rPr lang="en-US" sz="1400" dirty="0" err="1" smtClean="0">
                <a:latin typeface="Arial" panose="020B0604020202020204" pitchFamily="34" charset="0"/>
                <a:cs typeface="Arial" panose="020B0604020202020204" pitchFamily="34" charset="0"/>
              </a:rPr>
              <a:t>akan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dibentangkan</a:t>
            </a:r>
            <a:r>
              <a:rPr lang="en-US" sz="1400" dirty="0" smtClean="0">
                <a:latin typeface="Arial" panose="020B0604020202020204" pitchFamily="34" charset="0"/>
                <a:cs typeface="Arial" panose="020B0604020202020204" pitchFamily="34" charset="0"/>
              </a:rPr>
              <a:t>.</a:t>
            </a:r>
            <a:br>
              <a:rPr lang="en-US" sz="14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a:latin typeface="Aharoni" panose="02010803020104030203" pitchFamily="2" charset="-79"/>
                <a:cs typeface="Aharoni" panose="02010803020104030203" pitchFamily="2" charset="-79"/>
              </a:rPr>
              <a:t/>
            </a:r>
            <a:br>
              <a:rPr lang="en-US" sz="1600" dirty="0">
                <a:latin typeface="Aharoni" panose="02010803020104030203" pitchFamily="2" charset="-79"/>
                <a:cs typeface="Aharoni" panose="02010803020104030203" pitchFamily="2" charset="-79"/>
              </a:rPr>
            </a:br>
            <a:endParaRPr lang="ms-MY" sz="1600" dirty="0">
              <a:latin typeface="Aharoni" panose="02010803020104030203" pitchFamily="2" charset="-79"/>
              <a:cs typeface="Aharoni" panose="02010803020104030203" pitchFamily="2" charset="-79"/>
            </a:endParaRPr>
          </a:p>
        </p:txBody>
      </p:sp>
      <p:sp>
        <p:nvSpPr>
          <p:cNvPr id="4" name="Text Placeholder 3"/>
          <p:cNvSpPr>
            <a:spLocks noGrp="1"/>
          </p:cNvSpPr>
          <p:nvPr>
            <p:ph type="body" sz="half" idx="2"/>
          </p:nvPr>
        </p:nvSpPr>
        <p:spPr>
          <a:xfrm>
            <a:off x="654228" y="3267386"/>
            <a:ext cx="4043777" cy="2348129"/>
          </a:xfrm>
        </p:spPr>
        <p:txBody>
          <a:bodyPr>
            <a:noAutofit/>
          </a:bodyPr>
          <a:lstStyle/>
          <a:p>
            <a:pPr algn="just">
              <a:spcBef>
                <a:spcPts val="0"/>
              </a:spcBef>
            </a:pPr>
            <a:r>
              <a:rPr lang="ms-MY" dirty="0" smtClean="0">
                <a:solidFill>
                  <a:schemeClr val="accent2">
                    <a:lumMod val="20000"/>
                    <a:lumOff val="80000"/>
                  </a:schemeClr>
                </a:solidFill>
                <a:latin typeface="Arial" panose="020B0604020202020204" pitchFamily="34" charset="0"/>
                <a:cs typeface="Arial" panose="020B0604020202020204" pitchFamily="34" charset="0"/>
              </a:rPr>
              <a:t>Sebanyak </a:t>
            </a:r>
            <a:r>
              <a:rPr lang="ms-MY" dirty="0">
                <a:solidFill>
                  <a:schemeClr val="accent2">
                    <a:lumMod val="20000"/>
                    <a:lumOff val="80000"/>
                  </a:schemeClr>
                </a:solidFill>
                <a:latin typeface="Arial" panose="020B0604020202020204" pitchFamily="34" charset="0"/>
                <a:cs typeface="Arial" panose="020B0604020202020204" pitchFamily="34" charset="0"/>
              </a:rPr>
              <a:t>198 projek </a:t>
            </a:r>
            <a:r>
              <a:rPr lang="ms-MY" dirty="0" smtClean="0">
                <a:solidFill>
                  <a:schemeClr val="accent2">
                    <a:lumMod val="20000"/>
                    <a:lumOff val="80000"/>
                  </a:schemeClr>
                </a:solidFill>
                <a:latin typeface="Arial" panose="020B0604020202020204" pitchFamily="34" charset="0"/>
                <a:cs typeface="Arial" panose="020B0604020202020204" pitchFamily="34" charset="0"/>
              </a:rPr>
              <a:t>telah dipertandingkan.</a:t>
            </a:r>
            <a:r>
              <a:rPr lang="ms-MY" sz="1400"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Pelajar</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Fikrie</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Haqim</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Tukimon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dan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Ismasyahmi</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Ismaputra</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dengan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hasil</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kajian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bertajuk</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Eversafe</a:t>
            </a:r>
            <a:r>
              <a:rPr lang="en-US" dirty="0" smtClean="0">
                <a:solidFill>
                  <a:schemeClr val="accent2">
                    <a:lumMod val="20000"/>
                    <a:lumOff val="80000"/>
                  </a:schemeClr>
                </a:solidFill>
                <a:latin typeface="Arial" panose="020B0604020202020204" pitchFamily="34" charset="0"/>
                <a:cs typeface="Arial" panose="020B0604020202020204" pitchFamily="34" charset="0"/>
              </a:rPr>
              <a:t> Cream as Wound Cure”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berjaya</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mendapat</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Pingat</a:t>
            </a:r>
            <a:r>
              <a:rPr lang="en-US" b="1" dirty="0" smtClean="0">
                <a:latin typeface="Arial" panose="020B0604020202020204" pitchFamily="34" charset="0"/>
                <a:cs typeface="Arial" panose="020B0604020202020204" pitchFamily="34" charset="0"/>
              </a:rPr>
              <a:t> Perak</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Manakala</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4 </a:t>
            </a:r>
            <a:r>
              <a:rPr lang="en-US" b="1" dirty="0" err="1" smtClean="0">
                <a:latin typeface="Arial" panose="020B0604020202020204" pitchFamily="34" charset="0"/>
                <a:cs typeface="Arial" panose="020B0604020202020204" pitchFamily="34" charset="0"/>
              </a:rPr>
              <a:t>Pingat</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Gangsa</a:t>
            </a:r>
            <a:r>
              <a:rPr lang="en-US" b="1" dirty="0" smtClean="0">
                <a:latin typeface="Arial" panose="020B0604020202020204" pitchFamily="34" charset="0"/>
                <a:cs typeface="Arial" panose="020B0604020202020204" pitchFamily="34" charset="0"/>
              </a:rPr>
              <a:t> </a:t>
            </a:r>
            <a:r>
              <a:rPr lang="en-US" dirty="0" smtClean="0">
                <a:solidFill>
                  <a:schemeClr val="accent2">
                    <a:lumMod val="20000"/>
                    <a:lumOff val="80000"/>
                  </a:schemeClr>
                </a:solidFill>
                <a:latin typeface="Arial" panose="020B0604020202020204" pitchFamily="34" charset="0"/>
                <a:cs typeface="Arial" panose="020B0604020202020204" pitchFamily="34" charset="0"/>
              </a:rPr>
              <a:t>pula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diperolehi</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oleh</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Aina</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Shamin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Najihah</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bt</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Zainudin</a:t>
            </a:r>
            <a:r>
              <a:rPr lang="en-US" dirty="0" smtClean="0">
                <a:solidFill>
                  <a:schemeClr val="accent2">
                    <a:lumMod val="20000"/>
                    <a:lumOff val="80000"/>
                  </a:schemeClr>
                </a:solidFill>
                <a:latin typeface="Arial" panose="020B0604020202020204" pitchFamily="34" charset="0"/>
                <a:cs typeface="Arial" panose="020B0604020202020204" pitchFamily="34" charset="0"/>
              </a:rPr>
              <a:t> &amp; Johan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Ariff</a:t>
            </a:r>
            <a:r>
              <a:rPr lang="en-US" dirty="0" smtClean="0">
                <a:solidFill>
                  <a:schemeClr val="accent2">
                    <a:lumMod val="20000"/>
                    <a:lumOff val="80000"/>
                  </a:schemeClr>
                </a:solidFill>
                <a:latin typeface="Arial" panose="020B0604020202020204" pitchFamily="34" charset="0"/>
                <a:cs typeface="Arial" panose="020B0604020202020204" pitchFamily="34" charset="0"/>
              </a:rPr>
              <a:t> bin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Rosdin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i="1" dirty="0" err="1" smtClean="0">
                <a:solidFill>
                  <a:schemeClr val="accent2">
                    <a:lumMod val="20000"/>
                    <a:lumOff val="80000"/>
                  </a:schemeClr>
                </a:solidFill>
                <a:latin typeface="Arial" panose="020B0604020202020204" pitchFamily="34" charset="0"/>
                <a:cs typeface="Arial" panose="020B0604020202020204" pitchFamily="34" charset="0"/>
              </a:rPr>
              <a:t>Syasugi</a:t>
            </a:r>
            <a:r>
              <a:rPr lang="en-US" i="1" dirty="0" smtClean="0">
                <a:solidFill>
                  <a:schemeClr val="accent2">
                    <a:lumMod val="20000"/>
                    <a:lumOff val="80000"/>
                  </a:schemeClr>
                </a:solidFill>
                <a:latin typeface="Arial" panose="020B0604020202020204" pitchFamily="34" charset="0"/>
                <a:cs typeface="Arial" panose="020B0604020202020204" pitchFamily="34" charset="0"/>
              </a:rPr>
              <a:t> as an Upgraded Teeth Cleaning Twig</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Fatin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Nazrah</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Mohd</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Fadzil</a:t>
            </a:r>
            <a:r>
              <a:rPr lang="en-US" dirty="0" smtClean="0">
                <a:solidFill>
                  <a:schemeClr val="accent2">
                    <a:lumMod val="20000"/>
                    <a:lumOff val="80000"/>
                  </a:schemeClr>
                </a:solidFill>
                <a:latin typeface="Arial" panose="020B0604020202020204" pitchFamily="34" charset="0"/>
                <a:cs typeface="Arial" panose="020B0604020202020204" pitchFamily="34" charset="0"/>
              </a:rPr>
              <a:t> &amp; Muhammad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Amirul</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Haiqal</a:t>
            </a:r>
            <a:r>
              <a:rPr lang="en-US" dirty="0" smtClean="0">
                <a:solidFill>
                  <a:schemeClr val="accent2">
                    <a:lumMod val="20000"/>
                    <a:lumOff val="80000"/>
                  </a:schemeClr>
                </a:solidFill>
                <a:latin typeface="Arial" panose="020B0604020202020204" pitchFamily="34" charset="0"/>
                <a:cs typeface="Arial" panose="020B0604020202020204" pitchFamily="34" charset="0"/>
              </a:rPr>
              <a:t> Osman (</a:t>
            </a:r>
            <a:r>
              <a:rPr lang="en-US" i="1" dirty="0" smtClean="0">
                <a:solidFill>
                  <a:schemeClr val="accent2">
                    <a:lumMod val="20000"/>
                    <a:lumOff val="80000"/>
                  </a:schemeClr>
                </a:solidFill>
                <a:latin typeface="Arial" panose="020B0604020202020204" pitchFamily="34" charset="0"/>
                <a:cs typeface="Arial" panose="020B0604020202020204" pitchFamily="34" charset="0"/>
              </a:rPr>
              <a:t>SFE as Safety Features to Prevent Pickpockets</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Nur</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Najiha</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Mohd</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Razali</a:t>
            </a:r>
            <a:r>
              <a:rPr lang="en-US" dirty="0" smtClean="0">
                <a:solidFill>
                  <a:schemeClr val="accent2">
                    <a:lumMod val="20000"/>
                    <a:lumOff val="80000"/>
                  </a:schemeClr>
                </a:solidFill>
                <a:latin typeface="Arial" panose="020B0604020202020204" pitchFamily="34" charset="0"/>
                <a:cs typeface="Arial" panose="020B0604020202020204" pitchFamily="34" charset="0"/>
              </a:rPr>
              <a:t> &amp;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Nur</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Syahirah</a:t>
            </a:r>
            <a:r>
              <a:rPr lang="en-US" dirty="0" smtClean="0">
                <a:solidFill>
                  <a:schemeClr val="accent2">
                    <a:lumMod val="20000"/>
                    <a:lumOff val="80000"/>
                  </a:schemeClr>
                </a:solidFill>
                <a:latin typeface="Arial" panose="020B0604020202020204" pitchFamily="34" charset="0"/>
                <a:cs typeface="Arial" panose="020B0604020202020204" pitchFamily="34" charset="0"/>
              </a:rPr>
              <a:t> Zainal (</a:t>
            </a:r>
            <a:r>
              <a:rPr lang="en-US" i="1" dirty="0" smtClean="0">
                <a:solidFill>
                  <a:schemeClr val="accent2">
                    <a:lumMod val="20000"/>
                    <a:lumOff val="80000"/>
                  </a:schemeClr>
                </a:solidFill>
                <a:latin typeface="Arial" panose="020B0604020202020204" pitchFamily="34" charset="0"/>
                <a:cs typeface="Arial" panose="020B0604020202020204" pitchFamily="34" charset="0"/>
              </a:rPr>
              <a:t>Eggshells as The Natural Fertilizer)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dan</a:t>
            </a:r>
            <a:r>
              <a:rPr lang="en-US" dirty="0" smtClean="0">
                <a:solidFill>
                  <a:schemeClr val="accent2">
                    <a:lumMod val="20000"/>
                    <a:lumOff val="80000"/>
                  </a:schemeClr>
                </a:solidFill>
                <a:latin typeface="Arial" panose="020B0604020202020204" pitchFamily="34" charset="0"/>
                <a:cs typeface="Arial" panose="020B0604020202020204" pitchFamily="34" charset="0"/>
              </a:rPr>
              <a:t> Nor Sabrina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Saharuddin</a:t>
            </a:r>
            <a:r>
              <a:rPr lang="en-US" dirty="0" smtClean="0">
                <a:solidFill>
                  <a:schemeClr val="accent2">
                    <a:lumMod val="20000"/>
                    <a:lumOff val="80000"/>
                  </a:schemeClr>
                </a:solidFill>
                <a:latin typeface="Arial" panose="020B0604020202020204" pitchFamily="34" charset="0"/>
                <a:cs typeface="Arial" panose="020B0604020202020204" pitchFamily="34" charset="0"/>
              </a:rPr>
              <a:t> &amp;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Fatin</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Najihah</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Md</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dirty="0" err="1" smtClean="0">
                <a:solidFill>
                  <a:schemeClr val="accent2">
                    <a:lumMod val="20000"/>
                    <a:lumOff val="80000"/>
                  </a:schemeClr>
                </a:solidFill>
                <a:latin typeface="Arial" panose="020B0604020202020204" pitchFamily="34" charset="0"/>
                <a:cs typeface="Arial" panose="020B0604020202020204" pitchFamily="34" charset="0"/>
              </a:rPr>
              <a:t>Arif</a:t>
            </a:r>
            <a:r>
              <a:rPr lang="en-US" dirty="0" smtClean="0">
                <a:solidFill>
                  <a:schemeClr val="accent2">
                    <a:lumMod val="20000"/>
                    <a:lumOff val="80000"/>
                  </a:schemeClr>
                </a:solidFill>
                <a:latin typeface="Arial" panose="020B0604020202020204" pitchFamily="34" charset="0"/>
                <a:cs typeface="Arial" panose="020B0604020202020204" pitchFamily="34" charset="0"/>
              </a:rPr>
              <a:t> (</a:t>
            </a:r>
            <a:r>
              <a:rPr lang="en-US" i="1" dirty="0" smtClean="0">
                <a:solidFill>
                  <a:schemeClr val="accent2">
                    <a:lumMod val="20000"/>
                    <a:lumOff val="80000"/>
                  </a:schemeClr>
                </a:solidFill>
                <a:latin typeface="Arial" panose="020B0604020202020204" pitchFamily="34" charset="0"/>
                <a:cs typeface="Arial" panose="020B0604020202020204" pitchFamily="34" charset="0"/>
              </a:rPr>
              <a:t>Mango Leaf </a:t>
            </a:r>
            <a:r>
              <a:rPr lang="en-US" i="1" dirty="0" err="1" smtClean="0">
                <a:solidFill>
                  <a:schemeClr val="accent2">
                    <a:lumMod val="20000"/>
                    <a:lumOff val="80000"/>
                  </a:schemeClr>
                </a:solidFill>
                <a:latin typeface="Arial" panose="020B0604020202020204" pitchFamily="34" charset="0"/>
                <a:cs typeface="Arial" panose="020B0604020202020204" pitchFamily="34" charset="0"/>
              </a:rPr>
              <a:t>Topplast</a:t>
            </a:r>
            <a:r>
              <a:rPr lang="en-US" dirty="0" smtClean="0">
                <a:solidFill>
                  <a:schemeClr val="accent2">
                    <a:lumMod val="20000"/>
                    <a:lumOff val="80000"/>
                  </a:schemeClr>
                </a:solidFill>
                <a:latin typeface="Arial" panose="020B0604020202020204" pitchFamily="34" charset="0"/>
                <a:cs typeface="Arial" panose="020B0604020202020204" pitchFamily="34" charset="0"/>
              </a:rPr>
              <a:t>).</a:t>
            </a:r>
            <a:endParaRPr lang="ms-MY" dirty="0">
              <a:solidFill>
                <a:schemeClr val="accent2">
                  <a:lumMod val="20000"/>
                  <a:lumOff val="80000"/>
                </a:schemeClr>
              </a:solidFill>
              <a:latin typeface="Arial" panose="020B0604020202020204" pitchFamily="34" charset="0"/>
              <a:cs typeface="Arial" panose="020B0604020202020204" pitchFamily="34" charset="0"/>
            </a:endParaRPr>
          </a:p>
        </p:txBody>
      </p:sp>
      <p:sp>
        <p:nvSpPr>
          <p:cNvPr id="5" name="TextBox 4"/>
          <p:cNvSpPr txBox="1"/>
          <p:nvPr/>
        </p:nvSpPr>
        <p:spPr>
          <a:xfrm>
            <a:off x="5781146" y="394138"/>
            <a:ext cx="5995695" cy="409903"/>
          </a:xfrm>
          <a:prstGeom prst="rect">
            <a:avLst/>
          </a:prstGeom>
          <a:noFill/>
        </p:spPr>
        <p:txBody>
          <a:bodyPr wrap="square" rtlCol="0">
            <a:spAutoFit/>
          </a:bodyPr>
          <a:lstStyle/>
          <a:p>
            <a:endParaRPr lang="ms-MY" dirty="0"/>
          </a:p>
        </p:txBody>
      </p:sp>
      <p:sp>
        <p:nvSpPr>
          <p:cNvPr id="7" name="TextBox 6"/>
          <p:cNvSpPr txBox="1"/>
          <p:nvPr/>
        </p:nvSpPr>
        <p:spPr>
          <a:xfrm>
            <a:off x="5633770" y="606245"/>
            <a:ext cx="6290441" cy="584775"/>
          </a:xfrm>
          <a:prstGeom prst="rect">
            <a:avLst/>
          </a:prstGeom>
          <a:solidFill>
            <a:schemeClr val="accent1">
              <a:lumMod val="40000"/>
              <a:lumOff val="60000"/>
            </a:schemeClr>
          </a:solidFill>
        </p:spPr>
        <p:txBody>
          <a:bodyPr wrap="square" rtlCol="0">
            <a:spAutoFit/>
          </a:bodyPr>
          <a:lstStyle/>
          <a:p>
            <a:pPr algn="ctr"/>
            <a:r>
              <a:rPr lang="en-US" sz="1600" dirty="0" smtClean="0">
                <a:latin typeface="Arial Black" panose="020B0A04020102020204" pitchFamily="34" charset="0"/>
              </a:rPr>
              <a:t>MALAYSIAN INTERNATIONAL YOUNG INVENTORS OLYMPIAD (MIYIO 2015)</a:t>
            </a:r>
            <a:endParaRPr lang="ms-MY" sz="1600" dirty="0">
              <a:latin typeface="Arial Black" panose="020B0A04020102020204" pitchFamily="34" charset="0"/>
            </a:endParaRPr>
          </a:p>
        </p:txBody>
      </p:sp>
      <p:sp>
        <p:nvSpPr>
          <p:cNvPr id="8" name="TextBox 7"/>
          <p:cNvSpPr txBox="1"/>
          <p:nvPr/>
        </p:nvSpPr>
        <p:spPr>
          <a:xfrm>
            <a:off x="5633771" y="1175693"/>
            <a:ext cx="6290441" cy="584775"/>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cs typeface="Arial" panose="020B0604020202020204" pitchFamily="34" charset="0"/>
              </a:rPr>
              <a:t>Tarikh</a:t>
            </a:r>
            <a:r>
              <a:rPr lang="en-US" sz="1600" b="1" dirty="0" smtClean="0">
                <a:latin typeface="Arial Black" panose="020B0A04020102020204" pitchFamily="34" charset="0"/>
                <a:cs typeface="Arial" panose="020B0604020202020204" pitchFamily="34" charset="0"/>
              </a:rPr>
              <a:t>: 3 - 5 April 2015 (</a:t>
            </a:r>
            <a:r>
              <a:rPr lang="en-US" sz="1600" b="1" dirty="0" err="1" smtClean="0">
                <a:latin typeface="Arial Black" panose="020B0A04020102020204" pitchFamily="34" charset="0"/>
                <a:cs typeface="Arial" panose="020B0604020202020204" pitchFamily="34" charset="0"/>
              </a:rPr>
              <a:t>Jumaat-Ahad</a:t>
            </a:r>
            <a:r>
              <a:rPr lang="en-US" sz="1600" b="1" dirty="0" smtClean="0">
                <a:latin typeface="Arial Black" panose="020B0A04020102020204" pitchFamily="34" charset="0"/>
                <a:cs typeface="Arial" panose="020B0604020202020204" pitchFamily="34" charset="0"/>
              </a:rPr>
              <a:t>)</a:t>
            </a:r>
          </a:p>
          <a:p>
            <a:pPr algn="ctr"/>
            <a:r>
              <a:rPr lang="en-US" sz="1600" b="1" dirty="0" err="1" smtClean="0">
                <a:latin typeface="Arial Black" panose="020B0A04020102020204" pitchFamily="34" charset="0"/>
                <a:cs typeface="Arial" panose="020B0604020202020204" pitchFamily="34" charset="0"/>
              </a:rPr>
              <a:t>Tempat</a:t>
            </a:r>
            <a:r>
              <a:rPr lang="en-US" sz="1600" b="1" dirty="0" smtClean="0">
                <a:latin typeface="Arial Black" panose="020B0A04020102020204" pitchFamily="34" charset="0"/>
                <a:cs typeface="Arial" panose="020B0604020202020204" pitchFamily="34" charset="0"/>
              </a:rPr>
              <a:t>: SM </a:t>
            </a:r>
            <a:r>
              <a:rPr lang="en-US" sz="1600" b="1" dirty="0" err="1" smtClean="0">
                <a:latin typeface="Arial Black" panose="020B0A04020102020204" pitchFamily="34" charset="0"/>
                <a:cs typeface="Arial" panose="020B0604020202020204" pitchFamily="34" charset="0"/>
              </a:rPr>
              <a:t>Sains</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Tun</a:t>
            </a:r>
            <a:r>
              <a:rPr lang="en-US" sz="1600" b="1" dirty="0" smtClean="0">
                <a:latin typeface="Arial Black" panose="020B0A04020102020204" pitchFamily="34" charset="0"/>
                <a:cs typeface="Arial" panose="020B0604020202020204" pitchFamily="34" charset="0"/>
              </a:rPr>
              <a:t> Syed </a:t>
            </a:r>
            <a:r>
              <a:rPr lang="en-US" sz="1600" b="1" dirty="0" err="1" smtClean="0">
                <a:latin typeface="Arial Black" panose="020B0A04020102020204" pitchFamily="34" charset="0"/>
                <a:cs typeface="Arial" panose="020B0604020202020204" pitchFamily="34" charset="0"/>
              </a:rPr>
              <a:t>Sheh</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Shahabudin</a:t>
            </a:r>
            <a:endParaRPr lang="ms-MY" sz="1600" b="1" dirty="0">
              <a:latin typeface="Arial Black" panose="020B0A04020102020204" pitchFamily="34" charset="0"/>
              <a:cs typeface="Arial" panose="020B0604020202020204" pitchFamily="34" charset="0"/>
            </a:endParaRPr>
          </a:p>
        </p:txBody>
      </p:sp>
      <p:sp>
        <p:nvSpPr>
          <p:cNvPr id="9" name="TextBox 8"/>
          <p:cNvSpPr txBox="1"/>
          <p:nvPr/>
        </p:nvSpPr>
        <p:spPr>
          <a:xfrm>
            <a:off x="625319" y="543183"/>
            <a:ext cx="4227192" cy="830997"/>
          </a:xfrm>
          <a:prstGeom prst="rect">
            <a:avLst/>
          </a:prstGeom>
          <a:noFill/>
        </p:spPr>
        <p:txBody>
          <a:bodyPr wrap="square" rtlCol="0">
            <a:spAutoFit/>
          </a:bodyPr>
          <a:lstStyle/>
          <a:p>
            <a:r>
              <a:rPr lang="en-US" sz="1600" dirty="0" smtClean="0">
                <a:solidFill>
                  <a:schemeClr val="accent2">
                    <a:lumMod val="20000"/>
                    <a:lumOff val="80000"/>
                  </a:schemeClr>
                </a:solidFill>
                <a:latin typeface="Arial Black" panose="020B0A04020102020204" pitchFamily="34" charset="0"/>
              </a:rPr>
              <a:t>SEKOLAH SKK: </a:t>
            </a:r>
          </a:p>
          <a:p>
            <a:r>
              <a:rPr lang="en-US" sz="1600" dirty="0" smtClean="0">
                <a:solidFill>
                  <a:schemeClr val="accent2">
                    <a:lumMod val="20000"/>
                    <a:lumOff val="80000"/>
                  </a:schemeClr>
                </a:solidFill>
                <a:latin typeface="Arial Black" panose="020B0A04020102020204" pitchFamily="34" charset="0"/>
              </a:rPr>
              <a:t>SM SAINS SULTAN ISKANDAR, MERSING, JOHOR</a:t>
            </a:r>
            <a:endParaRPr lang="ms-MY" sz="1600" dirty="0">
              <a:solidFill>
                <a:schemeClr val="accent2">
                  <a:lumMod val="20000"/>
                  <a:lumOff val="80000"/>
                </a:schemeClr>
              </a:solidFill>
              <a:latin typeface="Arial Black" panose="020B0A04020102020204" pitchFamily="34" charset="0"/>
            </a:endParaRPr>
          </a:p>
        </p:txBody>
      </p:sp>
      <p:sp>
        <p:nvSpPr>
          <p:cNvPr id="10" name="TextBox 9"/>
          <p:cNvSpPr txBox="1"/>
          <p:nvPr/>
        </p:nvSpPr>
        <p:spPr>
          <a:xfrm>
            <a:off x="596410" y="1361302"/>
            <a:ext cx="4227192" cy="338554"/>
          </a:xfrm>
          <a:prstGeom prst="rect">
            <a:avLst/>
          </a:prstGeom>
          <a:noFill/>
        </p:spPr>
        <p:txBody>
          <a:bodyPr wrap="square" rtlCol="0">
            <a:spAutoFit/>
          </a:bodyPr>
          <a:lstStyle/>
          <a:p>
            <a:pPr algn="ctr"/>
            <a:r>
              <a:rPr lang="en-US" sz="1600" dirty="0" smtClean="0">
                <a:solidFill>
                  <a:schemeClr val="accent2">
                    <a:lumMod val="75000"/>
                  </a:schemeClr>
                </a:solidFill>
                <a:latin typeface="Arial Black" panose="020B0A04020102020204" pitchFamily="34" charset="0"/>
              </a:rPr>
              <a:t>OBJEKTIF &amp; TUJUAN</a:t>
            </a:r>
            <a:endParaRPr lang="ms-MY" sz="1600" dirty="0">
              <a:solidFill>
                <a:schemeClr val="accent2">
                  <a:lumMod val="75000"/>
                </a:schemeClr>
              </a:solidFill>
              <a:latin typeface="Arial Black" panose="020B0A04020102020204" pitchFamily="34" charset="0"/>
            </a:endParaRPr>
          </a:p>
        </p:txBody>
      </p:sp>
      <p:grpSp>
        <p:nvGrpSpPr>
          <p:cNvPr id="12" name="Group 11"/>
          <p:cNvGrpSpPr/>
          <p:nvPr/>
        </p:nvGrpSpPr>
        <p:grpSpPr>
          <a:xfrm>
            <a:off x="5633770" y="1876097"/>
            <a:ext cx="6290442" cy="4745420"/>
            <a:chOff x="-1" y="150104"/>
            <a:chExt cx="3647128" cy="234544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50104"/>
              <a:ext cx="1819169" cy="1116721"/>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1125"/>
              <a:ext cx="1195203" cy="11049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7508" y="1381125"/>
              <a:ext cx="1169264" cy="111442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5891" y="1381125"/>
              <a:ext cx="1161236" cy="1114425"/>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1591" y="150104"/>
              <a:ext cx="1755535" cy="1122223"/>
            </a:xfrm>
            <a:prstGeom prst="rect">
              <a:avLst/>
            </a:prstGeom>
          </p:spPr>
        </p:pic>
      </p:grpSp>
      <p:sp>
        <p:nvSpPr>
          <p:cNvPr id="20" name="TextBox 19"/>
          <p:cNvSpPr txBox="1"/>
          <p:nvPr/>
        </p:nvSpPr>
        <p:spPr>
          <a:xfrm>
            <a:off x="654228" y="2997615"/>
            <a:ext cx="4053289" cy="338554"/>
          </a:xfrm>
          <a:prstGeom prst="rect">
            <a:avLst/>
          </a:prstGeom>
          <a:noFill/>
        </p:spPr>
        <p:txBody>
          <a:bodyPr wrap="square" rtlCol="0">
            <a:spAutoFit/>
          </a:bodyPr>
          <a:lstStyle/>
          <a:p>
            <a:pPr algn="ctr"/>
            <a:r>
              <a:rPr lang="en-US" sz="1600" dirty="0" smtClean="0">
                <a:solidFill>
                  <a:schemeClr val="accent2">
                    <a:lumMod val="75000"/>
                  </a:schemeClr>
                </a:solidFill>
                <a:latin typeface="Arial Black" panose="020B0A04020102020204" pitchFamily="34" charset="0"/>
              </a:rPr>
              <a:t>KEJAYAAN PELAKSANAAN</a:t>
            </a:r>
            <a:endParaRPr lang="ms-MY" sz="1600" dirty="0">
              <a:solidFill>
                <a:schemeClr val="accent2">
                  <a:lumMod val="75000"/>
                </a:schemeClr>
              </a:solidFill>
              <a:latin typeface="Arial Black" panose="020B0A04020102020204" pitchFamily="34" charset="0"/>
            </a:endParaRPr>
          </a:p>
        </p:txBody>
      </p:sp>
      <p:sp>
        <p:nvSpPr>
          <p:cNvPr id="3" name="TextBox 2"/>
          <p:cNvSpPr txBox="1"/>
          <p:nvPr/>
        </p:nvSpPr>
        <p:spPr>
          <a:xfrm>
            <a:off x="10562897" y="121466"/>
            <a:ext cx="488731" cy="400110"/>
          </a:xfrm>
          <a:prstGeom prst="rect">
            <a:avLst/>
          </a:prstGeom>
          <a:noFill/>
        </p:spPr>
        <p:txBody>
          <a:bodyPr wrap="square" rtlCol="0">
            <a:spAutoFit/>
          </a:bodyPr>
          <a:lstStyle/>
          <a:p>
            <a:pPr algn="r"/>
            <a:r>
              <a:rPr lang="en-US" sz="2000" b="1" dirty="0" smtClean="0">
                <a:solidFill>
                  <a:schemeClr val="bg1"/>
                </a:solidFill>
              </a:rPr>
              <a:t>3</a:t>
            </a:r>
            <a:endParaRPr lang="ms-MY" sz="2000" b="1" dirty="0">
              <a:solidFill>
                <a:schemeClr val="bg1"/>
              </a:solidFill>
            </a:endParaRPr>
          </a:p>
        </p:txBody>
      </p:sp>
    </p:spTree>
    <p:extLst>
      <p:ext uri="{BB962C8B-B14F-4D97-AF65-F5344CB8AC3E}">
        <p14:creationId xmlns:p14="http://schemas.microsoft.com/office/powerpoint/2010/main" val="4237994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999" y="2069123"/>
            <a:ext cx="8831816" cy="1022638"/>
          </a:xfrm>
        </p:spPr>
        <p:txBody>
          <a:bodyPr/>
          <a:lstStyle/>
          <a:p>
            <a:pPr algn="ctr"/>
            <a:r>
              <a:rPr lang="en-US" sz="2800" dirty="0" smtClean="0">
                <a:latin typeface="Arial Black" panose="020B0A04020102020204" pitchFamily="34" charset="0"/>
              </a:rPr>
              <a:t>Guru </a:t>
            </a:r>
            <a:r>
              <a:rPr lang="en-US" sz="2800" dirty="0" err="1" smtClean="0">
                <a:latin typeface="Arial Black" panose="020B0A04020102020204" pitchFamily="34" charset="0"/>
              </a:rPr>
              <a:t>Penyelaras</a:t>
            </a:r>
            <a:r>
              <a:rPr lang="en-US" sz="2800" dirty="0" smtClean="0">
                <a:latin typeface="Arial Black" panose="020B0A04020102020204" pitchFamily="34" charset="0"/>
              </a:rPr>
              <a:t> &amp; Mentor</a:t>
            </a:r>
            <a:endParaRPr lang="ms-MY" sz="2800" dirty="0">
              <a:latin typeface="Arial Black" panose="020B0A04020102020204" pitchFamily="34" charset="0"/>
            </a:endParaRPr>
          </a:p>
        </p:txBody>
      </p:sp>
      <p:sp>
        <p:nvSpPr>
          <p:cNvPr id="3" name="Text Placeholder 2"/>
          <p:cNvSpPr>
            <a:spLocks noGrp="1"/>
          </p:cNvSpPr>
          <p:nvPr>
            <p:ph type="body" sz="half" idx="2"/>
          </p:nvPr>
        </p:nvSpPr>
        <p:spPr>
          <a:xfrm>
            <a:off x="1148798" y="3511769"/>
            <a:ext cx="8825659" cy="2476500"/>
          </a:xfrm>
        </p:spPr>
        <p:txBody>
          <a:bodyPr/>
          <a:lstStyle/>
          <a:p>
            <a:r>
              <a:rPr lang="en-US" dirty="0" smtClean="0">
                <a:latin typeface="Arial Black" panose="020B0A04020102020204" pitchFamily="34" charset="0"/>
              </a:rPr>
              <a:t>GURU PENYELARAS:</a:t>
            </a:r>
          </a:p>
          <a:p>
            <a:r>
              <a:rPr lang="en-US" dirty="0" err="1" smtClean="0">
                <a:latin typeface="Arial" panose="020B0604020202020204" pitchFamily="34" charset="0"/>
                <a:cs typeface="Arial" panose="020B0604020202020204" pitchFamily="34" charset="0"/>
              </a:rPr>
              <a:t>Cik</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Nur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Amalina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Mohd</a:t>
            </a:r>
            <a:r>
              <a:rPr lang="en-US" dirty="0" smtClean="0">
                <a:latin typeface="Arial" panose="020B0604020202020204" pitchFamily="34" charset="0"/>
                <a:cs typeface="Arial" panose="020B0604020202020204" pitchFamily="34" charset="0"/>
              </a:rPr>
              <a:t> Noor</a:t>
            </a:r>
          </a:p>
          <a:p>
            <a:r>
              <a:rPr lang="en-US" dirty="0" smtClean="0">
                <a:latin typeface="Arial Black" panose="020B0A04020102020204" pitchFamily="34" charset="0"/>
              </a:rPr>
              <a:t>MENTOR:</a:t>
            </a:r>
          </a:p>
          <a:p>
            <a:r>
              <a:rPr lang="en-US" dirty="0" smtClean="0">
                <a:latin typeface="Arial" panose="020B0604020202020204" pitchFamily="34" charset="0"/>
                <a:cs typeface="Arial" panose="020B0604020202020204" pitchFamily="34" charset="0"/>
              </a:rPr>
              <a:t>Dr. </a:t>
            </a:r>
            <a:r>
              <a:rPr lang="en-US" dirty="0" err="1" smtClean="0">
                <a:latin typeface="Arial" panose="020B0604020202020204" pitchFamily="34" charset="0"/>
                <a:cs typeface="Arial" panose="020B0604020202020204" pitchFamily="34" charset="0"/>
              </a:rPr>
              <a:t>Khairunadwa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Jemon</a:t>
            </a:r>
            <a:r>
              <a:rPr lang="en-US"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Dr. </a:t>
            </a:r>
            <a:r>
              <a:rPr lang="en-US" dirty="0" err="1" smtClean="0">
                <a:latin typeface="Arial" panose="020B0604020202020204" pitchFamily="34" charset="0"/>
                <a:cs typeface="Arial" panose="020B0604020202020204" pitchFamily="34" charset="0"/>
              </a:rPr>
              <a:t>Maheza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Irna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Mohd</a:t>
            </a:r>
            <a:r>
              <a:rPr lang="en-US" dirty="0" smtClean="0">
                <a:latin typeface="Arial" panose="020B0604020202020204" pitchFamily="34" charset="0"/>
                <a:cs typeface="Arial" panose="020B0604020202020204" pitchFamily="34" charset="0"/>
              </a:rPr>
              <a:t> Salim,</a:t>
            </a:r>
          </a:p>
          <a:p>
            <a:r>
              <a:rPr lang="en-US" dirty="0" err="1" smtClean="0">
                <a:latin typeface="Arial" panose="020B0604020202020204" pitchFamily="34" charset="0"/>
                <a:cs typeface="Arial" panose="020B0604020202020204" pitchFamily="34" charset="0"/>
              </a:rPr>
              <a:t>Fakulti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Biosains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dan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Kejuruteraan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Perubatan</a:t>
            </a:r>
            <a:r>
              <a:rPr lang="en-US" dirty="0" smtClean="0">
                <a:latin typeface="Arial" panose="020B0604020202020204" pitchFamily="34" charset="0"/>
                <a:cs typeface="Arial" panose="020B0604020202020204" pitchFamily="34" charset="0"/>
              </a:rPr>
              <a:t>, UTM</a:t>
            </a:r>
            <a:endParaRPr lang="ms-MY" dirty="0">
              <a:latin typeface="Arial" panose="020B0604020202020204" pitchFamily="34" charset="0"/>
              <a:cs typeface="Arial" panose="020B0604020202020204" pitchFamily="34" charset="0"/>
            </a:endParaRPr>
          </a:p>
        </p:txBody>
      </p:sp>
      <p:sp>
        <p:nvSpPr>
          <p:cNvPr id="4" name="TextBox 3"/>
          <p:cNvSpPr txBox="1"/>
          <p:nvPr/>
        </p:nvSpPr>
        <p:spPr>
          <a:xfrm>
            <a:off x="5696834" y="443498"/>
            <a:ext cx="6290441" cy="584775"/>
          </a:xfrm>
          <a:prstGeom prst="rect">
            <a:avLst/>
          </a:prstGeom>
          <a:solidFill>
            <a:schemeClr val="accent1">
              <a:lumMod val="40000"/>
              <a:lumOff val="60000"/>
            </a:schemeClr>
          </a:solidFill>
        </p:spPr>
        <p:txBody>
          <a:bodyPr wrap="square" rtlCol="0">
            <a:spAutoFit/>
          </a:bodyPr>
          <a:lstStyle/>
          <a:p>
            <a:pPr algn="ctr"/>
            <a:r>
              <a:rPr lang="en-US" sz="1600" dirty="0" smtClean="0">
                <a:latin typeface="Arial Black" panose="020B0A04020102020204" pitchFamily="34" charset="0"/>
              </a:rPr>
              <a:t>MALAYSIAN INTERNATIONAL YOUNG INVENTORS OLYMPIAD (MIYIO 2015)</a:t>
            </a:r>
            <a:endParaRPr lang="ms-MY" sz="1600" dirty="0">
              <a:latin typeface="Arial Black" panose="020B0A04020102020204" pitchFamily="34" charset="0"/>
            </a:endParaRPr>
          </a:p>
        </p:txBody>
      </p:sp>
      <p:sp>
        <p:nvSpPr>
          <p:cNvPr id="5" name="TextBox 4"/>
          <p:cNvSpPr txBox="1"/>
          <p:nvPr/>
        </p:nvSpPr>
        <p:spPr>
          <a:xfrm>
            <a:off x="5696834" y="1028273"/>
            <a:ext cx="6290441" cy="584775"/>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cs typeface="Arial" panose="020B0604020202020204" pitchFamily="34" charset="0"/>
              </a:rPr>
              <a:t>Tarikh</a:t>
            </a:r>
            <a:r>
              <a:rPr lang="en-US" sz="1600" b="1" dirty="0" smtClean="0">
                <a:latin typeface="Arial Black" panose="020B0A04020102020204" pitchFamily="34" charset="0"/>
                <a:cs typeface="Arial" panose="020B0604020202020204" pitchFamily="34" charset="0"/>
              </a:rPr>
              <a:t>: 3 - 5 April 2015</a:t>
            </a:r>
          </a:p>
          <a:p>
            <a:pPr algn="ctr"/>
            <a:r>
              <a:rPr lang="en-US" sz="1600" b="1" dirty="0" err="1" smtClean="0">
                <a:latin typeface="Arial Black" panose="020B0A04020102020204" pitchFamily="34" charset="0"/>
                <a:cs typeface="Arial" panose="020B0604020202020204" pitchFamily="34" charset="0"/>
              </a:rPr>
              <a:t>Tempat</a:t>
            </a:r>
            <a:r>
              <a:rPr lang="en-US" sz="1600" b="1" dirty="0" smtClean="0">
                <a:latin typeface="Arial Black" panose="020B0A04020102020204" pitchFamily="34" charset="0"/>
                <a:cs typeface="Arial" panose="020B0604020202020204" pitchFamily="34" charset="0"/>
              </a:rPr>
              <a:t>: SM </a:t>
            </a:r>
            <a:r>
              <a:rPr lang="en-US" sz="1600" b="1" dirty="0" err="1" smtClean="0">
                <a:latin typeface="Arial Black" panose="020B0A04020102020204" pitchFamily="34" charset="0"/>
                <a:cs typeface="Arial" panose="020B0604020202020204" pitchFamily="34" charset="0"/>
              </a:rPr>
              <a:t>Sains</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Tun</a:t>
            </a:r>
            <a:r>
              <a:rPr lang="en-US" sz="1600" b="1" dirty="0" smtClean="0">
                <a:latin typeface="Arial Black" panose="020B0A04020102020204" pitchFamily="34" charset="0"/>
                <a:cs typeface="Arial" panose="020B0604020202020204" pitchFamily="34" charset="0"/>
              </a:rPr>
              <a:t> Syed </a:t>
            </a:r>
            <a:r>
              <a:rPr lang="en-US" sz="1600" b="1" dirty="0" err="1" smtClean="0">
                <a:latin typeface="Arial Black" panose="020B0A04020102020204" pitchFamily="34" charset="0"/>
                <a:cs typeface="Arial" panose="020B0604020202020204" pitchFamily="34" charset="0"/>
              </a:rPr>
              <a:t>Sheh</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Shahabudin</a:t>
            </a:r>
            <a:endParaRPr lang="ms-MY" sz="1600" b="1" dirty="0">
              <a:latin typeface="Arial Black" panose="020B0A04020102020204" pitchFamily="34" charset="0"/>
              <a:cs typeface="Arial" panose="020B0604020202020204" pitchFamily="34" charset="0"/>
            </a:endParaRPr>
          </a:p>
        </p:txBody>
      </p:sp>
      <p:sp>
        <p:nvSpPr>
          <p:cNvPr id="6" name="TextBox 5"/>
          <p:cNvSpPr txBox="1"/>
          <p:nvPr/>
        </p:nvSpPr>
        <p:spPr>
          <a:xfrm>
            <a:off x="630621" y="695009"/>
            <a:ext cx="4227192" cy="830997"/>
          </a:xfrm>
          <a:prstGeom prst="rect">
            <a:avLst/>
          </a:prstGeom>
          <a:noFill/>
        </p:spPr>
        <p:txBody>
          <a:bodyPr wrap="square" rtlCol="0">
            <a:spAutoFit/>
          </a:bodyPr>
          <a:lstStyle/>
          <a:p>
            <a:r>
              <a:rPr lang="en-US" sz="1600" dirty="0" smtClean="0">
                <a:solidFill>
                  <a:schemeClr val="accent2">
                    <a:lumMod val="20000"/>
                    <a:lumOff val="80000"/>
                  </a:schemeClr>
                </a:solidFill>
                <a:latin typeface="Arial Black" panose="020B0A04020102020204" pitchFamily="34" charset="0"/>
              </a:rPr>
              <a:t>SEKOLAH SKK: </a:t>
            </a:r>
          </a:p>
          <a:p>
            <a:r>
              <a:rPr lang="en-US" sz="1600" dirty="0" smtClean="0">
                <a:solidFill>
                  <a:schemeClr val="accent2">
                    <a:lumMod val="20000"/>
                    <a:lumOff val="80000"/>
                  </a:schemeClr>
                </a:solidFill>
                <a:latin typeface="Arial Black" panose="020B0A04020102020204" pitchFamily="34" charset="0"/>
              </a:rPr>
              <a:t>SM SAINS SULTAN ISKANDAR, MERSING, JOHOR</a:t>
            </a:r>
            <a:endParaRPr lang="ms-MY" sz="1600" dirty="0">
              <a:solidFill>
                <a:schemeClr val="accent2">
                  <a:lumMod val="20000"/>
                  <a:lumOff val="80000"/>
                </a:schemeClr>
              </a:solidFill>
              <a:latin typeface="Arial Black" panose="020B0A04020102020204" pitchFamily="34" charset="0"/>
            </a:endParaRPr>
          </a:p>
        </p:txBody>
      </p:sp>
      <p:sp>
        <p:nvSpPr>
          <p:cNvPr id="7" name="TextBox 6"/>
          <p:cNvSpPr txBox="1"/>
          <p:nvPr/>
        </p:nvSpPr>
        <p:spPr>
          <a:xfrm>
            <a:off x="10752082" y="0"/>
            <a:ext cx="441435" cy="400110"/>
          </a:xfrm>
          <a:prstGeom prst="rect">
            <a:avLst/>
          </a:prstGeom>
          <a:noFill/>
        </p:spPr>
        <p:txBody>
          <a:bodyPr wrap="square" rtlCol="0">
            <a:spAutoFit/>
          </a:bodyPr>
          <a:lstStyle/>
          <a:p>
            <a:r>
              <a:rPr lang="en-US" sz="2000" b="1" dirty="0" smtClean="0">
                <a:solidFill>
                  <a:schemeClr val="bg1"/>
                </a:solidFill>
              </a:rPr>
              <a:t>4</a:t>
            </a:r>
            <a:endParaRPr lang="ms-MY" sz="2000" b="1" dirty="0">
              <a:solidFill>
                <a:schemeClr val="bg1"/>
              </a:solidFill>
            </a:endParaRPr>
          </a:p>
        </p:txBody>
      </p:sp>
    </p:spTree>
    <p:extLst>
      <p:ext uri="{BB962C8B-B14F-4D97-AF65-F5344CB8AC3E}">
        <p14:creationId xmlns:p14="http://schemas.microsoft.com/office/powerpoint/2010/main" val="4064362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8731" y="522391"/>
            <a:ext cx="4208777" cy="1815882"/>
          </a:xfrm>
          <a:prstGeom prst="rect">
            <a:avLst/>
          </a:prstGeom>
        </p:spPr>
        <p:txBody>
          <a:bodyPr wrap="square">
            <a:spAutoFit/>
          </a:bodyPr>
          <a:lstStyle/>
          <a:p>
            <a:r>
              <a:rPr lang="en-US" sz="1400" dirty="0">
                <a:solidFill>
                  <a:schemeClr val="accent2">
                    <a:lumMod val="40000"/>
                    <a:lumOff val="60000"/>
                  </a:schemeClr>
                </a:solidFill>
                <a:latin typeface="Arial Black" panose="020B0A04020102020204" pitchFamily="34" charset="0"/>
              </a:rPr>
              <a:t>SEKOLAH SKK:</a:t>
            </a:r>
          </a:p>
          <a:p>
            <a:r>
              <a:rPr lang="en-US" sz="1400" dirty="0" smtClean="0">
                <a:solidFill>
                  <a:schemeClr val="accent2">
                    <a:lumMod val="40000"/>
                    <a:lumOff val="60000"/>
                  </a:schemeClr>
                </a:solidFill>
                <a:latin typeface="Arial Black" panose="020B0A04020102020204" pitchFamily="34" charset="0"/>
              </a:rPr>
              <a:t>SMK DATO’ PENGGAWA TIMUR</a:t>
            </a:r>
          </a:p>
          <a:p>
            <a:r>
              <a:rPr lang="en-US" sz="1400" dirty="0" smtClean="0">
                <a:solidFill>
                  <a:schemeClr val="accent2">
                    <a:lumMod val="40000"/>
                    <a:lumOff val="60000"/>
                  </a:schemeClr>
                </a:solidFill>
                <a:latin typeface="Arial Black" panose="020B0A04020102020204" pitchFamily="34" charset="0"/>
              </a:rPr>
              <a:t>SM TEKNIK JOHOR BAHRU</a:t>
            </a:r>
          </a:p>
          <a:p>
            <a:r>
              <a:rPr lang="en-US" sz="1400" dirty="0" smtClean="0">
                <a:solidFill>
                  <a:schemeClr val="accent2">
                    <a:lumMod val="40000"/>
                    <a:lumOff val="60000"/>
                  </a:schemeClr>
                </a:solidFill>
                <a:latin typeface="Arial Black" panose="020B0A04020102020204" pitchFamily="34" charset="0"/>
              </a:rPr>
              <a:t>SK KOMPLEKS SULTAN ABU BAKAR</a:t>
            </a:r>
          </a:p>
          <a:p>
            <a:r>
              <a:rPr lang="en-US" sz="1400" dirty="0" smtClean="0">
                <a:solidFill>
                  <a:schemeClr val="accent2">
                    <a:lumMod val="40000"/>
                    <a:lumOff val="60000"/>
                  </a:schemeClr>
                </a:solidFill>
                <a:latin typeface="Arial Black" panose="020B0A04020102020204" pitchFamily="34" charset="0"/>
              </a:rPr>
              <a:t>SK TAMAN MUTIARA RINI</a:t>
            </a:r>
          </a:p>
          <a:p>
            <a:r>
              <a:rPr lang="en-US" sz="1400" dirty="0" smtClean="0">
                <a:solidFill>
                  <a:schemeClr val="accent2">
                    <a:lumMod val="40000"/>
                    <a:lumOff val="60000"/>
                  </a:schemeClr>
                </a:solidFill>
                <a:latin typeface="Arial Black" panose="020B0A04020102020204" pitchFamily="34" charset="0"/>
              </a:rPr>
              <a:t>SJKT MERSING</a:t>
            </a:r>
          </a:p>
          <a:p>
            <a:r>
              <a:rPr lang="en-US" sz="1400" dirty="0" smtClean="0">
                <a:solidFill>
                  <a:schemeClr val="accent2">
                    <a:lumMod val="40000"/>
                    <a:lumOff val="60000"/>
                  </a:schemeClr>
                </a:solidFill>
                <a:latin typeface="Arial Black" panose="020B0A04020102020204" pitchFamily="34" charset="0"/>
              </a:rPr>
              <a:t>SJKT MASAI</a:t>
            </a:r>
          </a:p>
          <a:p>
            <a:r>
              <a:rPr lang="en-US" sz="1400" dirty="0" smtClean="0">
                <a:solidFill>
                  <a:schemeClr val="accent2">
                    <a:lumMod val="40000"/>
                    <a:lumOff val="60000"/>
                  </a:schemeClr>
                </a:solidFill>
                <a:latin typeface="Arial Black" panose="020B0A04020102020204" pitchFamily="34" charset="0"/>
              </a:rPr>
              <a:t>SK LEPAU</a:t>
            </a:r>
            <a:endParaRPr lang="ms-MY" sz="1400" dirty="0">
              <a:solidFill>
                <a:schemeClr val="accent2">
                  <a:lumMod val="40000"/>
                  <a:lumOff val="60000"/>
                </a:schemeClr>
              </a:solidFill>
              <a:latin typeface="Arial Black" panose="020B0A04020102020204" pitchFamily="34" charset="0"/>
            </a:endParaRPr>
          </a:p>
        </p:txBody>
      </p:sp>
      <p:sp>
        <p:nvSpPr>
          <p:cNvPr id="6" name="TextBox 5"/>
          <p:cNvSpPr txBox="1"/>
          <p:nvPr/>
        </p:nvSpPr>
        <p:spPr>
          <a:xfrm>
            <a:off x="5769404" y="487940"/>
            <a:ext cx="5990896" cy="584775"/>
          </a:xfrm>
          <a:prstGeom prst="rect">
            <a:avLst/>
          </a:prstGeom>
          <a:solidFill>
            <a:schemeClr val="accent1">
              <a:lumMod val="40000"/>
              <a:lumOff val="60000"/>
            </a:schemeClr>
          </a:solidFill>
        </p:spPr>
        <p:txBody>
          <a:bodyPr wrap="square" rtlCol="0">
            <a:spAutoFit/>
          </a:bodyPr>
          <a:lstStyle/>
          <a:p>
            <a:pPr algn="ctr"/>
            <a:r>
              <a:rPr lang="en-US" sz="1600" b="1" dirty="0" smtClean="0">
                <a:latin typeface="Arial Black" panose="020B0A04020102020204" pitchFamily="34" charset="0"/>
                <a:cs typeface="Aharoni" panose="02010803020104030203" pitchFamily="2" charset="-79"/>
              </a:rPr>
              <a:t>HARI LIBATSAMA KOMUNITI UTM BERSEMPENA UNIVERSITY PRESIDENTS FORUM 2015</a:t>
            </a:r>
            <a:endParaRPr lang="ms-MY" sz="1600" b="1" dirty="0">
              <a:latin typeface="Arial Black" panose="020B0A04020102020204" pitchFamily="34" charset="0"/>
              <a:cs typeface="Aharoni" panose="02010803020104030203" pitchFamily="2" charset="-79"/>
            </a:endParaRPr>
          </a:p>
        </p:txBody>
      </p:sp>
      <p:sp>
        <p:nvSpPr>
          <p:cNvPr id="7" name="TextBox 6"/>
          <p:cNvSpPr txBox="1"/>
          <p:nvPr/>
        </p:nvSpPr>
        <p:spPr>
          <a:xfrm>
            <a:off x="5769404" y="1014833"/>
            <a:ext cx="5990896" cy="830997"/>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cs typeface="Arial" panose="020B0604020202020204" pitchFamily="34" charset="0"/>
              </a:rPr>
              <a:t>Tarikh</a:t>
            </a:r>
            <a:r>
              <a:rPr lang="en-US" sz="1600" b="1" dirty="0" smtClean="0">
                <a:latin typeface="Arial Black" panose="020B0A04020102020204" pitchFamily="34" charset="0"/>
                <a:cs typeface="Arial" panose="020B0604020202020204" pitchFamily="34" charset="0"/>
              </a:rPr>
              <a:t>: 12 Mei 2015 (</a:t>
            </a:r>
            <a:r>
              <a:rPr lang="en-US" sz="1600" b="1" dirty="0" err="1" smtClean="0">
                <a:latin typeface="Arial Black" panose="020B0A04020102020204" pitchFamily="34" charset="0"/>
                <a:cs typeface="Arial" panose="020B0604020202020204" pitchFamily="34" charset="0"/>
              </a:rPr>
              <a:t>Selasa</a:t>
            </a:r>
            <a:r>
              <a:rPr lang="en-US" sz="1600" b="1" dirty="0" smtClean="0">
                <a:latin typeface="Arial Black" panose="020B0A04020102020204" pitchFamily="34" charset="0"/>
                <a:cs typeface="Arial" panose="020B0604020202020204" pitchFamily="34" charset="0"/>
              </a:rPr>
              <a:t>)</a:t>
            </a:r>
          </a:p>
          <a:p>
            <a:pPr algn="ctr"/>
            <a:r>
              <a:rPr lang="en-US" sz="1600" b="1" dirty="0" err="1" smtClean="0">
                <a:latin typeface="Arial Black" panose="020B0A04020102020204" pitchFamily="34" charset="0"/>
                <a:cs typeface="Arial" panose="020B0604020202020204" pitchFamily="34" charset="0"/>
              </a:rPr>
              <a:t>Tempat</a:t>
            </a:r>
            <a:r>
              <a:rPr lang="en-US" sz="1600" b="1" dirty="0" smtClean="0">
                <a:latin typeface="Arial Black" panose="020B0A04020102020204" pitchFamily="34" charset="0"/>
                <a:cs typeface="Arial" panose="020B0604020202020204" pitchFamily="34" charset="0"/>
              </a:rPr>
              <a:t>: </a:t>
            </a:r>
            <a:r>
              <a:rPr lang="en-US" sz="1600" b="1" dirty="0" err="1">
                <a:latin typeface="Arial Black" panose="020B0A04020102020204" pitchFamily="34" charset="0"/>
                <a:cs typeface="Arial" panose="020B0604020202020204" pitchFamily="34" charset="0"/>
              </a:rPr>
              <a:t>P</a:t>
            </a:r>
            <a:r>
              <a:rPr lang="en-US" sz="1600" b="1" dirty="0" err="1" smtClean="0">
                <a:latin typeface="Arial Black" panose="020B0A04020102020204" pitchFamily="34" charset="0"/>
                <a:cs typeface="Arial" panose="020B0604020202020204" pitchFamily="34" charset="0"/>
              </a:rPr>
              <a:t>usat</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Jaringan</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Komuniti</a:t>
            </a:r>
            <a:r>
              <a:rPr lang="en-US" sz="1600" b="1" dirty="0" smtClean="0">
                <a:latin typeface="Arial Black" panose="020B0A04020102020204" pitchFamily="34" charset="0"/>
                <a:cs typeface="Arial" panose="020B0604020202020204" pitchFamily="34" charset="0"/>
              </a:rPr>
              <a:t> &amp; </a:t>
            </a:r>
            <a:r>
              <a:rPr lang="en-US" sz="1600" b="1" dirty="0" err="1" smtClean="0">
                <a:latin typeface="Arial Black" panose="020B0A04020102020204" pitchFamily="34" charset="0"/>
                <a:cs typeface="Arial" panose="020B0604020202020204" pitchFamily="34" charset="0"/>
              </a:rPr>
              <a:t>Industri</a:t>
            </a:r>
            <a:r>
              <a:rPr lang="en-US" sz="1600" b="1" dirty="0" smtClean="0">
                <a:latin typeface="Arial Black" panose="020B0A04020102020204" pitchFamily="34" charset="0"/>
                <a:cs typeface="Arial" panose="020B0604020202020204" pitchFamily="34" charset="0"/>
              </a:rPr>
              <a:t> (CCIN), UTM Johor </a:t>
            </a:r>
            <a:r>
              <a:rPr lang="en-US" sz="1600" b="1" dirty="0" err="1" smtClean="0">
                <a:latin typeface="Arial Black" panose="020B0A04020102020204" pitchFamily="34" charset="0"/>
                <a:cs typeface="Arial" panose="020B0604020202020204" pitchFamily="34" charset="0"/>
              </a:rPr>
              <a:t>Bahru</a:t>
            </a:r>
            <a:endParaRPr lang="ms-MY" sz="1600" b="1" dirty="0">
              <a:latin typeface="Arial Black" panose="020B0A04020102020204" pitchFamily="34" charset="0"/>
              <a:cs typeface="Arial" panose="020B0604020202020204" pitchFamily="34" charset="0"/>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5580993" y="1715372"/>
            <a:ext cx="6611006" cy="5142628"/>
          </a:xfrm>
          <a:prstGeom prst="rect">
            <a:avLst/>
          </a:prstGeom>
          <a:noFill/>
        </p:spPr>
      </p:pic>
      <p:sp>
        <p:nvSpPr>
          <p:cNvPr id="9" name="TextBox 8"/>
          <p:cNvSpPr txBox="1"/>
          <p:nvPr/>
        </p:nvSpPr>
        <p:spPr>
          <a:xfrm>
            <a:off x="776688" y="2358372"/>
            <a:ext cx="3610303" cy="338554"/>
          </a:xfrm>
          <a:prstGeom prst="rect">
            <a:avLst/>
          </a:prstGeom>
          <a:noFill/>
        </p:spPr>
        <p:txBody>
          <a:bodyPr wrap="square" rtlCol="0">
            <a:spAutoFit/>
          </a:bodyPr>
          <a:lstStyle/>
          <a:p>
            <a:pPr algn="ctr"/>
            <a:r>
              <a:rPr lang="en-US" sz="1600" dirty="0" smtClean="0">
                <a:solidFill>
                  <a:schemeClr val="accent2">
                    <a:lumMod val="75000"/>
                  </a:schemeClr>
                </a:solidFill>
                <a:latin typeface="Arial Black" panose="020B0A04020102020204" pitchFamily="34" charset="0"/>
              </a:rPr>
              <a:t>OBJEKTIF &amp; TUJUAN</a:t>
            </a:r>
            <a:endParaRPr lang="ms-MY" sz="1600" dirty="0">
              <a:solidFill>
                <a:schemeClr val="accent2">
                  <a:lumMod val="75000"/>
                </a:schemeClr>
              </a:solidFill>
              <a:latin typeface="Arial Black" panose="020B0A04020102020204" pitchFamily="34" charset="0"/>
            </a:endParaRPr>
          </a:p>
        </p:txBody>
      </p:sp>
      <p:sp>
        <p:nvSpPr>
          <p:cNvPr id="11" name="TextBox 10"/>
          <p:cNvSpPr txBox="1"/>
          <p:nvPr/>
        </p:nvSpPr>
        <p:spPr>
          <a:xfrm>
            <a:off x="466173" y="2624101"/>
            <a:ext cx="4231335" cy="1231106"/>
          </a:xfrm>
          <a:prstGeom prst="rect">
            <a:avLst/>
          </a:prstGeom>
          <a:noFill/>
        </p:spPr>
        <p:txBody>
          <a:bodyPr wrap="square" rtlCol="0">
            <a:spAutoFit/>
          </a:bodyPr>
          <a:lstStyle/>
          <a:p>
            <a:pPr algn="just"/>
            <a:r>
              <a:rPr lang="en-US" sz="1200" dirty="0" err="1" smtClean="0">
                <a:solidFill>
                  <a:schemeClr val="bg2"/>
                </a:solidFill>
                <a:latin typeface="Arial" panose="020B0604020202020204" pitchFamily="34" charset="0"/>
                <a:cs typeface="Arial" panose="020B0604020202020204" pitchFamily="34" charset="0"/>
              </a:rPr>
              <a:t>Membuka</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pintu</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kampus</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kepada</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komuniti</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luar</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termasuk</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sekolah</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agensi</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kerajaan</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rakan</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kerjasama</a:t>
            </a:r>
            <a:r>
              <a:rPr lang="en-US" sz="1200" dirty="0" smtClean="0">
                <a:solidFill>
                  <a:schemeClr val="bg2"/>
                </a:solidFill>
                <a:latin typeface="Arial" panose="020B0604020202020204" pitchFamily="34" charset="0"/>
                <a:cs typeface="Arial" panose="020B0604020202020204" pitchFamily="34" charset="0"/>
              </a:rPr>
              <a:t>, NGO </a:t>
            </a:r>
            <a:r>
              <a:rPr lang="en-US" sz="1200" dirty="0" err="1" smtClean="0">
                <a:solidFill>
                  <a:schemeClr val="bg2"/>
                </a:solidFill>
                <a:latin typeface="Arial" panose="020B0604020202020204" pitchFamily="34" charset="0"/>
                <a:cs typeface="Arial" panose="020B0604020202020204" pitchFamily="34" charset="0"/>
              </a:rPr>
              <a:t>dan</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kelab-kelab</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bagi</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menyahut</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seruan</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kerajaan</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untuk</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merapatkan</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jurang</a:t>
            </a:r>
            <a:r>
              <a:rPr lang="en-US" sz="1200" dirty="0" smtClean="0">
                <a:solidFill>
                  <a:schemeClr val="bg2"/>
                </a:solidFill>
                <a:latin typeface="Arial" panose="020B0604020202020204" pitchFamily="34" charset="0"/>
                <a:cs typeface="Arial" panose="020B0604020202020204" pitchFamily="34" charset="0"/>
              </a:rPr>
              <a:t> di </a:t>
            </a:r>
            <a:r>
              <a:rPr lang="en-US" sz="1200" dirty="0" err="1" smtClean="0">
                <a:solidFill>
                  <a:schemeClr val="bg2"/>
                </a:solidFill>
                <a:latin typeface="Arial" panose="020B0604020202020204" pitchFamily="34" charset="0"/>
                <a:cs typeface="Arial" panose="020B0604020202020204" pitchFamily="34" charset="0"/>
              </a:rPr>
              <a:t>antara</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universiti</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dan</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komuniti</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luar</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kampus</a:t>
            </a:r>
            <a:r>
              <a:rPr lang="en-US" sz="1200" dirty="0" smtClean="0">
                <a:solidFill>
                  <a:schemeClr val="bg2"/>
                </a:solidFill>
                <a:latin typeface="Arial" panose="020B0604020202020204" pitchFamily="34" charset="0"/>
                <a:cs typeface="Arial" panose="020B0604020202020204" pitchFamily="34" charset="0"/>
              </a:rPr>
              <a:t>.</a:t>
            </a:r>
          </a:p>
          <a:p>
            <a:endParaRPr lang="ms-MY" sz="1400" dirty="0">
              <a:solidFill>
                <a:schemeClr val="bg2"/>
              </a:solidFill>
              <a:latin typeface="Arial" panose="020B0604020202020204" pitchFamily="34" charset="0"/>
              <a:cs typeface="Arial" panose="020B0604020202020204" pitchFamily="34" charset="0"/>
            </a:endParaRPr>
          </a:p>
        </p:txBody>
      </p:sp>
      <p:sp>
        <p:nvSpPr>
          <p:cNvPr id="12" name="TextBox 11"/>
          <p:cNvSpPr txBox="1"/>
          <p:nvPr/>
        </p:nvSpPr>
        <p:spPr>
          <a:xfrm>
            <a:off x="577753" y="3609577"/>
            <a:ext cx="4053289" cy="338554"/>
          </a:xfrm>
          <a:prstGeom prst="rect">
            <a:avLst/>
          </a:prstGeom>
          <a:noFill/>
        </p:spPr>
        <p:txBody>
          <a:bodyPr wrap="square" rtlCol="0">
            <a:spAutoFit/>
          </a:bodyPr>
          <a:lstStyle/>
          <a:p>
            <a:pPr algn="ctr"/>
            <a:r>
              <a:rPr lang="en-US" sz="1600" dirty="0" smtClean="0">
                <a:solidFill>
                  <a:schemeClr val="accent2">
                    <a:lumMod val="75000"/>
                  </a:schemeClr>
                </a:solidFill>
                <a:latin typeface="Arial Black" panose="020B0A04020102020204" pitchFamily="34" charset="0"/>
              </a:rPr>
              <a:t>KEJAYAAN PELAKSANAAN</a:t>
            </a:r>
            <a:endParaRPr lang="ms-MY" sz="1600" dirty="0">
              <a:solidFill>
                <a:schemeClr val="accent2">
                  <a:lumMod val="75000"/>
                </a:schemeClr>
              </a:solidFill>
              <a:latin typeface="Arial Black" panose="020B0A04020102020204" pitchFamily="34" charset="0"/>
            </a:endParaRPr>
          </a:p>
        </p:txBody>
      </p:sp>
      <p:sp>
        <p:nvSpPr>
          <p:cNvPr id="13" name="TextBox 12"/>
          <p:cNvSpPr txBox="1"/>
          <p:nvPr/>
        </p:nvSpPr>
        <p:spPr>
          <a:xfrm>
            <a:off x="466174" y="3875306"/>
            <a:ext cx="4231335" cy="2677656"/>
          </a:xfrm>
          <a:prstGeom prst="rect">
            <a:avLst/>
          </a:prstGeom>
          <a:noFill/>
        </p:spPr>
        <p:txBody>
          <a:bodyPr wrap="square" rtlCol="0">
            <a:spAutoFit/>
          </a:bodyPr>
          <a:lstStyle/>
          <a:p>
            <a:pPr algn="just"/>
            <a:r>
              <a:rPr lang="en-US" sz="1200" dirty="0" err="1" smtClean="0">
                <a:solidFill>
                  <a:schemeClr val="bg2"/>
                </a:solidFill>
                <a:latin typeface="Arial" panose="020B0604020202020204" pitchFamily="34" charset="0"/>
                <a:cs typeface="Arial" panose="020B0604020202020204" pitchFamily="34" charset="0"/>
              </a:rPr>
              <a:t>Seramai</a:t>
            </a:r>
            <a:r>
              <a:rPr lang="en-US" sz="1200" dirty="0" smtClean="0">
                <a:solidFill>
                  <a:schemeClr val="bg2"/>
                </a:solidFill>
                <a:latin typeface="Arial" panose="020B0604020202020204" pitchFamily="34" charset="0"/>
                <a:cs typeface="Arial" panose="020B0604020202020204" pitchFamily="34" charset="0"/>
              </a:rPr>
              <a:t> 500 orang </a:t>
            </a:r>
            <a:r>
              <a:rPr lang="en-US" sz="1200" dirty="0" err="1" smtClean="0">
                <a:solidFill>
                  <a:schemeClr val="bg2"/>
                </a:solidFill>
                <a:latin typeface="Arial" panose="020B0604020202020204" pitchFamily="34" charset="0"/>
                <a:cs typeface="Arial" panose="020B0604020202020204" pitchFamily="34" charset="0"/>
              </a:rPr>
              <a:t>pelajar</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telah</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didedahkan</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dengan</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pelbagai</a:t>
            </a:r>
            <a:r>
              <a:rPr lang="en-US" sz="1200" dirty="0" smtClean="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aktiviti</a:t>
            </a:r>
            <a:r>
              <a:rPr lang="en-US" sz="1200" dirty="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sepanjang</a:t>
            </a:r>
            <a:r>
              <a:rPr lang="en-US" sz="1200" dirty="0" smtClean="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hari</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seperti</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demonstrasi</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kraftangan</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gerai</a:t>
            </a:r>
            <a:r>
              <a:rPr lang="en-US" sz="1200" dirty="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pameran</a:t>
            </a:r>
            <a:r>
              <a:rPr lang="en-US" sz="1200" dirty="0" smtClean="0">
                <a:solidFill>
                  <a:schemeClr val="bg2"/>
                </a:solidFill>
                <a:latin typeface="Arial" panose="020B0604020202020204" pitchFamily="34" charset="0"/>
                <a:cs typeface="Arial" panose="020B0604020202020204" pitchFamily="34" charset="0"/>
              </a:rPr>
              <a:t> &amp; </a:t>
            </a:r>
            <a:r>
              <a:rPr lang="en-US" sz="1200" dirty="0" err="1" smtClean="0">
                <a:solidFill>
                  <a:schemeClr val="bg2"/>
                </a:solidFill>
                <a:latin typeface="Arial" panose="020B0604020202020204" pitchFamily="34" charset="0"/>
                <a:cs typeface="Arial" panose="020B0604020202020204" pitchFamily="34" charset="0"/>
              </a:rPr>
              <a:t>jualan</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serta</a:t>
            </a:r>
            <a:r>
              <a:rPr lang="en-US" sz="1200" dirty="0" smtClean="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aktiviti</a:t>
            </a:r>
            <a:r>
              <a:rPr lang="en-US" sz="1200" dirty="0">
                <a:solidFill>
                  <a:schemeClr val="bg2"/>
                </a:solidFill>
                <a:latin typeface="Arial" panose="020B0604020202020204" pitchFamily="34" charset="0"/>
                <a:cs typeface="Arial" panose="020B0604020202020204" pitchFamily="34" charset="0"/>
              </a:rPr>
              <a:t> Bahasa </a:t>
            </a:r>
            <a:r>
              <a:rPr lang="en-US" sz="1200" dirty="0" err="1" smtClean="0">
                <a:solidFill>
                  <a:schemeClr val="bg2"/>
                </a:solidFill>
                <a:latin typeface="Arial" panose="020B0604020202020204" pitchFamily="34" charset="0"/>
                <a:cs typeface="Arial" panose="020B0604020202020204" pitchFamily="34" charset="0"/>
              </a:rPr>
              <a:t>Jiwa</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Bangsa</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termasuk</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pantun</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syair</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gurindam</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dan</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cerita</a:t>
            </a:r>
            <a:r>
              <a:rPr lang="en-US" sz="1200" dirty="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rakyat</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Permainan</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rakyat</a:t>
            </a:r>
            <a:r>
              <a:rPr lang="en-US" sz="1200" dirty="0" smtClean="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seperti</a:t>
            </a:r>
            <a:r>
              <a:rPr lang="en-US" sz="1200" dirty="0">
                <a:solidFill>
                  <a:schemeClr val="bg2"/>
                </a:solidFill>
                <a:latin typeface="Arial" panose="020B0604020202020204" pitchFamily="34" charset="0"/>
                <a:cs typeface="Arial" panose="020B0604020202020204" pitchFamily="34" charset="0"/>
              </a:rPr>
              <a:t> Tarik </a:t>
            </a:r>
            <a:r>
              <a:rPr lang="en-US" sz="1200" dirty="0" err="1" smtClean="0">
                <a:solidFill>
                  <a:schemeClr val="bg2"/>
                </a:solidFill>
                <a:latin typeface="Arial" panose="020B0604020202020204" pitchFamily="34" charset="0"/>
                <a:cs typeface="Arial" panose="020B0604020202020204" pitchFamily="34" charset="0"/>
              </a:rPr>
              <a:t>Upih</a:t>
            </a:r>
            <a:r>
              <a:rPr lang="en-US" sz="1200" dirty="0">
                <a:solidFill>
                  <a:schemeClr val="bg2"/>
                </a:solidFill>
                <a:latin typeface="Arial" panose="020B0604020202020204" pitchFamily="34" charset="0"/>
                <a:cs typeface="Arial" panose="020B0604020202020204" pitchFamily="34" charset="0"/>
              </a:rPr>
              <a:t>, </a:t>
            </a:r>
            <a:r>
              <a:rPr lang="en-US" sz="1200" dirty="0" smtClean="0">
                <a:solidFill>
                  <a:schemeClr val="bg2"/>
                </a:solidFill>
                <a:latin typeface="Arial" panose="020B0604020202020204" pitchFamily="34" charset="0"/>
                <a:cs typeface="Arial" panose="020B0604020202020204" pitchFamily="34" charset="0"/>
              </a:rPr>
              <a:t>Dam Haji </a:t>
            </a:r>
            <a:r>
              <a:rPr lang="en-US" sz="1200" dirty="0" err="1" smtClean="0">
                <a:solidFill>
                  <a:schemeClr val="bg2"/>
                </a:solidFill>
                <a:latin typeface="Arial" panose="020B0604020202020204" pitchFamily="34" charset="0"/>
                <a:cs typeface="Arial" panose="020B0604020202020204" pitchFamily="34" charset="0"/>
              </a:rPr>
              <a:t>dan</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Batu</a:t>
            </a:r>
            <a:r>
              <a:rPr lang="en-US" sz="1200" dirty="0" smtClean="0">
                <a:solidFill>
                  <a:schemeClr val="bg2"/>
                </a:solidFill>
                <a:latin typeface="Arial" panose="020B0604020202020204" pitchFamily="34" charset="0"/>
                <a:cs typeface="Arial" panose="020B0604020202020204" pitchFamily="34" charset="0"/>
              </a:rPr>
              <a:t> </a:t>
            </a:r>
            <a:r>
              <a:rPr lang="en-US" sz="1200" dirty="0">
                <a:solidFill>
                  <a:schemeClr val="bg2"/>
                </a:solidFill>
                <a:latin typeface="Arial" panose="020B0604020202020204" pitchFamily="34" charset="0"/>
                <a:cs typeface="Arial" panose="020B0604020202020204" pitchFamily="34" charset="0"/>
              </a:rPr>
              <a:t>Seremban </a:t>
            </a:r>
            <a:r>
              <a:rPr lang="en-US" sz="1200" dirty="0" err="1" smtClean="0">
                <a:solidFill>
                  <a:schemeClr val="bg2"/>
                </a:solidFill>
                <a:latin typeface="Arial" panose="020B0604020202020204" pitchFamily="34" charset="0"/>
                <a:cs typeface="Arial" panose="020B0604020202020204" pitchFamily="34" charset="0"/>
              </a:rPr>
              <a:t>serta</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Pertandingan</a:t>
            </a:r>
            <a:r>
              <a:rPr lang="en-US" sz="1200" dirty="0" smtClean="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Mewarna</a:t>
            </a:r>
            <a:r>
              <a:rPr lang="en-US" sz="1200" dirty="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dan</a:t>
            </a:r>
            <a:r>
              <a:rPr lang="en-US" sz="1200" dirty="0" smtClean="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ceramah</a:t>
            </a:r>
            <a:r>
              <a:rPr lang="en-US" sz="1200" dirty="0">
                <a:solidFill>
                  <a:schemeClr val="bg2"/>
                </a:solidFill>
                <a:latin typeface="Arial" panose="020B0604020202020204" pitchFamily="34" charset="0"/>
                <a:cs typeface="Arial" panose="020B0604020202020204" pitchFamily="34" charset="0"/>
              </a:rPr>
              <a:t> </a:t>
            </a:r>
            <a:r>
              <a:rPr lang="en-US" sz="1200" dirty="0" smtClean="0">
                <a:solidFill>
                  <a:schemeClr val="bg2"/>
                </a:solidFill>
                <a:latin typeface="Arial" panose="020B0604020202020204" pitchFamily="34" charset="0"/>
                <a:cs typeface="Arial" panose="020B0604020202020204" pitchFamily="34" charset="0"/>
              </a:rPr>
              <a:t>“</a:t>
            </a:r>
            <a:r>
              <a:rPr lang="en-US" sz="1200" dirty="0" err="1" smtClean="0">
                <a:solidFill>
                  <a:schemeClr val="bg2"/>
                </a:solidFill>
                <a:latin typeface="Arial" panose="020B0604020202020204" pitchFamily="34" charset="0"/>
                <a:cs typeface="Arial" panose="020B0604020202020204" pitchFamily="34" charset="0"/>
              </a:rPr>
              <a:t>Bahaya</a:t>
            </a:r>
            <a:r>
              <a:rPr lang="en-US" sz="1200" dirty="0" smtClean="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Gula</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Kepada</a:t>
            </a:r>
            <a:r>
              <a:rPr lang="en-US" sz="1200" dirty="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Kesihatan</a:t>
            </a:r>
            <a:r>
              <a:rPr lang="en-US" sz="1200" dirty="0" smtClean="0">
                <a:solidFill>
                  <a:schemeClr val="bg2"/>
                </a:solidFill>
                <a:latin typeface="Arial" panose="020B0604020202020204" pitchFamily="34" charset="0"/>
                <a:cs typeface="Arial" panose="020B0604020202020204" pitchFamily="34" charset="0"/>
              </a:rPr>
              <a:t>” juga </a:t>
            </a:r>
            <a:r>
              <a:rPr lang="en-US" sz="1200" dirty="0" err="1" smtClean="0">
                <a:solidFill>
                  <a:schemeClr val="bg2"/>
                </a:solidFill>
                <a:latin typeface="Arial" panose="020B0604020202020204" pitchFamily="34" charset="0"/>
                <a:cs typeface="Arial" panose="020B0604020202020204" pitchFamily="34" charset="0"/>
              </a:rPr>
              <a:t>diadakan</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Pada</a:t>
            </a:r>
            <a:r>
              <a:rPr lang="en-US" sz="1200" dirty="0" smtClean="0">
                <a:solidFill>
                  <a:schemeClr val="bg2"/>
                </a:solidFill>
                <a:latin typeface="Arial" panose="020B0604020202020204" pitchFamily="34" charset="0"/>
                <a:cs typeface="Arial" panose="020B0604020202020204" pitchFamily="34" charset="0"/>
              </a:rPr>
              <a:t> acara </a:t>
            </a:r>
            <a:r>
              <a:rPr lang="en-US" sz="1200" dirty="0" err="1" smtClean="0">
                <a:solidFill>
                  <a:schemeClr val="bg2"/>
                </a:solidFill>
                <a:latin typeface="Arial" panose="020B0604020202020204" pitchFamily="34" charset="0"/>
                <a:cs typeface="Arial" panose="020B0604020202020204" pitchFamily="34" charset="0"/>
              </a:rPr>
              <a:t>minum</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petang</a:t>
            </a:r>
            <a:r>
              <a:rPr lang="en-US" sz="1200" dirty="0" smtClean="0">
                <a:solidFill>
                  <a:schemeClr val="bg2"/>
                </a:solidFill>
                <a:latin typeface="Arial" panose="020B0604020202020204" pitchFamily="34" charset="0"/>
                <a:cs typeface="Arial" panose="020B0604020202020204" pitchFamily="34" charset="0"/>
              </a:rPr>
              <a:t>, para </a:t>
            </a:r>
            <a:r>
              <a:rPr lang="en-US" sz="1200" dirty="0" err="1" smtClean="0">
                <a:solidFill>
                  <a:schemeClr val="bg2"/>
                </a:solidFill>
                <a:latin typeface="Arial" panose="020B0604020202020204" pitchFamily="34" charset="0"/>
                <a:cs typeface="Arial" panose="020B0604020202020204" pitchFamily="34" charset="0"/>
              </a:rPr>
              <a:t>pelajar</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turut</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berpeluang</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meraikan</a:t>
            </a:r>
            <a:r>
              <a:rPr lang="en-US" sz="1200" dirty="0" smtClean="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delegasi</a:t>
            </a:r>
            <a:r>
              <a:rPr lang="en-US" sz="1200" dirty="0">
                <a:solidFill>
                  <a:schemeClr val="bg2"/>
                </a:solidFill>
                <a:latin typeface="Arial" panose="020B0604020202020204" pitchFamily="34" charset="0"/>
                <a:cs typeface="Arial" panose="020B0604020202020204" pitchFamily="34" charset="0"/>
              </a:rPr>
              <a:t> University President Forum </a:t>
            </a:r>
            <a:r>
              <a:rPr lang="en-US" sz="1200" dirty="0" err="1" smtClean="0">
                <a:solidFill>
                  <a:schemeClr val="bg2"/>
                </a:solidFill>
                <a:latin typeface="Arial" panose="020B0604020202020204" pitchFamily="34" charset="0"/>
                <a:cs typeface="Arial" panose="020B0604020202020204" pitchFamily="34" charset="0"/>
              </a:rPr>
              <a:t>daripada</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luar</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negara</a:t>
            </a:r>
            <a:r>
              <a:rPr lang="en-US" sz="1200" dirty="0" smtClean="0">
                <a:solidFill>
                  <a:schemeClr val="bg2"/>
                </a:solidFill>
                <a:latin typeface="Arial" panose="020B0604020202020204" pitchFamily="34" charset="0"/>
                <a:cs typeface="Arial" panose="020B0604020202020204" pitchFamily="34" charset="0"/>
              </a:rPr>
              <a:t> </a:t>
            </a:r>
            <a:r>
              <a:rPr lang="en-US" sz="1200" dirty="0" err="1" smtClean="0">
                <a:solidFill>
                  <a:schemeClr val="bg2"/>
                </a:solidFill>
                <a:latin typeface="Arial" panose="020B0604020202020204" pitchFamily="34" charset="0"/>
                <a:cs typeface="Arial" panose="020B0604020202020204" pitchFamily="34" charset="0"/>
              </a:rPr>
              <a:t>disambut</a:t>
            </a:r>
            <a:r>
              <a:rPr lang="en-US" sz="1200" dirty="0" smtClean="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dengan</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pasangan</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pengantin</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Melayu</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dan</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diarak</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ke</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Rumah</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Tropika</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bersama</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paluan</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kompang</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bunga</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manggar</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pencak</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silat</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tarian</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zapin</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serta</a:t>
            </a:r>
            <a:r>
              <a:rPr lang="en-US" sz="1200" dirty="0">
                <a:solidFill>
                  <a:schemeClr val="bg2"/>
                </a:solidFill>
                <a:latin typeface="Arial" panose="020B0604020202020204" pitchFamily="34" charset="0"/>
                <a:cs typeface="Arial" panose="020B0604020202020204" pitchFamily="34" charset="0"/>
              </a:rPr>
              <a:t> acara </a:t>
            </a:r>
            <a:r>
              <a:rPr lang="en-US" sz="1200" dirty="0" err="1">
                <a:solidFill>
                  <a:schemeClr val="bg2"/>
                </a:solidFill>
                <a:latin typeface="Arial" panose="020B0604020202020204" pitchFamily="34" charset="0"/>
                <a:cs typeface="Arial" panose="020B0604020202020204" pitchFamily="34" charset="0"/>
              </a:rPr>
              <a:t>menepung</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tawar</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pasangan</a:t>
            </a:r>
            <a:r>
              <a:rPr lang="en-US" sz="1200" dirty="0">
                <a:solidFill>
                  <a:schemeClr val="bg2"/>
                </a:solidFill>
                <a:latin typeface="Arial" panose="020B0604020202020204" pitchFamily="34" charset="0"/>
                <a:cs typeface="Arial" panose="020B0604020202020204" pitchFamily="34" charset="0"/>
              </a:rPr>
              <a:t> </a:t>
            </a:r>
            <a:r>
              <a:rPr lang="en-US" sz="1200" dirty="0" err="1">
                <a:solidFill>
                  <a:schemeClr val="bg2"/>
                </a:solidFill>
                <a:latin typeface="Arial" panose="020B0604020202020204" pitchFamily="34" charset="0"/>
                <a:cs typeface="Arial" panose="020B0604020202020204" pitchFamily="34" charset="0"/>
              </a:rPr>
              <a:t>pengantin</a:t>
            </a:r>
            <a:r>
              <a:rPr lang="en-US" sz="1200" dirty="0">
                <a:solidFill>
                  <a:schemeClr val="bg2"/>
                </a:solidFill>
                <a:latin typeface="Arial" panose="020B0604020202020204" pitchFamily="34" charset="0"/>
                <a:cs typeface="Arial" panose="020B0604020202020204" pitchFamily="34" charset="0"/>
              </a:rPr>
              <a:t>. </a:t>
            </a:r>
            <a:endParaRPr lang="ms-MY" sz="1200" dirty="0">
              <a:solidFill>
                <a:schemeClr val="bg2"/>
              </a:solidFill>
              <a:latin typeface="Arial" panose="020B0604020202020204" pitchFamily="34" charset="0"/>
              <a:cs typeface="Arial" panose="020B0604020202020204" pitchFamily="34" charset="0"/>
            </a:endParaRPr>
          </a:p>
          <a:p>
            <a:pPr algn="just"/>
            <a:r>
              <a:rPr lang="en-US" sz="1200" dirty="0">
                <a:solidFill>
                  <a:schemeClr val="bg2"/>
                </a:solidFill>
                <a:latin typeface="Arial" panose="020B0604020202020204" pitchFamily="34" charset="0"/>
                <a:cs typeface="Arial" panose="020B0604020202020204" pitchFamily="34" charset="0"/>
              </a:rPr>
              <a:t> </a:t>
            </a:r>
            <a:endParaRPr lang="ms-MY" sz="1200" dirty="0">
              <a:solidFill>
                <a:schemeClr val="bg2"/>
              </a:solidFill>
              <a:latin typeface="Arial" panose="020B0604020202020204" pitchFamily="34" charset="0"/>
              <a:cs typeface="Arial" panose="020B0604020202020204" pitchFamily="34" charset="0"/>
            </a:endParaRPr>
          </a:p>
        </p:txBody>
      </p:sp>
      <p:sp>
        <p:nvSpPr>
          <p:cNvPr id="16" name="TextBox 15"/>
          <p:cNvSpPr txBox="1"/>
          <p:nvPr/>
        </p:nvSpPr>
        <p:spPr>
          <a:xfrm>
            <a:off x="10736317" y="64399"/>
            <a:ext cx="346841" cy="400110"/>
          </a:xfrm>
          <a:prstGeom prst="rect">
            <a:avLst/>
          </a:prstGeom>
          <a:noFill/>
        </p:spPr>
        <p:txBody>
          <a:bodyPr wrap="square" rtlCol="0">
            <a:spAutoFit/>
          </a:bodyPr>
          <a:lstStyle/>
          <a:p>
            <a:r>
              <a:rPr lang="en-US" sz="2000" b="1" dirty="0" smtClean="0">
                <a:solidFill>
                  <a:schemeClr val="bg1"/>
                </a:solidFill>
              </a:rPr>
              <a:t>5</a:t>
            </a:r>
            <a:endParaRPr lang="ms-MY" sz="2000" b="1" dirty="0">
              <a:solidFill>
                <a:schemeClr val="bg1"/>
              </a:solidFill>
            </a:endParaRPr>
          </a:p>
        </p:txBody>
      </p:sp>
    </p:spTree>
    <p:extLst>
      <p:ext uri="{BB962C8B-B14F-4D97-AF65-F5344CB8AC3E}">
        <p14:creationId xmlns:p14="http://schemas.microsoft.com/office/powerpoint/2010/main" val="1106286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871" y="1981006"/>
            <a:ext cx="4159173" cy="1742598"/>
          </a:xfrm>
        </p:spPr>
        <p:txBody>
          <a:bodyPr/>
          <a:lstStyle/>
          <a:p>
            <a:pPr algn="just"/>
            <a:r>
              <a:rPr lang="en-US" sz="1400" dirty="0" err="1" smtClean="0">
                <a:latin typeface="Arial" panose="020B0604020202020204" pitchFamily="34" charset="0"/>
                <a:cs typeface="Arial" panose="020B0604020202020204" pitchFamily="34" charset="0"/>
              </a:rPr>
              <a:t>Memberi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pengetahuan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kepada</a:t>
            </a:r>
            <a:r>
              <a:rPr lang="en-US" sz="1400" dirty="0" smtClean="0">
                <a:latin typeface="Arial" panose="020B0604020202020204" pitchFamily="34" charset="0"/>
                <a:cs typeface="Arial" panose="020B0604020202020204" pitchFamily="34" charset="0"/>
              </a:rPr>
              <a:t> orang </a:t>
            </a:r>
            <a:r>
              <a:rPr lang="en-US" sz="1400" dirty="0" err="1" smtClean="0">
                <a:latin typeface="Arial" panose="020B0604020202020204" pitchFamily="34" charset="0"/>
                <a:cs typeface="Arial" panose="020B0604020202020204" pitchFamily="34" charset="0"/>
              </a:rPr>
              <a:t>ramai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tentang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khasiat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herba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penggunaannya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melalui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produk-produk</a:t>
            </a:r>
            <a:r>
              <a:rPr lang="en-US" sz="1400" dirty="0" smtClean="0">
                <a:latin typeface="Arial" panose="020B0604020202020204" pitchFamily="34" charset="0"/>
                <a:cs typeface="Arial" panose="020B0604020202020204" pitchFamily="34" charset="0"/>
              </a:rPr>
              <a:t> yang </a:t>
            </a:r>
            <a:r>
              <a:rPr lang="en-US" sz="1400" dirty="0" err="1" smtClean="0">
                <a:latin typeface="Arial" panose="020B0604020202020204" pitchFamily="34" charset="0"/>
                <a:cs typeface="Arial" panose="020B0604020202020204" pitchFamily="34" charset="0"/>
              </a:rPr>
              <a:t>dihasilkan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Hasil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produk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herba</a:t>
            </a:r>
            <a:r>
              <a:rPr lang="en-US" sz="1400" dirty="0" smtClean="0">
                <a:latin typeface="Arial" panose="020B0604020202020204" pitchFamily="34" charset="0"/>
                <a:cs typeface="Arial" panose="020B0604020202020204" pitchFamily="34" charset="0"/>
              </a:rPr>
              <a:t> yang </a:t>
            </a:r>
            <a:r>
              <a:rPr lang="en-US" sz="1400" dirty="0" err="1" smtClean="0">
                <a:latin typeface="Arial" panose="020B0604020202020204" pitchFamily="34" charset="0"/>
                <a:cs typeface="Arial" panose="020B0604020202020204" pitchFamily="34" charset="0"/>
              </a:rPr>
              <a:t>dihasilkan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oleh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pihak</a:t>
            </a:r>
            <a:r>
              <a:rPr lang="en-US" sz="1400" dirty="0" smtClean="0">
                <a:latin typeface="Arial" panose="020B0604020202020204" pitchFamily="34" charset="0"/>
                <a:cs typeface="Arial" panose="020B0604020202020204" pitchFamily="34" charset="0"/>
              </a:rPr>
              <a:t> SMPK </a:t>
            </a:r>
            <a:r>
              <a:rPr lang="en-US" sz="1400" dirty="0" err="1" smtClean="0">
                <a:latin typeface="Arial" panose="020B0604020202020204" pitchFamily="34" charset="0"/>
                <a:cs typeface="Arial" panose="020B0604020202020204" pitchFamily="34" charset="0"/>
              </a:rPr>
              <a:t>Vokasional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Indahpura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ini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digunakan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kepada</a:t>
            </a:r>
            <a:r>
              <a:rPr lang="en-US" sz="1400" dirty="0" smtClean="0">
                <a:latin typeface="Arial" panose="020B0604020202020204" pitchFamily="34" charset="0"/>
                <a:cs typeface="Arial" panose="020B0604020202020204" pitchFamily="34" charset="0"/>
              </a:rPr>
              <a:t> para </a:t>
            </a:r>
            <a:r>
              <a:rPr lang="en-US" sz="1400" dirty="0" err="1" smtClean="0">
                <a:latin typeface="Arial" panose="020B0604020202020204" pitchFamily="34" charset="0"/>
                <a:cs typeface="Arial" panose="020B0604020202020204" pitchFamily="34" charset="0"/>
              </a:rPr>
              <a:t>pelanggan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semasa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memberi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rawatan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perkhidmatan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Khas</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kepada</a:t>
            </a:r>
            <a:r>
              <a:rPr lang="en-US" sz="1400" dirty="0" smtClean="0">
                <a:latin typeface="Arial" panose="020B0604020202020204" pitchFamily="34" charset="0"/>
                <a:cs typeface="Arial" panose="020B0604020202020204" pitchFamily="34" charset="0"/>
              </a:rPr>
              <a:t> para </a:t>
            </a:r>
            <a:r>
              <a:rPr lang="en-US" sz="1400" dirty="0" err="1" smtClean="0">
                <a:latin typeface="Arial" panose="020B0604020202020204" pitchFamily="34" charset="0"/>
                <a:cs typeface="Arial" panose="020B0604020202020204" pitchFamily="34" charset="0"/>
              </a:rPr>
              <a:t>pelajar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bermasalah</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penglihatan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estetik</a:t>
            </a:r>
            <a:r>
              <a:rPr lang="en-US" sz="1400" dirty="0" smtClean="0">
                <a:latin typeface="Arial" panose="020B0604020202020204" pitchFamily="34" charset="0"/>
                <a:cs typeface="Arial" panose="020B0604020202020204" pitchFamily="34" charset="0"/>
              </a:rPr>
              <a:t>).</a:t>
            </a:r>
            <a:endParaRPr lang="ms-MY" sz="1400" dirty="0">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540328" y="4245261"/>
            <a:ext cx="4113341" cy="2488175"/>
          </a:xfrm>
        </p:spPr>
        <p:txBody>
          <a:bodyPr/>
          <a:lstStyle/>
          <a:p>
            <a:pPr algn="just"/>
            <a:r>
              <a:rPr lang="en-US" dirty="0" err="1" smtClean="0">
                <a:solidFill>
                  <a:schemeClr val="bg1"/>
                </a:solidFill>
                <a:latin typeface="Arial" panose="020B0604020202020204" pitchFamily="34" charset="0"/>
                <a:cs typeface="Arial" panose="020B0604020202020204" pitchFamily="34" charset="0"/>
              </a:rPr>
              <a:t>Produk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herba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semakin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mendapat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tempat</a:t>
            </a:r>
            <a:r>
              <a:rPr lang="en-US" dirty="0" smtClean="0">
                <a:solidFill>
                  <a:schemeClr val="bg1"/>
                </a:solidFill>
                <a:latin typeface="Arial" panose="020B0604020202020204" pitchFamily="34" charset="0"/>
                <a:cs typeface="Arial" panose="020B0604020202020204" pitchFamily="34" charset="0"/>
              </a:rPr>
              <a:t> di </a:t>
            </a:r>
            <a:r>
              <a:rPr lang="en-US" dirty="0" err="1" smtClean="0">
                <a:solidFill>
                  <a:schemeClr val="bg1"/>
                </a:solidFill>
                <a:latin typeface="Arial" panose="020B0604020202020204" pitchFamily="34" charset="0"/>
                <a:cs typeface="Arial" panose="020B0604020202020204" pitchFamily="34" charset="0"/>
              </a:rPr>
              <a:t>kalangan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komuniti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Namun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begitu</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kebanyakan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produk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krim</a:t>
            </a:r>
            <a:r>
              <a:rPr lang="en-US" dirty="0" smtClean="0">
                <a:solidFill>
                  <a:schemeClr val="bg1"/>
                </a:solidFill>
                <a:latin typeface="Arial" panose="020B0604020202020204" pitchFamily="34" charset="0"/>
                <a:cs typeface="Arial" panose="020B0604020202020204" pitchFamily="34" charset="0"/>
              </a:rPr>
              <a:t> da </a:t>
            </a:r>
            <a:r>
              <a:rPr lang="en-US" dirty="0" err="1" smtClean="0">
                <a:solidFill>
                  <a:schemeClr val="bg1"/>
                </a:solidFill>
                <a:latin typeface="Arial" panose="020B0604020202020204" pitchFamily="34" charset="0"/>
                <a:cs typeface="Arial" panose="020B0604020202020204" pitchFamily="34" charset="0"/>
              </a:rPr>
              <a:t>minyak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urutan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luar</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berunsurkan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bahan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kimia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boleh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memberi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kesan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kepada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pengguna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Justeru</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kerjasama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pihak</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sekolah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Institut</a:t>
            </a:r>
            <a:r>
              <a:rPr lang="en-US" dirty="0" smtClean="0">
                <a:solidFill>
                  <a:schemeClr val="bg1"/>
                </a:solidFill>
                <a:latin typeface="Arial" panose="020B0604020202020204" pitchFamily="34" charset="0"/>
                <a:cs typeface="Arial" panose="020B0604020202020204" pitchFamily="34" charset="0"/>
              </a:rPr>
              <a:t> Pembangunan </a:t>
            </a:r>
            <a:r>
              <a:rPr lang="en-US" dirty="0" err="1" smtClean="0">
                <a:solidFill>
                  <a:schemeClr val="bg1"/>
                </a:solidFill>
                <a:latin typeface="Arial" panose="020B0604020202020204" pitchFamily="34" charset="0"/>
                <a:cs typeface="Arial" panose="020B0604020202020204" pitchFamily="34" charset="0"/>
              </a:rPr>
              <a:t>Bioproduk</a:t>
            </a:r>
            <a:r>
              <a:rPr lang="en-US" dirty="0" smtClean="0">
                <a:solidFill>
                  <a:schemeClr val="bg1"/>
                </a:solidFill>
                <a:latin typeface="Arial" panose="020B0604020202020204" pitchFamily="34" charset="0"/>
                <a:cs typeface="Arial" panose="020B0604020202020204" pitchFamily="34" charset="0"/>
              </a:rPr>
              <a:t>, UTM </a:t>
            </a:r>
            <a:r>
              <a:rPr lang="en-US" dirty="0" err="1" smtClean="0">
                <a:solidFill>
                  <a:schemeClr val="bg1"/>
                </a:solidFill>
                <a:latin typeface="Arial" panose="020B0604020202020204" pitchFamily="34" charset="0"/>
                <a:cs typeface="Arial" panose="020B0604020202020204" pitchFamily="34" charset="0"/>
              </a:rPr>
              <a:t>ini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telah</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dapat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menghasilkan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produk</a:t>
            </a:r>
            <a:r>
              <a:rPr lang="en-US" dirty="0" smtClean="0">
                <a:solidFill>
                  <a:schemeClr val="bg1"/>
                </a:solidFill>
                <a:latin typeface="Arial" panose="020B0604020202020204" pitchFamily="34" charset="0"/>
                <a:cs typeface="Arial" panose="020B0604020202020204" pitchFamily="34" charset="0"/>
              </a:rPr>
              <a:t> yang </a:t>
            </a:r>
            <a:r>
              <a:rPr lang="en-US" dirty="0" err="1" smtClean="0">
                <a:solidFill>
                  <a:schemeClr val="bg1"/>
                </a:solidFill>
                <a:latin typeface="Arial" panose="020B0604020202020204" pitchFamily="34" charset="0"/>
                <a:cs typeface="Arial" panose="020B0604020202020204" pitchFamily="34" charset="0"/>
              </a:rPr>
              <a:t>bermutu</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tinggi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dan</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diuji</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secara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klinikal</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serta</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selamat</a:t>
            </a:r>
            <a:r>
              <a:rPr lang="en-US" dirty="0" smtClean="0">
                <a:solidFill>
                  <a:schemeClr val="bg1"/>
                </a:solidFill>
                <a:latin typeface="Arial" panose="020B0604020202020204" pitchFamily="34" charset="0"/>
                <a:cs typeface="Arial" panose="020B0604020202020204" pitchFamily="34" charset="0"/>
              </a:rPr>
              <a:t> </a:t>
            </a:r>
            <a:r>
              <a:rPr lang="en-US" dirty="0" err="1" smtClean="0">
                <a:solidFill>
                  <a:schemeClr val="bg1"/>
                </a:solidFill>
                <a:latin typeface="Arial" panose="020B0604020202020204" pitchFamily="34" charset="0"/>
                <a:cs typeface="Arial" panose="020B0604020202020204" pitchFamily="34" charset="0"/>
              </a:rPr>
              <a:t>digunakan</a:t>
            </a:r>
            <a:r>
              <a:rPr lang="en-US" dirty="0" smtClean="0">
                <a:solidFill>
                  <a:schemeClr val="bg1"/>
                </a:solidFill>
                <a:latin typeface="Arial" panose="020B0604020202020204" pitchFamily="34" charset="0"/>
                <a:cs typeface="Arial" panose="020B0604020202020204" pitchFamily="34" charset="0"/>
              </a:rPr>
              <a:t>.</a:t>
            </a:r>
            <a:endParaRPr lang="ms-MY"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528870" y="514327"/>
            <a:ext cx="4136259" cy="830997"/>
          </a:xfrm>
          <a:prstGeom prst="rect">
            <a:avLst/>
          </a:prstGeom>
          <a:noFill/>
        </p:spPr>
        <p:txBody>
          <a:bodyPr wrap="square" rtlCol="0">
            <a:spAutoFit/>
          </a:bodyPr>
          <a:lstStyle/>
          <a:p>
            <a:r>
              <a:rPr lang="en-US" sz="1600" dirty="0" smtClean="0">
                <a:solidFill>
                  <a:schemeClr val="accent2">
                    <a:lumMod val="20000"/>
                    <a:lumOff val="80000"/>
                  </a:schemeClr>
                </a:solidFill>
                <a:latin typeface="Arial Black" panose="020B0A04020102020204" pitchFamily="34" charset="0"/>
              </a:rPr>
              <a:t>SEKOLAH SKK: </a:t>
            </a:r>
          </a:p>
          <a:p>
            <a:r>
              <a:rPr lang="en-US" sz="1600" dirty="0" smtClean="0">
                <a:solidFill>
                  <a:schemeClr val="accent2">
                    <a:lumMod val="20000"/>
                    <a:lumOff val="80000"/>
                  </a:schemeClr>
                </a:solidFill>
                <a:latin typeface="Arial Black" panose="020B0A04020102020204" pitchFamily="34" charset="0"/>
              </a:rPr>
              <a:t>SMPK VOKASIONAL INDAHPURA, KULAI, JOHOR</a:t>
            </a:r>
            <a:endParaRPr lang="ms-MY" sz="1600" dirty="0">
              <a:solidFill>
                <a:schemeClr val="accent2">
                  <a:lumMod val="20000"/>
                  <a:lumOff val="80000"/>
                </a:schemeClr>
              </a:solidFill>
              <a:latin typeface="Arial Black" panose="020B0A04020102020204" pitchFamily="34" charset="0"/>
            </a:endParaRPr>
          </a:p>
        </p:txBody>
      </p:sp>
      <p:sp>
        <p:nvSpPr>
          <p:cNvPr id="6" name="TextBox 5"/>
          <p:cNvSpPr txBox="1"/>
          <p:nvPr/>
        </p:nvSpPr>
        <p:spPr>
          <a:xfrm>
            <a:off x="5759895" y="514327"/>
            <a:ext cx="6290441" cy="584775"/>
          </a:xfrm>
          <a:prstGeom prst="rect">
            <a:avLst/>
          </a:prstGeom>
          <a:solidFill>
            <a:schemeClr val="accent1">
              <a:lumMod val="40000"/>
              <a:lumOff val="60000"/>
            </a:schemeClr>
          </a:solidFill>
        </p:spPr>
        <p:txBody>
          <a:bodyPr wrap="square" rtlCol="0">
            <a:spAutoFit/>
          </a:bodyPr>
          <a:lstStyle/>
          <a:p>
            <a:pPr algn="ctr"/>
            <a:r>
              <a:rPr lang="en-US" sz="1600" dirty="0" smtClean="0">
                <a:latin typeface="Arial Black" panose="020B0A04020102020204" pitchFamily="34" charset="0"/>
              </a:rPr>
              <a:t>PENGHASILAN PRODUK PEMPROSESAN HERBA DAN FORMULASI KRIM DAN MINYAK </a:t>
            </a:r>
            <a:endParaRPr lang="ms-MY" sz="1600" dirty="0">
              <a:latin typeface="Arial Black" panose="020B0A04020102020204" pitchFamily="34" charset="0"/>
            </a:endParaRPr>
          </a:p>
        </p:txBody>
      </p:sp>
      <p:sp>
        <p:nvSpPr>
          <p:cNvPr id="7" name="TextBox 6"/>
          <p:cNvSpPr txBox="1"/>
          <p:nvPr/>
        </p:nvSpPr>
        <p:spPr>
          <a:xfrm>
            <a:off x="5759895" y="1083713"/>
            <a:ext cx="6290441" cy="830997"/>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cs typeface="Arial" panose="020B0604020202020204" pitchFamily="34" charset="0"/>
              </a:rPr>
              <a:t>Tarikh</a:t>
            </a:r>
            <a:r>
              <a:rPr lang="en-US" sz="1600" b="1" dirty="0" smtClean="0">
                <a:latin typeface="Arial Black" panose="020B0A04020102020204" pitchFamily="34" charset="0"/>
                <a:cs typeface="Arial" panose="020B0604020202020204" pitchFamily="34" charset="0"/>
              </a:rPr>
              <a:t>: April </a:t>
            </a:r>
            <a:r>
              <a:rPr lang="en-US" sz="1600" b="1" dirty="0" err="1" smtClean="0">
                <a:latin typeface="Arial Black" panose="020B0A04020102020204" pitchFamily="34" charset="0"/>
                <a:cs typeface="Arial" panose="020B0604020202020204" pitchFamily="34" charset="0"/>
              </a:rPr>
              <a:t>hingga</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Julai</a:t>
            </a:r>
            <a:r>
              <a:rPr lang="en-US" sz="1600" b="1" dirty="0" smtClean="0">
                <a:latin typeface="Arial Black" panose="020B0A04020102020204" pitchFamily="34" charset="0"/>
                <a:cs typeface="Arial" panose="020B0604020202020204" pitchFamily="34" charset="0"/>
              </a:rPr>
              <a:t> 2015</a:t>
            </a:r>
          </a:p>
          <a:p>
            <a:pPr algn="ctr"/>
            <a:r>
              <a:rPr lang="en-US" sz="1600" b="1" dirty="0" err="1" smtClean="0">
                <a:latin typeface="Arial Black" panose="020B0A04020102020204" pitchFamily="34" charset="0"/>
                <a:cs typeface="Arial" panose="020B0604020202020204" pitchFamily="34" charset="0"/>
              </a:rPr>
              <a:t>Tempat</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Institut</a:t>
            </a:r>
            <a:r>
              <a:rPr lang="en-US" sz="1600" b="1" dirty="0" smtClean="0">
                <a:latin typeface="Arial Black" panose="020B0A04020102020204" pitchFamily="34" charset="0"/>
                <a:cs typeface="Arial" panose="020B0604020202020204" pitchFamily="34" charset="0"/>
              </a:rPr>
              <a:t> Pembangunan </a:t>
            </a:r>
            <a:r>
              <a:rPr lang="en-US" sz="1600" b="1" dirty="0" err="1" smtClean="0">
                <a:latin typeface="Arial Black" panose="020B0A04020102020204" pitchFamily="34" charset="0"/>
                <a:cs typeface="Arial" panose="020B0604020202020204" pitchFamily="34" charset="0"/>
              </a:rPr>
              <a:t>Bioproduk</a:t>
            </a:r>
            <a:r>
              <a:rPr lang="en-US" sz="1600" b="1" dirty="0" smtClean="0">
                <a:latin typeface="Arial Black" panose="020B0A04020102020204" pitchFamily="34" charset="0"/>
                <a:cs typeface="Arial" panose="020B0604020202020204" pitchFamily="34" charset="0"/>
              </a:rPr>
              <a:t>, </a:t>
            </a:r>
          </a:p>
          <a:p>
            <a:pPr algn="ctr"/>
            <a:r>
              <a:rPr lang="en-US" sz="1600" b="1" dirty="0" smtClean="0">
                <a:latin typeface="Arial Black" panose="020B0A04020102020204" pitchFamily="34" charset="0"/>
                <a:cs typeface="Arial" panose="020B0604020202020204" pitchFamily="34" charset="0"/>
              </a:rPr>
              <a:t>UTM Johor </a:t>
            </a:r>
            <a:r>
              <a:rPr lang="en-US" sz="1600" b="1" dirty="0" err="1" smtClean="0">
                <a:latin typeface="Arial Black" panose="020B0A04020102020204" pitchFamily="34" charset="0"/>
                <a:cs typeface="Arial" panose="020B0604020202020204" pitchFamily="34" charset="0"/>
              </a:rPr>
              <a:t>Bahru</a:t>
            </a:r>
            <a:endParaRPr lang="ms-MY" sz="1600" b="1" dirty="0">
              <a:latin typeface="Arial Black" panose="020B0A04020102020204" pitchFamily="34" charset="0"/>
              <a:cs typeface="Arial" panose="020B0604020202020204" pitchFamily="34" charset="0"/>
            </a:endParaRPr>
          </a:p>
        </p:txBody>
      </p:sp>
      <p:pic>
        <p:nvPicPr>
          <p:cNvPr id="8" name="Content Placeholder 7"/>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48877" y="4449324"/>
            <a:ext cx="2622557" cy="2080051"/>
          </a:xfrm>
          <a:prstGeom prst="rect">
            <a:avLst/>
          </a:prstGeom>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5759895" y="2159876"/>
            <a:ext cx="3005733" cy="2214061"/>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9248877" y="2159876"/>
            <a:ext cx="2622557" cy="2214060"/>
          </a:xfrm>
          <a:prstGeom prst="rect">
            <a:avLst/>
          </a:prstGeom>
        </p:spPr>
      </p:pic>
      <p:pic>
        <p:nvPicPr>
          <p:cNvPr id="11" name="Picture 10"/>
          <p:cNvPicPr/>
          <p:nvPr/>
        </p:nvPicPr>
        <p:blipFill>
          <a:blip r:embed="rId5" cstate="print">
            <a:extLst>
              <a:ext uri="{28A0092B-C50C-407E-A947-70E740481C1C}">
                <a14:useLocalDpi xmlns:a14="http://schemas.microsoft.com/office/drawing/2010/main" val="0"/>
              </a:ext>
            </a:extLst>
          </a:blip>
          <a:stretch>
            <a:fillRect/>
          </a:stretch>
        </p:blipFill>
        <p:spPr>
          <a:xfrm>
            <a:off x="5696833" y="4449324"/>
            <a:ext cx="3068796" cy="2080052"/>
          </a:xfrm>
          <a:prstGeom prst="rect">
            <a:avLst/>
          </a:prstGeom>
        </p:spPr>
      </p:pic>
      <p:sp>
        <p:nvSpPr>
          <p:cNvPr id="12" name="TextBox 11"/>
          <p:cNvSpPr txBox="1"/>
          <p:nvPr/>
        </p:nvSpPr>
        <p:spPr>
          <a:xfrm>
            <a:off x="580842" y="1611674"/>
            <a:ext cx="3791607" cy="369332"/>
          </a:xfrm>
          <a:prstGeom prst="rect">
            <a:avLst/>
          </a:prstGeom>
          <a:noFill/>
        </p:spPr>
        <p:txBody>
          <a:bodyPr wrap="square" rtlCol="0">
            <a:spAutoFit/>
          </a:bodyPr>
          <a:lstStyle/>
          <a:p>
            <a:pPr algn="ctr"/>
            <a:r>
              <a:rPr lang="en-US" dirty="0" smtClean="0">
                <a:solidFill>
                  <a:schemeClr val="accent2">
                    <a:lumMod val="75000"/>
                  </a:schemeClr>
                </a:solidFill>
                <a:latin typeface="Arial Black" panose="020B0A04020102020204" pitchFamily="34" charset="0"/>
              </a:rPr>
              <a:t>OBJEKTIF</a:t>
            </a:r>
            <a:r>
              <a:rPr lang="en-US" dirty="0" smtClean="0">
                <a:solidFill>
                  <a:schemeClr val="accent2"/>
                </a:solidFill>
                <a:latin typeface="Arial Black" panose="020B0A04020102020204" pitchFamily="34" charset="0"/>
              </a:rPr>
              <a:t> </a:t>
            </a:r>
            <a:r>
              <a:rPr lang="en-US" dirty="0" smtClean="0">
                <a:solidFill>
                  <a:schemeClr val="accent2">
                    <a:lumMod val="75000"/>
                  </a:schemeClr>
                </a:solidFill>
                <a:latin typeface="Arial Black" panose="020B0A04020102020204" pitchFamily="34" charset="0"/>
              </a:rPr>
              <a:t>&amp; TUJUAN</a:t>
            </a:r>
            <a:endParaRPr lang="ms-MY" dirty="0">
              <a:solidFill>
                <a:schemeClr val="accent2">
                  <a:lumMod val="75000"/>
                </a:schemeClr>
              </a:solidFill>
              <a:latin typeface="Arial Black" panose="020B0A04020102020204" pitchFamily="34" charset="0"/>
            </a:endParaRPr>
          </a:p>
        </p:txBody>
      </p:sp>
      <p:sp>
        <p:nvSpPr>
          <p:cNvPr id="3" name="TextBox 2"/>
          <p:cNvSpPr txBox="1"/>
          <p:nvPr/>
        </p:nvSpPr>
        <p:spPr>
          <a:xfrm>
            <a:off x="10712669" y="114217"/>
            <a:ext cx="472965" cy="400110"/>
          </a:xfrm>
          <a:prstGeom prst="rect">
            <a:avLst/>
          </a:prstGeom>
          <a:noFill/>
        </p:spPr>
        <p:txBody>
          <a:bodyPr wrap="square" rtlCol="0">
            <a:spAutoFit/>
          </a:bodyPr>
          <a:lstStyle/>
          <a:p>
            <a:r>
              <a:rPr lang="en-US" sz="2000" b="1" dirty="0" smtClean="0">
                <a:solidFill>
                  <a:schemeClr val="bg1"/>
                </a:solidFill>
              </a:rPr>
              <a:t>6</a:t>
            </a:r>
            <a:endParaRPr lang="ms-MY" sz="2000" b="1" dirty="0">
              <a:solidFill>
                <a:schemeClr val="bg1"/>
              </a:solidFill>
            </a:endParaRPr>
          </a:p>
        </p:txBody>
      </p:sp>
      <p:sp>
        <p:nvSpPr>
          <p:cNvPr id="13" name="TextBox 12"/>
          <p:cNvSpPr txBox="1"/>
          <p:nvPr/>
        </p:nvSpPr>
        <p:spPr>
          <a:xfrm>
            <a:off x="700832" y="3908270"/>
            <a:ext cx="3941380" cy="369332"/>
          </a:xfrm>
          <a:prstGeom prst="rect">
            <a:avLst/>
          </a:prstGeom>
          <a:noFill/>
        </p:spPr>
        <p:txBody>
          <a:bodyPr wrap="square" rtlCol="0">
            <a:spAutoFit/>
          </a:bodyPr>
          <a:lstStyle/>
          <a:p>
            <a:pPr algn="ctr"/>
            <a:r>
              <a:rPr lang="en-US" dirty="0" smtClean="0">
                <a:solidFill>
                  <a:schemeClr val="accent2">
                    <a:lumMod val="75000"/>
                  </a:schemeClr>
                </a:solidFill>
                <a:latin typeface="Arial Black" panose="020B0A04020102020204" pitchFamily="34" charset="0"/>
              </a:rPr>
              <a:t>KEJAYAAN PELAKSANAAN</a:t>
            </a:r>
            <a:endParaRPr lang="ms-MY" dirty="0">
              <a:solidFill>
                <a:schemeClr val="accent2">
                  <a:lumMod val="75000"/>
                </a:schemeClr>
              </a:solidFill>
              <a:latin typeface="Arial Black" panose="020B0A04020102020204" pitchFamily="34" charset="0"/>
            </a:endParaRPr>
          </a:p>
        </p:txBody>
      </p:sp>
    </p:spTree>
    <p:extLst>
      <p:ext uri="{BB962C8B-B14F-4D97-AF65-F5344CB8AC3E}">
        <p14:creationId xmlns:p14="http://schemas.microsoft.com/office/powerpoint/2010/main" val="4233872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2207171"/>
            <a:ext cx="8831816" cy="812555"/>
          </a:xfrm>
        </p:spPr>
        <p:txBody>
          <a:bodyPr/>
          <a:lstStyle/>
          <a:p>
            <a:pPr algn="ctr"/>
            <a:r>
              <a:rPr lang="en-US" sz="2800" dirty="0" smtClean="0">
                <a:latin typeface="Arial Black" panose="020B0A04020102020204" pitchFamily="34" charset="0"/>
              </a:rPr>
              <a:t>Guru </a:t>
            </a:r>
            <a:r>
              <a:rPr lang="en-US" sz="2800" dirty="0" err="1" smtClean="0">
                <a:latin typeface="Arial Black" panose="020B0A04020102020204" pitchFamily="34" charset="0"/>
              </a:rPr>
              <a:t>Penyelaras</a:t>
            </a:r>
            <a:r>
              <a:rPr lang="en-US" sz="2800" dirty="0" smtClean="0">
                <a:latin typeface="Arial Black" panose="020B0A04020102020204" pitchFamily="34" charset="0"/>
              </a:rPr>
              <a:t> &amp; Mentor</a:t>
            </a:r>
            <a:endParaRPr lang="ms-MY" sz="2800" dirty="0">
              <a:latin typeface="Arial Black" panose="020B0A04020102020204" pitchFamily="34" charset="0"/>
            </a:endParaRPr>
          </a:p>
        </p:txBody>
      </p:sp>
      <p:sp>
        <p:nvSpPr>
          <p:cNvPr id="4" name="TextBox 3"/>
          <p:cNvSpPr txBox="1"/>
          <p:nvPr/>
        </p:nvSpPr>
        <p:spPr>
          <a:xfrm>
            <a:off x="528870" y="514327"/>
            <a:ext cx="4136259" cy="830997"/>
          </a:xfrm>
          <a:prstGeom prst="rect">
            <a:avLst/>
          </a:prstGeom>
          <a:noFill/>
        </p:spPr>
        <p:txBody>
          <a:bodyPr wrap="square" rtlCol="0">
            <a:spAutoFit/>
          </a:bodyPr>
          <a:lstStyle/>
          <a:p>
            <a:r>
              <a:rPr lang="en-US" sz="1600" dirty="0" smtClean="0">
                <a:solidFill>
                  <a:schemeClr val="accent2">
                    <a:lumMod val="20000"/>
                    <a:lumOff val="80000"/>
                  </a:schemeClr>
                </a:solidFill>
                <a:latin typeface="Arial Black" panose="020B0A04020102020204" pitchFamily="34" charset="0"/>
              </a:rPr>
              <a:t>SEKOLAH SKK: </a:t>
            </a:r>
          </a:p>
          <a:p>
            <a:r>
              <a:rPr lang="en-US" sz="1600" dirty="0" smtClean="0">
                <a:solidFill>
                  <a:schemeClr val="accent2">
                    <a:lumMod val="20000"/>
                    <a:lumOff val="80000"/>
                  </a:schemeClr>
                </a:solidFill>
                <a:latin typeface="Arial Black" panose="020B0A04020102020204" pitchFamily="34" charset="0"/>
              </a:rPr>
              <a:t>SMPK VOKASIONAL INDAHPURA, KULAI, JOHOR</a:t>
            </a:r>
            <a:endParaRPr lang="ms-MY" sz="1600" dirty="0">
              <a:solidFill>
                <a:schemeClr val="accent2">
                  <a:lumMod val="20000"/>
                  <a:lumOff val="80000"/>
                </a:schemeClr>
              </a:solidFill>
              <a:latin typeface="Arial Black" panose="020B0A04020102020204" pitchFamily="34" charset="0"/>
            </a:endParaRPr>
          </a:p>
        </p:txBody>
      </p:sp>
      <p:sp>
        <p:nvSpPr>
          <p:cNvPr id="5" name="TextBox 4"/>
          <p:cNvSpPr txBox="1"/>
          <p:nvPr/>
        </p:nvSpPr>
        <p:spPr>
          <a:xfrm>
            <a:off x="5759893" y="474568"/>
            <a:ext cx="6290441" cy="584775"/>
          </a:xfrm>
          <a:prstGeom prst="rect">
            <a:avLst/>
          </a:prstGeom>
          <a:solidFill>
            <a:schemeClr val="accent1">
              <a:lumMod val="40000"/>
              <a:lumOff val="60000"/>
            </a:schemeClr>
          </a:solidFill>
        </p:spPr>
        <p:txBody>
          <a:bodyPr wrap="square" rtlCol="0">
            <a:spAutoFit/>
          </a:bodyPr>
          <a:lstStyle/>
          <a:p>
            <a:pPr algn="ctr"/>
            <a:r>
              <a:rPr lang="en-US" sz="1600" dirty="0" smtClean="0">
                <a:latin typeface="Arial Black" panose="020B0A04020102020204" pitchFamily="34" charset="0"/>
              </a:rPr>
              <a:t>PENGHASILAN PRODUK PEMPROSESAN HERBA DAN FORMULASI KRIM DAN MINYAK </a:t>
            </a:r>
            <a:endParaRPr lang="ms-MY" sz="1600" dirty="0">
              <a:latin typeface="Arial Black" panose="020B0A04020102020204" pitchFamily="34" charset="0"/>
            </a:endParaRPr>
          </a:p>
        </p:txBody>
      </p:sp>
      <p:sp>
        <p:nvSpPr>
          <p:cNvPr id="6" name="TextBox 5"/>
          <p:cNvSpPr txBox="1"/>
          <p:nvPr/>
        </p:nvSpPr>
        <p:spPr>
          <a:xfrm>
            <a:off x="5759894" y="998142"/>
            <a:ext cx="6290441" cy="830997"/>
          </a:xfrm>
          <a:prstGeom prst="rect">
            <a:avLst/>
          </a:prstGeom>
          <a:solidFill>
            <a:schemeClr val="accent1">
              <a:lumMod val="20000"/>
              <a:lumOff val="80000"/>
            </a:schemeClr>
          </a:solidFill>
        </p:spPr>
        <p:txBody>
          <a:bodyPr wrap="square" rtlCol="0">
            <a:spAutoFit/>
          </a:bodyPr>
          <a:lstStyle/>
          <a:p>
            <a:pPr algn="ctr"/>
            <a:r>
              <a:rPr lang="en-US" sz="1600" b="1" dirty="0" err="1" smtClean="0">
                <a:latin typeface="Arial Black" panose="020B0A04020102020204" pitchFamily="34" charset="0"/>
                <a:cs typeface="Arial" panose="020B0604020202020204" pitchFamily="34" charset="0"/>
              </a:rPr>
              <a:t>Tarikh</a:t>
            </a:r>
            <a:r>
              <a:rPr lang="en-US" sz="1600" b="1" dirty="0" smtClean="0">
                <a:latin typeface="Arial Black" panose="020B0A04020102020204" pitchFamily="34" charset="0"/>
                <a:cs typeface="Arial" panose="020B0604020202020204" pitchFamily="34" charset="0"/>
              </a:rPr>
              <a:t>: April </a:t>
            </a:r>
            <a:r>
              <a:rPr lang="en-US" sz="1600" b="1" dirty="0" err="1" smtClean="0">
                <a:latin typeface="Arial Black" panose="020B0A04020102020204" pitchFamily="34" charset="0"/>
                <a:cs typeface="Arial" panose="020B0604020202020204" pitchFamily="34" charset="0"/>
              </a:rPr>
              <a:t>hingga</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Julai</a:t>
            </a:r>
            <a:r>
              <a:rPr lang="en-US" sz="1600" b="1" dirty="0" smtClean="0">
                <a:latin typeface="Arial Black" panose="020B0A04020102020204" pitchFamily="34" charset="0"/>
                <a:cs typeface="Arial" panose="020B0604020202020204" pitchFamily="34" charset="0"/>
              </a:rPr>
              <a:t> 2015</a:t>
            </a:r>
          </a:p>
          <a:p>
            <a:pPr algn="ctr"/>
            <a:r>
              <a:rPr lang="en-US" sz="1600" b="1" dirty="0" err="1" smtClean="0">
                <a:latin typeface="Arial Black" panose="020B0A04020102020204" pitchFamily="34" charset="0"/>
                <a:cs typeface="Arial" panose="020B0604020202020204" pitchFamily="34" charset="0"/>
              </a:rPr>
              <a:t>Tempat</a:t>
            </a:r>
            <a:r>
              <a:rPr lang="en-US" sz="1600" b="1" dirty="0" smtClean="0">
                <a:latin typeface="Arial Black" panose="020B0A04020102020204" pitchFamily="34" charset="0"/>
                <a:cs typeface="Arial" panose="020B0604020202020204" pitchFamily="34" charset="0"/>
              </a:rPr>
              <a:t>: </a:t>
            </a:r>
            <a:r>
              <a:rPr lang="en-US" sz="1600" b="1" dirty="0" err="1" smtClean="0">
                <a:latin typeface="Arial Black" panose="020B0A04020102020204" pitchFamily="34" charset="0"/>
                <a:cs typeface="Arial" panose="020B0604020202020204" pitchFamily="34" charset="0"/>
              </a:rPr>
              <a:t>Institut</a:t>
            </a:r>
            <a:r>
              <a:rPr lang="en-US" sz="1600" b="1" dirty="0" smtClean="0">
                <a:latin typeface="Arial Black" panose="020B0A04020102020204" pitchFamily="34" charset="0"/>
                <a:cs typeface="Arial" panose="020B0604020202020204" pitchFamily="34" charset="0"/>
              </a:rPr>
              <a:t> Pembangunan </a:t>
            </a:r>
            <a:r>
              <a:rPr lang="en-US" sz="1600" b="1" dirty="0" err="1" smtClean="0">
                <a:latin typeface="Arial Black" panose="020B0A04020102020204" pitchFamily="34" charset="0"/>
                <a:cs typeface="Arial" panose="020B0604020202020204" pitchFamily="34" charset="0"/>
              </a:rPr>
              <a:t>Bioproduk</a:t>
            </a:r>
            <a:r>
              <a:rPr lang="en-US" sz="1600" b="1" dirty="0" smtClean="0">
                <a:latin typeface="Arial Black" panose="020B0A04020102020204" pitchFamily="34" charset="0"/>
                <a:cs typeface="Arial" panose="020B0604020202020204" pitchFamily="34" charset="0"/>
              </a:rPr>
              <a:t>, </a:t>
            </a:r>
          </a:p>
          <a:p>
            <a:pPr algn="ctr"/>
            <a:r>
              <a:rPr lang="en-US" sz="1600" b="1" dirty="0" smtClean="0">
                <a:latin typeface="Arial Black" panose="020B0A04020102020204" pitchFamily="34" charset="0"/>
                <a:cs typeface="Arial" panose="020B0604020202020204" pitchFamily="34" charset="0"/>
              </a:rPr>
              <a:t>UTM Johor </a:t>
            </a:r>
            <a:r>
              <a:rPr lang="en-US" sz="1600" b="1" dirty="0" err="1" smtClean="0">
                <a:latin typeface="Arial Black" panose="020B0A04020102020204" pitchFamily="34" charset="0"/>
                <a:cs typeface="Arial" panose="020B0604020202020204" pitchFamily="34" charset="0"/>
              </a:rPr>
              <a:t>Bahru</a:t>
            </a:r>
            <a:endParaRPr lang="ms-MY" sz="1600" b="1" dirty="0">
              <a:latin typeface="Arial Black" panose="020B0A04020102020204" pitchFamily="34" charset="0"/>
              <a:cs typeface="Arial" panose="020B0604020202020204" pitchFamily="34" charset="0"/>
            </a:endParaRPr>
          </a:p>
        </p:txBody>
      </p:sp>
      <p:sp>
        <p:nvSpPr>
          <p:cNvPr id="8" name="TextBox 7"/>
          <p:cNvSpPr txBox="1"/>
          <p:nvPr/>
        </p:nvSpPr>
        <p:spPr>
          <a:xfrm>
            <a:off x="10752084" y="74458"/>
            <a:ext cx="457200" cy="400110"/>
          </a:xfrm>
          <a:prstGeom prst="rect">
            <a:avLst/>
          </a:prstGeom>
          <a:noFill/>
        </p:spPr>
        <p:txBody>
          <a:bodyPr wrap="square" rtlCol="0">
            <a:spAutoFit/>
          </a:bodyPr>
          <a:lstStyle/>
          <a:p>
            <a:r>
              <a:rPr lang="en-US" sz="2000" b="1" dirty="0" smtClean="0">
                <a:solidFill>
                  <a:schemeClr val="bg1"/>
                </a:solidFill>
              </a:rPr>
              <a:t>7</a:t>
            </a:r>
            <a:endParaRPr lang="ms-MY" sz="2000" b="1" dirty="0">
              <a:solidFill>
                <a:schemeClr val="bg1"/>
              </a:solidFill>
            </a:endParaRPr>
          </a:p>
        </p:txBody>
      </p:sp>
      <p:sp>
        <p:nvSpPr>
          <p:cNvPr id="9" name="Text Placeholder 8"/>
          <p:cNvSpPr>
            <a:spLocks noGrp="1"/>
          </p:cNvSpPr>
          <p:nvPr>
            <p:ph type="body" sz="half" idx="2"/>
          </p:nvPr>
        </p:nvSpPr>
        <p:spPr>
          <a:xfrm>
            <a:off x="1161857" y="3323699"/>
            <a:ext cx="8824913" cy="3457357"/>
          </a:xfrm>
          <a:prstGeom prst="rect">
            <a:avLst/>
          </a:prstGeom>
        </p:spPr>
        <p:txBody>
          <a:bodyPr wrap="square">
            <a:spAutoFit/>
          </a:bodyPr>
          <a:lstStyle/>
          <a:p>
            <a:pPr>
              <a:spcAft>
                <a:spcPts val="0"/>
              </a:spcAft>
            </a:pPr>
            <a:r>
              <a:rPr lang="en-US" sz="1600" b="1" dirty="0">
                <a:latin typeface="Arial" panose="020B0604020202020204" pitchFamily="34" charset="0"/>
                <a:cs typeface="Arial" panose="020B0604020202020204" pitchFamily="34" charset="0"/>
              </a:rPr>
              <a:t>G</a:t>
            </a:r>
            <a:r>
              <a:rPr lang="en-US" sz="1600" b="1" dirty="0" smtClean="0">
                <a:latin typeface="Arial" panose="020B0604020202020204" pitchFamily="34" charset="0"/>
                <a:cs typeface="Arial" panose="020B0604020202020204" pitchFamily="34" charset="0"/>
              </a:rPr>
              <a:t>URU PENYELARAS:</a:t>
            </a:r>
          </a:p>
          <a:p>
            <a:pPr>
              <a:spcAft>
                <a:spcPts val="0"/>
              </a:spcAft>
            </a:pPr>
            <a:r>
              <a:rPr lang="en-US" sz="1600" dirty="0" err="1" smtClean="0">
                <a:latin typeface="Arial" panose="020B0604020202020204" pitchFamily="34" charset="0"/>
                <a:cs typeface="Arial" panose="020B0604020202020204" pitchFamily="34" charset="0"/>
              </a:rPr>
              <a:t>Sulasteri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Binti</a:t>
            </a:r>
            <a:r>
              <a:rPr lang="en-US" sz="1600" dirty="0" smtClean="0">
                <a:latin typeface="Arial" panose="020B0604020202020204" pitchFamily="34" charset="0"/>
                <a:cs typeface="Arial" panose="020B0604020202020204" pitchFamily="34" charset="0"/>
              </a:rPr>
              <a:t> </a:t>
            </a:r>
            <a:r>
              <a:rPr lang="en-US" sz="1600" dirty="0" err="1" smtClean="0">
                <a:latin typeface="Arial" panose="020B0604020202020204" pitchFamily="34" charset="0"/>
                <a:cs typeface="Arial" panose="020B0604020202020204" pitchFamily="34" charset="0"/>
              </a:rPr>
              <a:t>Hairodin</a:t>
            </a:r>
            <a:endParaRPr lang="ms-MY" sz="1600" dirty="0" smtClean="0">
              <a:latin typeface="Arial" panose="020B0604020202020204" pitchFamily="34" charset="0"/>
              <a:cs typeface="Arial" panose="020B0604020202020204" pitchFamily="34" charset="0"/>
            </a:endParaRPr>
          </a:p>
          <a:p>
            <a:pPr>
              <a:spcAft>
                <a:spcPts val="0"/>
              </a:spcAft>
            </a:pPr>
            <a:r>
              <a:rPr lang="en-US" sz="1600" b="1" dirty="0" smtClean="0">
                <a:latin typeface="Arial" panose="020B0604020202020204" pitchFamily="34" charset="0"/>
                <a:ea typeface="Calibri" panose="020F0502020204030204" pitchFamily="34" charset="0"/>
                <a:cs typeface="Arial" panose="020B0604020202020204" pitchFamily="34" charset="0"/>
              </a:rPr>
              <a:t>MENTOR:</a:t>
            </a:r>
          </a:p>
          <a:p>
            <a:pPr>
              <a:spcAft>
                <a:spcPts val="0"/>
              </a:spcAft>
            </a:pPr>
            <a:r>
              <a:rPr lang="en-US" sz="1600" dirty="0" smtClean="0">
                <a:latin typeface="Arial" panose="020B0604020202020204" pitchFamily="34" charset="0"/>
                <a:ea typeface="Calibri" panose="020F0502020204030204" pitchFamily="34" charset="0"/>
                <a:cs typeface="Arial" panose="020B0604020202020204" pitchFamily="34" charset="0"/>
              </a:rPr>
              <a:t>Prof. </a:t>
            </a:r>
            <a:r>
              <a:rPr lang="en-US" sz="1600" dirty="0" err="1" smtClean="0">
                <a:latin typeface="Arial" panose="020B0604020202020204" pitchFamily="34" charset="0"/>
                <a:ea typeface="Calibri" panose="020F0502020204030204" pitchFamily="34" charset="0"/>
                <a:cs typeface="Arial" panose="020B0604020202020204" pitchFamily="34" charset="0"/>
              </a:rPr>
              <a:t>Ramlan</a:t>
            </a:r>
            <a:r>
              <a:rPr lang="en-US" sz="1600" dirty="0" smtClean="0">
                <a:latin typeface="Arial" panose="020B0604020202020204" pitchFamily="34" charset="0"/>
                <a:ea typeface="Calibri" panose="020F0502020204030204" pitchFamily="34" charset="0"/>
                <a:cs typeface="Arial" panose="020B0604020202020204" pitchFamily="34" charset="0"/>
              </a:rPr>
              <a:t> Aziz</a:t>
            </a:r>
          </a:p>
          <a:p>
            <a:pPr>
              <a:spcAft>
                <a:spcPts val="0"/>
              </a:spcAft>
            </a:pPr>
            <a:r>
              <a:rPr lang="en-US" sz="1600" dirty="0" smtClean="0">
                <a:latin typeface="Arial" panose="020B0604020202020204" pitchFamily="34" charset="0"/>
                <a:ea typeface="Calibri" panose="020F0502020204030204" pitchFamily="34" charset="0"/>
                <a:cs typeface="Arial" panose="020B0604020202020204" pitchFamily="34" charset="0"/>
              </a:rPr>
              <a:t>Prof. Dr. Mohamad </a:t>
            </a:r>
            <a:r>
              <a:rPr lang="en-US" sz="1600" dirty="0" err="1" smtClean="0">
                <a:latin typeface="Arial" panose="020B0604020202020204" pitchFamily="34" charset="0"/>
                <a:ea typeface="Calibri" panose="020F0502020204030204" pitchFamily="34" charset="0"/>
                <a:cs typeface="Arial" panose="020B0604020202020204" pitchFamily="34" charset="0"/>
              </a:rPr>
              <a:t>Roji</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Sarmidi</a:t>
            </a:r>
            <a:endParaRPr lang="en-US" sz="1600" dirty="0" smtClean="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1600" dirty="0" smtClean="0">
                <a:latin typeface="Arial" panose="020B0604020202020204" pitchFamily="34" charset="0"/>
                <a:ea typeface="Calibri" panose="020F0502020204030204" pitchFamily="34" charset="0"/>
                <a:cs typeface="Arial" panose="020B0604020202020204" pitchFamily="34" charset="0"/>
              </a:rPr>
              <a:t>Associate Prof. Dr. </a:t>
            </a:r>
            <a:r>
              <a:rPr lang="en-US" sz="1600" dirty="0" err="1" smtClean="0">
                <a:latin typeface="Arial" panose="020B0604020202020204" pitchFamily="34" charset="0"/>
                <a:ea typeface="Calibri" panose="020F0502020204030204" pitchFamily="34" charset="0"/>
                <a:cs typeface="Arial" panose="020B0604020202020204" pitchFamily="34" charset="0"/>
              </a:rPr>
              <a:t>Azila</a:t>
            </a:r>
            <a:r>
              <a:rPr lang="en-US" sz="1600" dirty="0" smtClean="0">
                <a:latin typeface="Arial" panose="020B0604020202020204" pitchFamily="34" charset="0"/>
                <a:ea typeface="Calibri" panose="020F0502020204030204" pitchFamily="34" charset="0"/>
                <a:cs typeface="Arial" panose="020B0604020202020204" pitchFamily="34" charset="0"/>
              </a:rPr>
              <a:t> Abdul Aziz</a:t>
            </a:r>
          </a:p>
          <a:p>
            <a:pPr>
              <a:spcAft>
                <a:spcPts val="0"/>
              </a:spcAft>
            </a:pPr>
            <a:r>
              <a:rPr lang="en-US" sz="1600" dirty="0" err="1" smtClean="0">
                <a:latin typeface="Arial" panose="020B0604020202020204" pitchFamily="34" charset="0"/>
                <a:ea typeface="Calibri" panose="020F0502020204030204" pitchFamily="34" charset="0"/>
                <a:cs typeface="Arial" panose="020B0604020202020204" pitchFamily="34" charset="0"/>
              </a:rPr>
              <a:t>Dr</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Rosnani</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Hasham</a:t>
            </a:r>
            <a:endParaRPr lang="ms-MY" sz="1600" dirty="0" smtClean="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US" sz="1600" dirty="0" err="1" smtClean="0">
                <a:latin typeface="Arial" panose="020B0604020202020204" pitchFamily="34" charset="0"/>
                <a:ea typeface="Calibri" panose="020F0502020204030204" pitchFamily="34" charset="0"/>
                <a:cs typeface="Arial" panose="020B0604020202020204" pitchFamily="34" charset="0"/>
              </a:rPr>
              <a:t>Institut</a:t>
            </a:r>
            <a:r>
              <a:rPr lang="en-US" sz="1600" dirty="0" smtClean="0">
                <a:latin typeface="Arial" panose="020B0604020202020204" pitchFamily="34" charset="0"/>
                <a:ea typeface="Calibri" panose="020F0502020204030204" pitchFamily="34" charset="0"/>
                <a:cs typeface="Arial" panose="020B0604020202020204" pitchFamily="34" charset="0"/>
              </a:rPr>
              <a:t> Pembangunan </a:t>
            </a:r>
            <a:r>
              <a:rPr lang="en-US" sz="1600" dirty="0" err="1" smtClean="0">
                <a:latin typeface="Arial" panose="020B0604020202020204" pitchFamily="34" charset="0"/>
                <a:ea typeface="Calibri" panose="020F0502020204030204" pitchFamily="34" charset="0"/>
                <a:cs typeface="Arial" panose="020B0604020202020204" pitchFamily="34" charset="0"/>
              </a:rPr>
              <a:t>Bioproduk</a:t>
            </a:r>
            <a:r>
              <a:rPr lang="en-US" sz="1600" dirty="0" smtClean="0">
                <a:latin typeface="Arial" panose="020B0604020202020204" pitchFamily="34" charset="0"/>
                <a:ea typeface="Calibri" panose="020F0502020204030204" pitchFamily="34" charset="0"/>
                <a:cs typeface="Arial" panose="020B0604020202020204" pitchFamily="34" charset="0"/>
              </a:rPr>
              <a:t> (IBD) / </a:t>
            </a:r>
            <a:r>
              <a:rPr lang="en-US" sz="1600" dirty="0" err="1" smtClean="0">
                <a:latin typeface="Arial" panose="020B0604020202020204" pitchFamily="34" charset="0"/>
                <a:ea typeface="Calibri" panose="020F0502020204030204" pitchFamily="34" charset="0"/>
                <a:cs typeface="Arial" panose="020B0604020202020204" pitchFamily="34" charset="0"/>
              </a:rPr>
              <a:t>Fakulti</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Kejuruteraan</a:t>
            </a:r>
            <a:r>
              <a:rPr lang="en-US" sz="1600" dirty="0" smtClean="0">
                <a:latin typeface="Arial" panose="020B0604020202020204" pitchFamily="34" charset="0"/>
                <a:ea typeface="Calibri" panose="020F0502020204030204" pitchFamily="34" charset="0"/>
                <a:cs typeface="Arial" panose="020B0604020202020204" pitchFamily="34" charset="0"/>
              </a:rPr>
              <a:t> Kimia</a:t>
            </a:r>
          </a:p>
          <a:p>
            <a:pPr>
              <a:spcAft>
                <a:spcPts val="0"/>
              </a:spcAft>
            </a:pPr>
            <a:r>
              <a:rPr lang="en-US" sz="1600" dirty="0" err="1" smtClean="0">
                <a:latin typeface="Arial" panose="020B0604020202020204" pitchFamily="34" charset="0"/>
                <a:ea typeface="Calibri" panose="020F0502020204030204" pitchFamily="34" charset="0"/>
                <a:cs typeface="Arial" panose="020B0604020202020204" pitchFamily="34" charset="0"/>
              </a:rPr>
              <a:t>Universiti</a:t>
            </a:r>
            <a:r>
              <a:rPr lang="en-US" sz="1600" dirty="0" smtClean="0">
                <a:latin typeface="Arial" panose="020B0604020202020204" pitchFamily="34" charset="0"/>
                <a:ea typeface="Calibri" panose="020F0502020204030204" pitchFamily="34" charset="0"/>
                <a:cs typeface="Arial" panose="020B0604020202020204" pitchFamily="34" charset="0"/>
              </a:rPr>
              <a:t> </a:t>
            </a:r>
            <a:r>
              <a:rPr lang="en-US" sz="1600" dirty="0" err="1" smtClean="0">
                <a:latin typeface="Arial" panose="020B0604020202020204" pitchFamily="34" charset="0"/>
                <a:ea typeface="Calibri" panose="020F0502020204030204" pitchFamily="34" charset="0"/>
                <a:cs typeface="Arial" panose="020B0604020202020204" pitchFamily="34" charset="0"/>
              </a:rPr>
              <a:t>Teknologi</a:t>
            </a:r>
            <a:r>
              <a:rPr lang="en-US" sz="1600" dirty="0" smtClean="0">
                <a:latin typeface="Arial" panose="020B0604020202020204" pitchFamily="34" charset="0"/>
                <a:ea typeface="Calibri" panose="020F0502020204030204" pitchFamily="34" charset="0"/>
                <a:cs typeface="Arial" panose="020B0604020202020204" pitchFamily="34" charset="0"/>
              </a:rPr>
              <a:t> Malaysia</a:t>
            </a:r>
            <a:endParaRPr lang="ms-MY"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27461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88731" y="4148958"/>
            <a:ext cx="4177862" cy="2895599"/>
          </a:xfrm>
        </p:spPr>
        <p:txBody>
          <a:bodyPr>
            <a:normAutofit/>
          </a:bodyPr>
          <a:lstStyle/>
          <a:p>
            <a:pPr algn="just">
              <a:lnSpc>
                <a:spcPct val="110000"/>
              </a:lnSpc>
              <a:spcBef>
                <a:spcPts val="0"/>
              </a:spcBef>
            </a:pPr>
            <a:r>
              <a:rPr lang="en-US" dirty="0" err="1" smtClean="0">
                <a:solidFill>
                  <a:schemeClr val="bg2"/>
                </a:solidFill>
                <a:latin typeface="Arial" panose="020B0604020202020204" pitchFamily="34" charset="0"/>
                <a:cs typeface="Arial" panose="020B0604020202020204" pitchFamily="34" charset="0"/>
              </a:rPr>
              <a:t>Sasaran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pelajar</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Tingkatan</a:t>
            </a:r>
            <a:r>
              <a:rPr lang="en-US" dirty="0" smtClean="0">
                <a:solidFill>
                  <a:schemeClr val="bg2"/>
                </a:solidFill>
                <a:latin typeface="Arial" panose="020B0604020202020204" pitchFamily="34" charset="0"/>
                <a:cs typeface="Arial" panose="020B0604020202020204" pitchFamily="34" charset="0"/>
              </a:rPr>
              <a:t> 1, 2 &amp; 4 yang </a:t>
            </a:r>
            <a:r>
              <a:rPr lang="en-US" dirty="0" err="1" smtClean="0">
                <a:solidFill>
                  <a:schemeClr val="bg2"/>
                </a:solidFill>
                <a:latin typeface="Arial" panose="020B0604020202020204" pitchFamily="34" charset="0"/>
                <a:cs typeface="Arial" panose="020B0604020202020204" pitchFamily="34" charset="0"/>
              </a:rPr>
              <a:t>menghadiri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bengkel</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ini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mendapat</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bimbingan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sepenuhnya</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daripada</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Pensyarah</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Kanan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daripada</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Akademi</a:t>
            </a:r>
            <a:r>
              <a:rPr lang="en-US" dirty="0" smtClean="0">
                <a:solidFill>
                  <a:schemeClr val="bg2"/>
                </a:solidFill>
                <a:latin typeface="Arial" panose="020B0604020202020204" pitchFamily="34" charset="0"/>
                <a:cs typeface="Arial" panose="020B0604020202020204" pitchFamily="34" charset="0"/>
              </a:rPr>
              <a:t> Bahasa </a:t>
            </a:r>
            <a:r>
              <a:rPr lang="en-US" dirty="0" err="1" smtClean="0">
                <a:solidFill>
                  <a:schemeClr val="bg2"/>
                </a:solidFill>
                <a:latin typeface="Arial" panose="020B0604020202020204" pitchFamily="34" charset="0"/>
                <a:cs typeface="Arial" panose="020B0604020202020204" pitchFamily="34" charset="0"/>
              </a:rPr>
              <a:t>Universiti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Teknologi</a:t>
            </a:r>
            <a:r>
              <a:rPr lang="en-US" dirty="0" smtClean="0">
                <a:solidFill>
                  <a:schemeClr val="bg2"/>
                </a:solidFill>
                <a:latin typeface="Arial" panose="020B0604020202020204" pitchFamily="34" charset="0"/>
                <a:cs typeface="Arial" panose="020B0604020202020204" pitchFamily="34" charset="0"/>
              </a:rPr>
              <a:t> Malaysia (UTM) </a:t>
            </a:r>
            <a:r>
              <a:rPr lang="en-US" dirty="0" err="1" smtClean="0">
                <a:solidFill>
                  <a:schemeClr val="bg2"/>
                </a:solidFill>
                <a:latin typeface="Arial" panose="020B0604020202020204" pitchFamily="34" charset="0"/>
                <a:cs typeface="Arial" panose="020B0604020202020204" pitchFamily="34" charset="0"/>
              </a:rPr>
              <a:t>iaitu</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Puan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Halimah</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Ma’alip</a:t>
            </a:r>
            <a:r>
              <a:rPr lang="en-US" sz="1500" dirty="0" smtClean="0">
                <a:solidFill>
                  <a:schemeClr val="bg2"/>
                </a:solidFill>
                <a:latin typeface="Arial" panose="020B0604020202020204" pitchFamily="34" charset="0"/>
                <a:cs typeface="Arial" panose="020B0604020202020204" pitchFamily="34" charset="0"/>
              </a:rPr>
              <a:t>.  </a:t>
            </a:r>
            <a:r>
              <a:rPr lang="en-US" dirty="0" smtClean="0">
                <a:solidFill>
                  <a:schemeClr val="bg2"/>
                </a:solidFill>
                <a:latin typeface="Arial" panose="020B0604020202020204" pitchFamily="34" charset="0"/>
                <a:cs typeface="Arial" panose="020B0604020202020204" pitchFamily="34" charset="0"/>
              </a:rPr>
              <a:t>Para </a:t>
            </a:r>
            <a:r>
              <a:rPr lang="en-US" dirty="0" err="1" smtClean="0">
                <a:solidFill>
                  <a:schemeClr val="bg2"/>
                </a:solidFill>
                <a:latin typeface="Arial" panose="020B0604020202020204" pitchFamily="34" charset="0"/>
                <a:cs typeface="Arial" panose="020B0604020202020204" pitchFamily="34" charset="0"/>
              </a:rPr>
              <a:t>pelajar</a:t>
            </a:r>
            <a:r>
              <a:rPr lang="en-US" dirty="0" smtClean="0">
                <a:solidFill>
                  <a:schemeClr val="bg2"/>
                </a:solidFill>
                <a:latin typeface="Arial" panose="020B0604020202020204" pitchFamily="34" charset="0"/>
                <a:cs typeface="Arial" panose="020B0604020202020204" pitchFamily="34" charset="0"/>
              </a:rPr>
              <a:t> juga </a:t>
            </a:r>
            <a:r>
              <a:rPr lang="en-US" dirty="0" err="1" smtClean="0">
                <a:solidFill>
                  <a:schemeClr val="bg2"/>
                </a:solidFill>
                <a:latin typeface="Arial" panose="020B0604020202020204" pitchFamily="34" charset="0"/>
                <a:cs typeface="Arial" panose="020B0604020202020204" pitchFamily="34" charset="0"/>
              </a:rPr>
              <a:t>dibimbing</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bagi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membina</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rangkap</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pantun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dan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syair</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menggunakan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ayat</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sendiri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berdasarkan</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kreativiti</a:t>
            </a:r>
            <a:r>
              <a:rPr lang="en-US" dirty="0" smtClean="0">
                <a:solidFill>
                  <a:schemeClr val="bg2"/>
                </a:solidFill>
                <a:latin typeface="Arial" panose="020B0604020202020204" pitchFamily="34" charset="0"/>
                <a:cs typeface="Arial" panose="020B0604020202020204" pitchFamily="34" charset="0"/>
              </a:rPr>
              <a:t> </a:t>
            </a:r>
            <a:r>
              <a:rPr lang="en-US" dirty="0" err="1" smtClean="0">
                <a:solidFill>
                  <a:schemeClr val="bg2"/>
                </a:solidFill>
                <a:latin typeface="Arial" panose="020B0604020202020204" pitchFamily="34" charset="0"/>
                <a:cs typeface="Arial" panose="020B0604020202020204" pitchFamily="34" charset="0"/>
              </a:rPr>
              <a:t>masing-masing</a:t>
            </a:r>
            <a:r>
              <a:rPr lang="en-US" dirty="0" smtClean="0">
                <a:solidFill>
                  <a:schemeClr val="bg2"/>
                </a:solidFill>
                <a:latin typeface="Arial" panose="020B0604020202020204" pitchFamily="34" charset="0"/>
                <a:cs typeface="Arial" panose="020B0604020202020204" pitchFamily="34" charset="0"/>
              </a:rPr>
              <a:t>. </a:t>
            </a:r>
            <a:endParaRPr lang="ms-MY" dirty="0">
              <a:solidFill>
                <a:schemeClr val="bg2"/>
              </a:solidFill>
              <a:latin typeface="Arial" panose="020B0604020202020204" pitchFamily="34" charset="0"/>
              <a:cs typeface="Arial" panose="020B0604020202020204" pitchFamily="34" charset="0"/>
            </a:endParaRPr>
          </a:p>
        </p:txBody>
      </p:sp>
      <p:sp>
        <p:nvSpPr>
          <p:cNvPr id="5" name="TextBox 4"/>
          <p:cNvSpPr txBox="1"/>
          <p:nvPr/>
        </p:nvSpPr>
        <p:spPr>
          <a:xfrm>
            <a:off x="5770179" y="551808"/>
            <a:ext cx="6148552" cy="584775"/>
          </a:xfrm>
          <a:prstGeom prst="rect">
            <a:avLst/>
          </a:prstGeom>
          <a:solidFill>
            <a:schemeClr val="accent1">
              <a:lumMod val="40000"/>
              <a:lumOff val="60000"/>
            </a:schemeClr>
          </a:solidFill>
        </p:spPr>
        <p:txBody>
          <a:bodyPr wrap="square" rtlCol="0">
            <a:spAutoFit/>
          </a:bodyPr>
          <a:lstStyle/>
          <a:p>
            <a:pPr algn="ctr"/>
            <a:r>
              <a:rPr lang="en-US" sz="1600" dirty="0" smtClean="0">
                <a:latin typeface="Arial Black" panose="020B0A04020102020204" pitchFamily="34" charset="0"/>
              </a:rPr>
              <a:t>BENGKEL PUISI TRADISIONAL BAHASA MELAYU 2015</a:t>
            </a:r>
            <a:endParaRPr lang="ms-MY" sz="1600" dirty="0">
              <a:latin typeface="Arial Black" panose="020B0A04020102020204" pitchFamily="34" charset="0"/>
            </a:endParaRPr>
          </a:p>
        </p:txBody>
      </p:sp>
      <p:sp>
        <p:nvSpPr>
          <p:cNvPr id="7" name="Rectangle 6"/>
          <p:cNvSpPr/>
          <p:nvPr/>
        </p:nvSpPr>
        <p:spPr>
          <a:xfrm>
            <a:off x="5770179" y="1136583"/>
            <a:ext cx="6148552" cy="941796"/>
          </a:xfrm>
          <a:prstGeom prst="rect">
            <a:avLst/>
          </a:prstGeom>
          <a:solidFill>
            <a:schemeClr val="accent1">
              <a:lumMod val="20000"/>
              <a:lumOff val="80000"/>
            </a:schemeClr>
          </a:solidFill>
        </p:spPr>
        <p:txBody>
          <a:bodyPr wrap="square">
            <a:spAutoFit/>
          </a:bodyPr>
          <a:lstStyle/>
          <a:p>
            <a:pPr algn="ctr">
              <a:lnSpc>
                <a:spcPct val="115000"/>
              </a:lnSpc>
              <a:spcAft>
                <a:spcPts val="0"/>
              </a:spcAft>
            </a:pPr>
            <a:r>
              <a:rPr lang="en-US" sz="1600" dirty="0" err="1" smtClean="0">
                <a:latin typeface="Arial Black" panose="020B0A04020102020204" pitchFamily="34" charset="0"/>
              </a:rPr>
              <a:t>Tarikh</a:t>
            </a:r>
            <a:r>
              <a:rPr lang="en-US" sz="1600" dirty="0" smtClean="0">
                <a:latin typeface="Arial Black" panose="020B0A04020102020204" pitchFamily="34" charset="0"/>
              </a:rPr>
              <a:t>: 16 </a:t>
            </a:r>
            <a:r>
              <a:rPr lang="en-US" sz="1600" dirty="0">
                <a:latin typeface="Arial Black" panose="020B0A04020102020204" pitchFamily="34" charset="0"/>
              </a:rPr>
              <a:t>Jun </a:t>
            </a:r>
            <a:r>
              <a:rPr lang="en-US" sz="1600" dirty="0" smtClean="0">
                <a:latin typeface="Arial Black" panose="020B0A04020102020204" pitchFamily="34" charset="0"/>
              </a:rPr>
              <a:t>2015 (</a:t>
            </a:r>
            <a:r>
              <a:rPr lang="en-US" sz="1600" dirty="0" err="1" smtClean="0">
                <a:latin typeface="Arial Black" panose="020B0A04020102020204" pitchFamily="34" charset="0"/>
              </a:rPr>
              <a:t>Selasa</a:t>
            </a:r>
            <a:r>
              <a:rPr lang="en-US" sz="1600" dirty="0" smtClean="0">
                <a:latin typeface="Arial Black" panose="020B0A04020102020204" pitchFamily="34" charset="0"/>
              </a:rPr>
              <a:t>)</a:t>
            </a:r>
          </a:p>
          <a:p>
            <a:pPr algn="ctr">
              <a:lnSpc>
                <a:spcPct val="115000"/>
              </a:lnSpc>
              <a:spcAft>
                <a:spcPts val="0"/>
              </a:spcAft>
            </a:pPr>
            <a:r>
              <a:rPr lang="en-US" sz="1600" dirty="0" err="1" smtClean="0">
                <a:effectLst/>
                <a:latin typeface="Arial Black" panose="020B0A04020102020204" pitchFamily="34" charset="0"/>
                <a:ea typeface="SimSun" panose="02010600030101010101" pitchFamily="2" charset="-122"/>
                <a:cs typeface="Arial" panose="020B0604020202020204" pitchFamily="34" charset="0"/>
              </a:rPr>
              <a:t>Tempat</a:t>
            </a:r>
            <a:r>
              <a:rPr lang="en-US" sz="1600" dirty="0" smtClean="0">
                <a:effectLst/>
                <a:latin typeface="Arial Black" panose="020B0A04020102020204" pitchFamily="34" charset="0"/>
                <a:ea typeface="SimSun" panose="02010600030101010101" pitchFamily="2" charset="-122"/>
                <a:cs typeface="Arial" panose="020B0604020202020204" pitchFamily="34" charset="0"/>
              </a:rPr>
              <a:t>: Dewan </a:t>
            </a:r>
            <a:r>
              <a:rPr lang="en-US" sz="1600" dirty="0" err="1" smtClean="0">
                <a:effectLst/>
                <a:latin typeface="Arial Black" panose="020B0A04020102020204" pitchFamily="34" charset="0"/>
                <a:ea typeface="SimSun" panose="02010600030101010101" pitchFamily="2" charset="-122"/>
                <a:cs typeface="Arial" panose="020B0604020202020204" pitchFamily="34" charset="0"/>
              </a:rPr>
              <a:t>Tun</a:t>
            </a:r>
            <a:r>
              <a:rPr lang="en-US" sz="1600" dirty="0" smtClean="0">
                <a:effectLst/>
                <a:latin typeface="Arial Black" panose="020B0A04020102020204" pitchFamily="34" charset="0"/>
                <a:ea typeface="SimSun" panose="02010600030101010101" pitchFamily="2" charset="-122"/>
                <a:cs typeface="Arial" panose="020B0604020202020204" pitchFamily="34" charset="0"/>
              </a:rPr>
              <a:t> </a:t>
            </a:r>
            <a:r>
              <a:rPr lang="en-US" sz="1600" dirty="0" err="1" smtClean="0">
                <a:effectLst/>
                <a:latin typeface="Arial Black" panose="020B0A04020102020204" pitchFamily="34" charset="0"/>
                <a:ea typeface="SimSun" panose="02010600030101010101" pitchFamily="2" charset="-122"/>
                <a:cs typeface="Arial" panose="020B0604020202020204" pitchFamily="34" charset="0"/>
              </a:rPr>
              <a:t>Habab</a:t>
            </a:r>
            <a:r>
              <a:rPr lang="en-US" sz="1600" dirty="0" smtClean="0">
                <a:effectLst/>
                <a:latin typeface="Arial Black" panose="020B0A04020102020204" pitchFamily="34" charset="0"/>
                <a:ea typeface="SimSun" panose="02010600030101010101" pitchFamily="2" charset="-122"/>
                <a:cs typeface="Arial" panose="020B0604020202020204" pitchFamily="34" charset="0"/>
              </a:rPr>
              <a:t>, SMK </a:t>
            </a:r>
            <a:r>
              <a:rPr lang="en-US" sz="1600" dirty="0" err="1" smtClean="0">
                <a:effectLst/>
                <a:latin typeface="Arial Black" panose="020B0A04020102020204" pitchFamily="34" charset="0"/>
                <a:ea typeface="SimSun" panose="02010600030101010101" pitchFamily="2" charset="-122"/>
                <a:cs typeface="Arial" panose="020B0604020202020204" pitchFamily="34" charset="0"/>
              </a:rPr>
              <a:t>Tun</a:t>
            </a:r>
            <a:r>
              <a:rPr lang="en-US" sz="1600" dirty="0" smtClean="0">
                <a:effectLst/>
                <a:latin typeface="Arial Black" panose="020B0A04020102020204" pitchFamily="34" charset="0"/>
                <a:ea typeface="SimSun" panose="02010600030101010101" pitchFamily="2" charset="-122"/>
                <a:cs typeface="Arial" panose="020B0604020202020204" pitchFamily="34" charset="0"/>
              </a:rPr>
              <a:t> </a:t>
            </a:r>
            <a:r>
              <a:rPr lang="en-US" sz="1600" dirty="0" err="1" smtClean="0">
                <a:effectLst/>
                <a:latin typeface="Arial Black" panose="020B0A04020102020204" pitchFamily="34" charset="0"/>
                <a:ea typeface="SimSun" panose="02010600030101010101" pitchFamily="2" charset="-122"/>
                <a:cs typeface="Arial" panose="020B0604020202020204" pitchFamily="34" charset="0"/>
              </a:rPr>
              <a:t>Habab</a:t>
            </a:r>
            <a:r>
              <a:rPr lang="en-US" sz="1600" dirty="0" smtClean="0">
                <a:effectLst/>
                <a:latin typeface="Arial Black" panose="020B0A04020102020204" pitchFamily="34" charset="0"/>
                <a:ea typeface="SimSun" panose="02010600030101010101" pitchFamily="2" charset="-122"/>
                <a:cs typeface="Arial" panose="020B0604020202020204" pitchFamily="34" charset="0"/>
              </a:rPr>
              <a:t>, </a:t>
            </a:r>
          </a:p>
          <a:p>
            <a:pPr algn="ctr">
              <a:lnSpc>
                <a:spcPct val="115000"/>
              </a:lnSpc>
              <a:spcAft>
                <a:spcPts val="0"/>
              </a:spcAft>
            </a:pPr>
            <a:r>
              <a:rPr lang="en-US" sz="1600" dirty="0" smtClean="0">
                <a:effectLst/>
                <a:latin typeface="Arial Black" panose="020B0A04020102020204" pitchFamily="34" charset="0"/>
                <a:ea typeface="SimSun" panose="02010600030101010101" pitchFamily="2" charset="-122"/>
                <a:cs typeface="Arial" panose="020B0604020202020204" pitchFamily="34" charset="0"/>
              </a:rPr>
              <a:t>Kota Tinggi, Johor</a:t>
            </a:r>
            <a:endParaRPr lang="ms-MY" sz="1600" dirty="0">
              <a:effectLst/>
              <a:latin typeface="Arial Black" panose="020B0A04020102020204" pitchFamily="34" charset="0"/>
              <a:ea typeface="SimSun" panose="02010600030101010101" pitchFamily="2" charset="-122"/>
              <a:cs typeface="Arial" panose="020B0604020202020204" pitchFamily="34" charset="0"/>
            </a:endParaRPr>
          </a:p>
        </p:txBody>
      </p:sp>
      <p:pic>
        <p:nvPicPr>
          <p:cNvPr id="8" name="Content Placeholder 7" descr="C:\Users\PCGURU5\Pictures\Laporan Program\Gambar Bengkel Puisi\IMG-20150618-WA0000.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70179" y="2209614"/>
            <a:ext cx="3074276" cy="2136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C:\Users\PCGURU5\Pictures\Laporan Program\Gambar Bengkel Puisi\IMG-20150617-WA00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4455" y="2217611"/>
            <a:ext cx="3074276" cy="2128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C:\Users\PCGURU5\Pictures\Laporan Program\Gambar Bengkel Puisi\IMG-20150617-WA0005.jpg"/>
          <p:cNvPicPr/>
          <p:nvPr/>
        </p:nvPicPr>
        <p:blipFill>
          <a:blip r:embed="rId4">
            <a:extLst>
              <a:ext uri="{28A0092B-C50C-407E-A947-70E740481C1C}">
                <a14:useLocalDpi xmlns:a14="http://schemas.microsoft.com/office/drawing/2010/main" val="0"/>
              </a:ext>
            </a:extLst>
          </a:blip>
          <a:srcRect/>
          <a:stretch>
            <a:fillRect/>
          </a:stretch>
        </p:blipFill>
        <p:spPr bwMode="auto">
          <a:xfrm>
            <a:off x="5770179" y="4540469"/>
            <a:ext cx="6148552" cy="2112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itle 10"/>
          <p:cNvSpPr>
            <a:spLocks noGrp="1"/>
          </p:cNvSpPr>
          <p:nvPr>
            <p:ph type="title"/>
          </p:nvPr>
        </p:nvSpPr>
        <p:spPr>
          <a:xfrm>
            <a:off x="480221" y="1938883"/>
            <a:ext cx="4186372" cy="1610333"/>
          </a:xfrm>
        </p:spPr>
        <p:txBody>
          <a:bodyPr/>
          <a:lstStyle/>
          <a:p>
            <a:pPr algn="just"/>
            <a:r>
              <a:rPr lang="en-US" sz="1400" dirty="0" err="1" smtClean="0">
                <a:latin typeface="Arial" panose="020B0604020202020204" pitchFamily="34" charset="0"/>
                <a:cs typeface="Arial" panose="020B0604020202020204" pitchFamily="34" charset="0"/>
              </a:rPr>
              <a:t>Memberi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pendedahan</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yang </a:t>
            </a:r>
            <a:r>
              <a:rPr lang="en-US" sz="1400" dirty="0" err="1">
                <a:latin typeface="Arial" panose="020B0604020202020204" pitchFamily="34" charset="0"/>
                <a:cs typeface="Arial" panose="020B0604020202020204" pitchFamily="34" charset="0"/>
              </a:rPr>
              <a:t>amat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berguna</a:t>
            </a:r>
            <a:r>
              <a:rPr lang="en-US" sz="1400" dirty="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kepada</a:t>
            </a:r>
            <a:r>
              <a:rPr lang="en-US" sz="1400" dirty="0" smtClean="0">
                <a:latin typeface="Arial" panose="020B0604020202020204" pitchFamily="34" charset="0"/>
                <a:cs typeface="Arial" panose="020B0604020202020204" pitchFamily="34" charset="0"/>
              </a:rPr>
              <a:t> para </a:t>
            </a:r>
            <a:r>
              <a:rPr lang="en-US" sz="1400" dirty="0" err="1" smtClean="0">
                <a:latin typeface="Arial" panose="020B0604020202020204" pitchFamily="34" charset="0"/>
                <a:cs typeface="Arial" panose="020B0604020202020204" pitchFamily="34" charset="0"/>
              </a:rPr>
              <a:t>pelajar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bagi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memartabatkan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puisi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tradisional</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Melayu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seperti</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Pantun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Syair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Gurindam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dan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Seloka</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Selain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itu</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ia</a:t>
            </a:r>
            <a:r>
              <a:rPr lang="en-US" sz="1400" dirty="0" smtClean="0">
                <a:latin typeface="Arial" panose="020B0604020202020204" pitchFamily="34" charset="0"/>
                <a:cs typeface="Arial" panose="020B0604020202020204" pitchFamily="34" charset="0"/>
              </a:rPr>
              <a:t> juga </a:t>
            </a:r>
            <a:r>
              <a:rPr lang="en-US" sz="1400" dirty="0" err="1" smtClean="0">
                <a:latin typeface="Arial" panose="020B0604020202020204" pitchFamily="34" charset="0"/>
                <a:cs typeface="Arial" panose="020B0604020202020204" pitchFamily="34" charset="0"/>
              </a:rPr>
              <a:t>dapat</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membentuk</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perpaduan</a:t>
            </a:r>
            <a:r>
              <a:rPr lang="en-US" sz="1400" dirty="0" smtClean="0">
                <a:latin typeface="Arial" panose="020B0604020202020204" pitchFamily="34" charset="0"/>
                <a:cs typeface="Arial" panose="020B0604020202020204" pitchFamily="34" charset="0"/>
              </a:rPr>
              <a:t> di </a:t>
            </a:r>
            <a:r>
              <a:rPr lang="en-US" sz="1400" dirty="0" err="1" smtClean="0">
                <a:latin typeface="Arial" panose="020B0604020202020204" pitchFamily="34" charset="0"/>
                <a:cs typeface="Arial" panose="020B0604020202020204" pitchFamily="34" charset="0"/>
              </a:rPr>
              <a:t>kalangan</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pelajar</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berbilang</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kaum</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berkonsepkan</a:t>
            </a:r>
            <a:r>
              <a:rPr lang="en-US" sz="1400" dirty="0" smtClean="0">
                <a:latin typeface="Arial" panose="020B0604020202020204" pitchFamily="34" charset="0"/>
                <a:cs typeface="Arial" panose="020B0604020202020204" pitchFamily="34" charset="0"/>
              </a:rPr>
              <a:t> 1Malaysia.</a:t>
            </a:r>
            <a:endParaRPr lang="ms-MY" sz="1400" dirty="0">
              <a:latin typeface="Arial" panose="020B0604020202020204" pitchFamily="34" charset="0"/>
              <a:cs typeface="Arial" panose="020B0604020202020204" pitchFamily="34" charset="0"/>
            </a:endParaRPr>
          </a:p>
        </p:txBody>
      </p:sp>
      <p:sp>
        <p:nvSpPr>
          <p:cNvPr id="12" name="TextBox 11"/>
          <p:cNvSpPr txBox="1"/>
          <p:nvPr/>
        </p:nvSpPr>
        <p:spPr>
          <a:xfrm>
            <a:off x="488731" y="600055"/>
            <a:ext cx="4635061" cy="830997"/>
          </a:xfrm>
          <a:prstGeom prst="rect">
            <a:avLst/>
          </a:prstGeom>
          <a:noFill/>
        </p:spPr>
        <p:txBody>
          <a:bodyPr wrap="square" rtlCol="0">
            <a:spAutoFit/>
          </a:bodyPr>
          <a:lstStyle/>
          <a:p>
            <a:r>
              <a:rPr lang="en-US" sz="1600" b="1" dirty="0" smtClean="0">
                <a:solidFill>
                  <a:schemeClr val="accent1">
                    <a:lumMod val="60000"/>
                    <a:lumOff val="40000"/>
                  </a:schemeClr>
                </a:solidFill>
                <a:latin typeface="Arial Black" panose="020B0A04020102020204" pitchFamily="34" charset="0"/>
              </a:rPr>
              <a:t>SEKOLAH SKK:</a:t>
            </a:r>
          </a:p>
          <a:p>
            <a:r>
              <a:rPr lang="en-US" sz="1600" b="1" dirty="0" smtClean="0">
                <a:solidFill>
                  <a:schemeClr val="accent1">
                    <a:lumMod val="60000"/>
                    <a:lumOff val="40000"/>
                  </a:schemeClr>
                </a:solidFill>
                <a:latin typeface="Arial Black" panose="020B0A04020102020204" pitchFamily="34" charset="0"/>
              </a:rPr>
              <a:t>SMK TUN HABAB, KOTA TINGGI, JOHOR</a:t>
            </a:r>
            <a:endParaRPr lang="ms-MY" sz="1600" b="1" dirty="0">
              <a:solidFill>
                <a:schemeClr val="accent1">
                  <a:lumMod val="60000"/>
                  <a:lumOff val="40000"/>
                </a:schemeClr>
              </a:solidFill>
              <a:latin typeface="Arial Black" panose="020B0A04020102020204" pitchFamily="34" charset="0"/>
            </a:endParaRPr>
          </a:p>
        </p:txBody>
      </p:sp>
      <p:sp>
        <p:nvSpPr>
          <p:cNvPr id="13" name="TextBox 12"/>
          <p:cNvSpPr txBox="1"/>
          <p:nvPr/>
        </p:nvSpPr>
        <p:spPr>
          <a:xfrm>
            <a:off x="583322" y="1692859"/>
            <a:ext cx="3957145" cy="338554"/>
          </a:xfrm>
          <a:prstGeom prst="rect">
            <a:avLst/>
          </a:prstGeom>
          <a:noFill/>
        </p:spPr>
        <p:txBody>
          <a:bodyPr wrap="square" rtlCol="0">
            <a:spAutoFit/>
          </a:bodyPr>
          <a:lstStyle/>
          <a:p>
            <a:pPr algn="ctr"/>
            <a:r>
              <a:rPr lang="en-US" sz="1600" dirty="0" smtClean="0">
                <a:solidFill>
                  <a:schemeClr val="accent2">
                    <a:lumMod val="75000"/>
                  </a:schemeClr>
                </a:solidFill>
                <a:latin typeface="Arial Black" panose="020B0A04020102020204" pitchFamily="34" charset="0"/>
              </a:rPr>
              <a:t>OBJEKTIF</a:t>
            </a:r>
            <a:r>
              <a:rPr lang="en-US" sz="1600" dirty="0" smtClean="0">
                <a:solidFill>
                  <a:schemeClr val="accent2"/>
                </a:solidFill>
                <a:latin typeface="Arial Black" panose="020B0A04020102020204" pitchFamily="34" charset="0"/>
              </a:rPr>
              <a:t> </a:t>
            </a:r>
            <a:r>
              <a:rPr lang="en-US" sz="1600" dirty="0" smtClean="0">
                <a:solidFill>
                  <a:schemeClr val="accent2">
                    <a:lumMod val="75000"/>
                  </a:schemeClr>
                </a:solidFill>
                <a:latin typeface="Arial Black" panose="020B0A04020102020204" pitchFamily="34" charset="0"/>
              </a:rPr>
              <a:t>&amp; TUJUAN</a:t>
            </a:r>
            <a:endParaRPr lang="ms-MY" sz="1600" dirty="0">
              <a:solidFill>
                <a:schemeClr val="accent2">
                  <a:lumMod val="75000"/>
                </a:schemeClr>
              </a:solidFill>
              <a:latin typeface="Arial Black" panose="020B0A04020102020204" pitchFamily="34" charset="0"/>
            </a:endParaRPr>
          </a:p>
        </p:txBody>
      </p:sp>
      <p:sp>
        <p:nvSpPr>
          <p:cNvPr id="14" name="TextBox 13"/>
          <p:cNvSpPr txBox="1"/>
          <p:nvPr/>
        </p:nvSpPr>
        <p:spPr>
          <a:xfrm>
            <a:off x="539654" y="3810404"/>
            <a:ext cx="3941380" cy="338554"/>
          </a:xfrm>
          <a:prstGeom prst="rect">
            <a:avLst/>
          </a:prstGeom>
          <a:noFill/>
        </p:spPr>
        <p:txBody>
          <a:bodyPr wrap="square" rtlCol="0">
            <a:spAutoFit/>
          </a:bodyPr>
          <a:lstStyle/>
          <a:p>
            <a:pPr algn="ctr"/>
            <a:r>
              <a:rPr lang="en-US" sz="1600" dirty="0" smtClean="0">
                <a:solidFill>
                  <a:schemeClr val="accent2">
                    <a:lumMod val="75000"/>
                  </a:schemeClr>
                </a:solidFill>
                <a:latin typeface="Arial Black" panose="020B0A04020102020204" pitchFamily="34" charset="0"/>
              </a:rPr>
              <a:t>KEJAYAAN PELAKSANAAN</a:t>
            </a:r>
            <a:endParaRPr lang="ms-MY" sz="1600" dirty="0">
              <a:solidFill>
                <a:schemeClr val="accent2">
                  <a:lumMod val="75000"/>
                </a:schemeClr>
              </a:solidFill>
              <a:latin typeface="Arial Black" panose="020B0A04020102020204" pitchFamily="34" charset="0"/>
            </a:endParaRPr>
          </a:p>
        </p:txBody>
      </p:sp>
      <p:sp>
        <p:nvSpPr>
          <p:cNvPr id="2" name="TextBox 1"/>
          <p:cNvSpPr txBox="1"/>
          <p:nvPr/>
        </p:nvSpPr>
        <p:spPr>
          <a:xfrm>
            <a:off x="10752083" y="82082"/>
            <a:ext cx="504496" cy="400110"/>
          </a:xfrm>
          <a:prstGeom prst="rect">
            <a:avLst/>
          </a:prstGeom>
          <a:noFill/>
        </p:spPr>
        <p:txBody>
          <a:bodyPr wrap="square" rtlCol="0">
            <a:spAutoFit/>
          </a:bodyPr>
          <a:lstStyle/>
          <a:p>
            <a:r>
              <a:rPr lang="en-US" sz="2000" b="1" dirty="0" smtClean="0">
                <a:solidFill>
                  <a:schemeClr val="bg1"/>
                </a:solidFill>
              </a:rPr>
              <a:t>8</a:t>
            </a:r>
            <a:endParaRPr lang="ms-MY" sz="2000" b="1" dirty="0">
              <a:solidFill>
                <a:schemeClr val="bg1"/>
              </a:solidFill>
            </a:endParaRPr>
          </a:p>
        </p:txBody>
      </p:sp>
    </p:spTree>
    <p:extLst>
      <p:ext uri="{BB962C8B-B14F-4D97-AF65-F5344CB8AC3E}">
        <p14:creationId xmlns:p14="http://schemas.microsoft.com/office/powerpoint/2010/main" val="16270190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1188</TotalTime>
  <Words>2609</Words>
  <Application>Microsoft Office PowerPoint</Application>
  <PresentationFormat>Custom</PresentationFormat>
  <Paragraphs>277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Ion Boardroom</vt:lpstr>
      <vt:lpstr>LAPORAN PROGRAM/AKTIVITI JALINAN  SEKOLAH KLUSTER KECEMERLANGAN - UTM SEPANJANG TAHUN 2015 </vt:lpstr>
      <vt:lpstr>SENARAI SEKOLAH-SEKOLAH KLUSTER KECEMERLANGAN DITINDIKKAN DENGAN UNIVERSITI TEKNOLOGI MALAYSIA</vt:lpstr>
      <vt:lpstr>PowerPoint Presentation</vt:lpstr>
      <vt:lpstr>Memberi pendedahan kepada pelajar untuk menyertai pertandingan dalam bidang Sains &amp; Inovasi.   Selain itu, program ini banyak membantu meningkatkan keyakinan dan pengetahuan pelajar untuk menguasai poster pertandingan projek yang akan dibentangkan.      </vt:lpstr>
      <vt:lpstr>Guru Penyelaras &amp; Mentor</vt:lpstr>
      <vt:lpstr>PowerPoint Presentation</vt:lpstr>
      <vt:lpstr>Memberi pengetahuan kepada orang ramai tentang khasiat herba dan penggunaannya melalui produk-produk yang dihasilkan.  Hasil produk herba yang dihasilkan oleh pihak SMPK Vokasional Indahpura ini akan digunakan kepada para pelanggan semasa memberi rawatan dan perkhidmatan (Khas kepada para pelajar bermasalah penglihatan dan estetik).</vt:lpstr>
      <vt:lpstr>Guru Penyelaras &amp; Mentor</vt:lpstr>
      <vt:lpstr>Memberi pendedahan yang amat berguna kepada para pelajar bagi memartabatkan puisi tradisional Melayu seperti Pantun, Syair, Gurindam dan Seloka. Selain itu, ia juga dapat membentuk perpaduan di kalangan pelajar berbilang kaum berkonsepkan 1Malaysia.</vt:lpstr>
      <vt:lpstr>PROGRAM HARI KELAINAN UPAYA &amp; MAJLIS RAMAH MESRA AIDIL FITRI 2015</vt:lpstr>
      <vt:lpstr>Mengaplikasikan krim dan minyak herba untuk refleksologi dan perkhidmatan estetik berbanding penggunaan krim berunsurkan bahan kimia yang mungkin kurang efektif. Memberi pengetahuan kepada orang ramai dalam dan luar negara tentang khasiat herba dan penggunaannya melalui produk yang dihasilkan. Penggunaan produk herba yang dihasilkan oleh para pelajar SMPK Vokasional Indahpura ini juga untuk kegunaan para pelajar bermasalah penglihatan &amp; estetik. </vt:lpstr>
      <vt:lpstr>Guru Penyelaras &amp; Mentor</vt:lpstr>
      <vt:lpstr>Memperkenalkan produk yang bakal dilancarkan oleh SMPK Vokasional, Indahpura yang diberi nama RETOS-C hasil usahasama dengan Institut Pembangunan Bioproduk, UTM Johor Bahru. Selain itu, dapat membina jalinan dan jaringan maklumat dengan pengamal komplimentari yang menggunakan herba untuk dikongsi dengan orang ramai.</vt:lpstr>
      <vt:lpstr>Meningkatkan pencapaian akademik pelajar Tingkatan 5 dengan memberi pendekatan pembelajaran yang menarik bagi memupuk minat belajar yang tinggi.</vt:lpstr>
      <vt:lpstr>Minggu Pengajian Tinggi Malaysia (HEWM2015) ini merupakan acara yang julung-julung kali diadakan.  Ia bertujuan menghimpunkan Universiti-universiti Awam dan Institusi Pengajian Tinggi lain untuk sama-sama dalam satu program yang besar.</vt:lpstr>
      <vt:lpstr>  Meningkatkan penguasaan pelajar dan minat dalam Matematik. Ia juga telah dapat membuka minda dan membetulkan salah tanggapan pelajar tentang Matematik.</vt:lpstr>
      <vt:lpstr>PROGRAM MINUM PETANG PENGURUSAN UTM BERSAMA KOMUNITI</vt:lpstr>
      <vt:lpstr>PowerPoint Presentation</vt:lpstr>
      <vt:lpstr>PowerPoint Presentation</vt:lpstr>
      <vt:lpstr>Sekian.   Terima Kasih.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PROJEK-PROJEK BAGI SEKOLAH KLUSTER KECEMERLANGAN - UTM SEPANJANG TAHUN 2015</dc:title>
  <dc:creator>user</dc:creator>
  <cp:lastModifiedBy>TNCP5</cp:lastModifiedBy>
  <cp:revision>101</cp:revision>
  <cp:lastPrinted>2016-04-14T09:18:37Z</cp:lastPrinted>
  <dcterms:created xsi:type="dcterms:W3CDTF">2016-04-11T03:10:21Z</dcterms:created>
  <dcterms:modified xsi:type="dcterms:W3CDTF">2016-06-02T06:15:11Z</dcterms:modified>
</cp:coreProperties>
</file>