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3" r:id="rId3"/>
  </p:sldIdLst>
  <p:sldSz cx="9906000" cy="6858000" type="A4"/>
  <p:notesSz cx="10234613" cy="7099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ECF6FA"/>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80" d="100"/>
          <a:sy n="80" d="100"/>
        </p:scale>
        <p:origin x="888" y="114"/>
      </p:cViewPr>
      <p:guideLst>
        <p:guide orient="horz" pos="2160"/>
        <p:guide pos="312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434998" cy="354965"/>
          </a:xfrm>
          <a:prstGeom prst="rect">
            <a:avLst/>
          </a:prstGeom>
        </p:spPr>
        <p:txBody>
          <a:bodyPr vert="horz" lIns="94640" tIns="47320" rIns="94640" bIns="47320" rtlCol="0"/>
          <a:lstStyle>
            <a:lvl1pPr algn="l">
              <a:defRPr sz="1200"/>
            </a:lvl1pPr>
          </a:lstStyle>
          <a:p>
            <a:endParaRPr lang="en-GB"/>
          </a:p>
        </p:txBody>
      </p:sp>
      <p:sp>
        <p:nvSpPr>
          <p:cNvPr id="3" name="Date Placeholder 2"/>
          <p:cNvSpPr>
            <a:spLocks noGrp="1"/>
          </p:cNvSpPr>
          <p:nvPr>
            <p:ph type="dt" idx="1"/>
          </p:nvPr>
        </p:nvSpPr>
        <p:spPr>
          <a:xfrm>
            <a:off x="5797838" y="2"/>
            <a:ext cx="4434998" cy="354965"/>
          </a:xfrm>
          <a:prstGeom prst="rect">
            <a:avLst/>
          </a:prstGeom>
        </p:spPr>
        <p:txBody>
          <a:bodyPr vert="horz" lIns="94640" tIns="47320" rIns="94640" bIns="47320" rtlCol="0"/>
          <a:lstStyle>
            <a:lvl1pPr algn="r">
              <a:defRPr sz="1200"/>
            </a:lvl1pPr>
          </a:lstStyle>
          <a:p>
            <a:fld id="{79D1F84A-AD47-4414-B716-70D68FCC7646}" type="datetimeFigureOut">
              <a:rPr lang="en-GB" smtClean="0"/>
              <a:pPr/>
              <a:t>01/06/2015</a:t>
            </a:fld>
            <a:endParaRPr lang="en-GB"/>
          </a:p>
        </p:txBody>
      </p:sp>
      <p:sp>
        <p:nvSpPr>
          <p:cNvPr id="4" name="Slide Image Placeholder 3"/>
          <p:cNvSpPr>
            <a:spLocks noGrp="1" noRot="1" noChangeAspect="1"/>
          </p:cNvSpPr>
          <p:nvPr>
            <p:ph type="sldImg" idx="2"/>
          </p:nvPr>
        </p:nvSpPr>
        <p:spPr>
          <a:xfrm>
            <a:off x="3194050" y="531813"/>
            <a:ext cx="3846513" cy="2663825"/>
          </a:xfrm>
          <a:prstGeom prst="rect">
            <a:avLst/>
          </a:prstGeom>
          <a:noFill/>
          <a:ln w="12700">
            <a:solidFill>
              <a:prstClr val="black"/>
            </a:solidFill>
          </a:ln>
        </p:spPr>
        <p:txBody>
          <a:bodyPr vert="horz" lIns="94640" tIns="47320" rIns="94640" bIns="47320" rtlCol="0" anchor="ctr"/>
          <a:lstStyle/>
          <a:p>
            <a:endParaRPr lang="en-GB"/>
          </a:p>
        </p:txBody>
      </p:sp>
      <p:sp>
        <p:nvSpPr>
          <p:cNvPr id="5" name="Notes Placeholder 4"/>
          <p:cNvSpPr>
            <a:spLocks noGrp="1"/>
          </p:cNvSpPr>
          <p:nvPr>
            <p:ph type="body" sz="quarter" idx="3"/>
          </p:nvPr>
        </p:nvSpPr>
        <p:spPr>
          <a:xfrm>
            <a:off x="1023462" y="3372168"/>
            <a:ext cx="8187690" cy="3194685"/>
          </a:xfrm>
          <a:prstGeom prst="rect">
            <a:avLst/>
          </a:prstGeom>
        </p:spPr>
        <p:txBody>
          <a:bodyPr vert="horz" lIns="94640" tIns="47320" rIns="94640" bIns="473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742694"/>
            <a:ext cx="4434998" cy="354965"/>
          </a:xfrm>
          <a:prstGeom prst="rect">
            <a:avLst/>
          </a:prstGeom>
        </p:spPr>
        <p:txBody>
          <a:bodyPr vert="horz" lIns="94640" tIns="47320" rIns="94640" bIns="47320" rtlCol="0" anchor="b"/>
          <a:lstStyle>
            <a:lvl1pPr algn="l">
              <a:defRPr sz="1200"/>
            </a:lvl1pPr>
          </a:lstStyle>
          <a:p>
            <a:endParaRPr lang="en-GB"/>
          </a:p>
        </p:txBody>
      </p:sp>
      <p:sp>
        <p:nvSpPr>
          <p:cNvPr id="7" name="Slide Number Placeholder 6"/>
          <p:cNvSpPr>
            <a:spLocks noGrp="1"/>
          </p:cNvSpPr>
          <p:nvPr>
            <p:ph type="sldNum" sz="quarter" idx="5"/>
          </p:nvPr>
        </p:nvSpPr>
        <p:spPr>
          <a:xfrm>
            <a:off x="5797838" y="6742694"/>
            <a:ext cx="4434998" cy="354965"/>
          </a:xfrm>
          <a:prstGeom prst="rect">
            <a:avLst/>
          </a:prstGeom>
        </p:spPr>
        <p:txBody>
          <a:bodyPr vert="horz" lIns="94640" tIns="47320" rIns="94640" bIns="47320" rtlCol="0" anchor="b"/>
          <a:lstStyle>
            <a:lvl1pPr algn="r">
              <a:defRPr sz="1200"/>
            </a:lvl1pPr>
          </a:lstStyle>
          <a:p>
            <a:fld id="{A6B12187-9F6E-4271-A1D4-6E5C6100359F}" type="slidenum">
              <a:rPr lang="en-GB" smtClean="0"/>
              <a:pPr/>
              <a:t>‹#›</a:t>
            </a:fld>
            <a:endParaRPr lang="en-GB"/>
          </a:p>
        </p:txBody>
      </p:sp>
    </p:spTree>
    <p:extLst>
      <p:ext uri="{BB962C8B-B14F-4D97-AF65-F5344CB8AC3E}">
        <p14:creationId xmlns:p14="http://schemas.microsoft.com/office/powerpoint/2010/main" val="17028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404483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281357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4702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253239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3175186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3598160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12843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305393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58447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221751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104443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EA399-B522-4363-82F7-4D34E43669F7}" type="datetimeFigureOut">
              <a:rPr lang="en-GB" smtClean="0"/>
              <a:pPr/>
              <a:t>01/06/2015</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96155-6E14-4EEA-8A40-1390551857A3}" type="slidenum">
              <a:rPr lang="en-GB" smtClean="0"/>
              <a:pPr/>
              <a:t>‹#›</a:t>
            </a:fld>
            <a:endParaRPr lang="en-GB"/>
          </a:p>
        </p:txBody>
      </p:sp>
    </p:spTree>
    <p:extLst>
      <p:ext uri="{BB962C8B-B14F-4D97-AF65-F5344CB8AC3E}">
        <p14:creationId xmlns:p14="http://schemas.microsoft.com/office/powerpoint/2010/main" val="1449159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hyperlink" Target="mailto:ssusiaty@utm.my" TargetMode="Externa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google.com.my/url?sa=i&amp;rct=j&amp;q=&amp;esrc=s&amp;source=images&amp;cd=&amp;cad=rja&amp;uact=8&amp;ved=0CAcQjRw&amp;url=http://www.myiem.org.my/iccht2014/&amp;ei=aJ6FVKikHoOF8gWcr4DgDg&amp;bvm=bv.80642063,d.dGc&amp;psig=AFQjCNHWrYm-rMXSD2QpG4wNxv3y5QKhRA&amp;ust=1418129362985795"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ssusiaty@utm.m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8629"/>
            <a:ext cx="4953000" cy="954107"/>
          </a:xfrm>
          <a:prstGeom prst="rect">
            <a:avLst/>
          </a:prstGeom>
        </p:spPr>
        <p:txBody>
          <a:bodyPr>
            <a:spAutoFit/>
          </a:bodyPr>
          <a:lstStyle/>
          <a:p>
            <a:r>
              <a:rPr lang="en-US" sz="800" dirty="0" err="1">
                <a:latin typeface="Arial" pitchFamily="34" charset="0"/>
                <a:ea typeface="Times New Roman" pitchFamily="18" charset="0"/>
                <a:cs typeface="Arial" pitchFamily="34" charset="0"/>
              </a:rPr>
              <a:t>Universiti</a:t>
            </a:r>
            <a:r>
              <a:rPr lang="en-US" sz="800" dirty="0">
                <a:latin typeface="Arial" pitchFamily="34" charset="0"/>
                <a:ea typeface="Times New Roman" pitchFamily="18" charset="0"/>
                <a:cs typeface="Arial" pitchFamily="34" charset="0"/>
              </a:rPr>
              <a:t> </a:t>
            </a:r>
            <a:r>
              <a:rPr lang="en-US" sz="800" dirty="0" err="1">
                <a:latin typeface="Arial" pitchFamily="34" charset="0"/>
                <a:ea typeface="Times New Roman" pitchFamily="18" charset="0"/>
                <a:cs typeface="Arial" pitchFamily="34" charset="0"/>
              </a:rPr>
              <a:t>Teknologi</a:t>
            </a:r>
            <a:r>
              <a:rPr lang="en-US" sz="800" dirty="0">
                <a:latin typeface="Arial" pitchFamily="34" charset="0"/>
                <a:ea typeface="Times New Roman" pitchFamily="18" charset="0"/>
                <a:cs typeface="Arial" pitchFamily="34" charset="0"/>
              </a:rPr>
              <a:t> Malaysia Construction Research Centre (UTM CRC)</a:t>
            </a:r>
          </a:p>
          <a:p>
            <a:r>
              <a:rPr lang="en-US" sz="800" dirty="0">
                <a:latin typeface="Arial" pitchFamily="34" charset="0"/>
                <a:ea typeface="Times New Roman" pitchFamily="18" charset="0"/>
                <a:cs typeface="Arial" pitchFamily="34" charset="0"/>
              </a:rPr>
              <a:t>Faculty of Civil Engineering, </a:t>
            </a:r>
            <a:r>
              <a:rPr lang="en-US" sz="800" dirty="0" err="1">
                <a:latin typeface="Arial" pitchFamily="34" charset="0"/>
                <a:ea typeface="Times New Roman" pitchFamily="18" charset="0"/>
                <a:cs typeface="Arial" pitchFamily="34" charset="0"/>
              </a:rPr>
              <a:t>Universiti</a:t>
            </a:r>
            <a:r>
              <a:rPr lang="en-US" sz="800" dirty="0">
                <a:latin typeface="Arial" pitchFamily="34" charset="0"/>
                <a:ea typeface="Times New Roman" pitchFamily="18" charset="0"/>
                <a:cs typeface="Arial" pitchFamily="34" charset="0"/>
              </a:rPr>
              <a:t> </a:t>
            </a:r>
            <a:r>
              <a:rPr lang="en-US" sz="800" dirty="0" err="1">
                <a:latin typeface="Arial" pitchFamily="34" charset="0"/>
                <a:ea typeface="Times New Roman" pitchFamily="18" charset="0"/>
                <a:cs typeface="Arial" pitchFamily="34" charset="0"/>
              </a:rPr>
              <a:t>Teknologi</a:t>
            </a:r>
            <a:r>
              <a:rPr lang="en-US" sz="800" dirty="0">
                <a:latin typeface="Arial" pitchFamily="34" charset="0"/>
                <a:ea typeface="Times New Roman" pitchFamily="18" charset="0"/>
                <a:cs typeface="Arial" pitchFamily="34" charset="0"/>
              </a:rPr>
              <a:t> Malaysia</a:t>
            </a:r>
          </a:p>
          <a:p>
            <a:r>
              <a:rPr lang="en-US" sz="800" dirty="0">
                <a:latin typeface="Arial" pitchFamily="34" charset="0"/>
                <a:ea typeface="Times New Roman" pitchFamily="18" charset="0"/>
                <a:cs typeface="Arial" pitchFamily="34" charset="0"/>
              </a:rPr>
              <a:t>81310 Johor </a:t>
            </a:r>
            <a:r>
              <a:rPr lang="en-US" sz="800" dirty="0" err="1">
                <a:latin typeface="Arial" pitchFamily="34" charset="0"/>
                <a:ea typeface="Times New Roman" pitchFamily="18" charset="0"/>
                <a:cs typeface="Arial" pitchFamily="34" charset="0"/>
              </a:rPr>
              <a:t>Bahru</a:t>
            </a:r>
            <a:r>
              <a:rPr lang="en-US" sz="800" dirty="0">
                <a:latin typeface="Arial" pitchFamily="34" charset="0"/>
                <a:ea typeface="Times New Roman" pitchFamily="18" charset="0"/>
                <a:cs typeface="Arial" pitchFamily="34" charset="0"/>
              </a:rPr>
              <a:t>, Johor, Malaysia</a:t>
            </a:r>
          </a:p>
          <a:p>
            <a:r>
              <a:rPr lang="en-GB" sz="800" dirty="0" err="1">
                <a:latin typeface="Arial" pitchFamily="34" charset="0"/>
                <a:ea typeface="Times New Roman" pitchFamily="18" charset="0"/>
                <a:cs typeface="Arial" pitchFamily="34" charset="0"/>
              </a:rPr>
              <a:t>tel</a:t>
            </a:r>
            <a:r>
              <a:rPr lang="en-GB" sz="800" dirty="0">
                <a:latin typeface="Arial" pitchFamily="34" charset="0"/>
                <a:ea typeface="Times New Roman" pitchFamily="18" charset="0"/>
                <a:cs typeface="Arial" pitchFamily="34" charset="0"/>
              </a:rPr>
              <a:t>: (6)07-5531935, (6)07-5531616</a:t>
            </a:r>
          </a:p>
          <a:p>
            <a:r>
              <a:rPr lang="en-GB" sz="800" dirty="0">
                <a:latin typeface="Arial" pitchFamily="34" charset="0"/>
                <a:ea typeface="Times New Roman" pitchFamily="18" charset="0"/>
                <a:cs typeface="Arial" pitchFamily="34" charset="0"/>
              </a:rPr>
              <a:t>fax: (6)07-5531934, (6)07-5576841</a:t>
            </a:r>
          </a:p>
          <a:p>
            <a:r>
              <a:rPr lang="en-GB" sz="800" dirty="0">
                <a:latin typeface="Arial" pitchFamily="34" charset="0"/>
                <a:ea typeface="Times New Roman" pitchFamily="18" charset="0"/>
                <a:cs typeface="Arial" pitchFamily="34" charset="0"/>
              </a:rPr>
              <a:t>email: utmcrc@gmail.com </a:t>
            </a:r>
            <a:r>
              <a:rPr lang="en-GB" sz="800" dirty="0" smtClean="0">
                <a:latin typeface="Arial" pitchFamily="34" charset="0"/>
                <a:ea typeface="Times New Roman" pitchFamily="18" charset="0"/>
                <a:cs typeface="Arial" pitchFamily="34" charset="0"/>
              </a:rPr>
              <a:t> / </a:t>
            </a:r>
            <a:r>
              <a:rPr lang="en-GB" sz="800" dirty="0" smtClean="0">
                <a:latin typeface="Arial" pitchFamily="34" charset="0"/>
                <a:ea typeface="Times New Roman" pitchFamily="18" charset="0"/>
                <a:cs typeface="Arial" pitchFamily="34" charset="0"/>
                <a:hlinkClick r:id="rId2"/>
              </a:rPr>
              <a:t>ssusiaty@utm.my</a:t>
            </a:r>
            <a:r>
              <a:rPr lang="en-GB" sz="800" dirty="0" smtClean="0">
                <a:latin typeface="Arial" pitchFamily="34" charset="0"/>
                <a:ea typeface="Times New Roman" pitchFamily="18" charset="0"/>
                <a:cs typeface="Arial" pitchFamily="34" charset="0"/>
              </a:rPr>
              <a:t> / mohdkhairi.kl@utm.my</a:t>
            </a:r>
            <a:endParaRPr lang="en-GB" sz="800" dirty="0">
              <a:latin typeface="Arial" pitchFamily="34" charset="0"/>
              <a:ea typeface="Times New Roman" pitchFamily="18" charset="0"/>
              <a:cs typeface="Arial" pitchFamily="34" charset="0"/>
            </a:endParaRPr>
          </a:p>
          <a:p>
            <a:r>
              <a:rPr lang="en-GB" sz="800" dirty="0">
                <a:latin typeface="Arial" pitchFamily="34" charset="0"/>
                <a:ea typeface="Times New Roman" pitchFamily="18" charset="0"/>
                <a:cs typeface="Arial" pitchFamily="34" charset="0"/>
              </a:rPr>
              <a:t>website: http://</a:t>
            </a:r>
            <a:r>
              <a:rPr lang="en-GB" sz="800" dirty="0" smtClean="0">
                <a:latin typeface="Arial" pitchFamily="34" charset="0"/>
                <a:ea typeface="Times New Roman" pitchFamily="18" charset="0"/>
                <a:cs typeface="Arial" pitchFamily="34" charset="0"/>
              </a:rPr>
              <a:t>www.utm.my/utmcrc</a:t>
            </a:r>
            <a:endParaRPr lang="en-GB" sz="800" dirty="0">
              <a:latin typeface="Arial" pitchFamily="34" charset="0"/>
              <a:ea typeface="Times New Roman" pitchFamily="18" charset="0"/>
              <a:cs typeface="Arial" pitchFamily="34" charset="0"/>
            </a:endParaRPr>
          </a:p>
        </p:txBody>
      </p:sp>
      <p:sp>
        <p:nvSpPr>
          <p:cNvPr id="4" name="Rectangle 3"/>
          <p:cNvSpPr/>
          <p:nvPr/>
        </p:nvSpPr>
        <p:spPr>
          <a:xfrm>
            <a:off x="3512840" y="144795"/>
            <a:ext cx="1180356" cy="430887"/>
          </a:xfrm>
          <a:prstGeom prst="rect">
            <a:avLst/>
          </a:prstGeom>
          <a:ln>
            <a:solidFill>
              <a:schemeClr val="tx1"/>
            </a:solidFill>
          </a:ln>
        </p:spPr>
        <p:txBody>
          <a:bodyPr wrap="square">
            <a:spAutoFit/>
          </a:bodyPr>
          <a:lstStyle/>
          <a:p>
            <a:r>
              <a:rPr lang="en-GB" sz="1100" b="1" dirty="0"/>
              <a:t>CLOSING DATE:</a:t>
            </a:r>
          </a:p>
          <a:p>
            <a:r>
              <a:rPr lang="en-GB" sz="1100" b="1" dirty="0" smtClean="0"/>
              <a:t>10 JUNE 2015</a:t>
            </a:r>
            <a:endParaRPr lang="en-GB" sz="1100" b="1" dirty="0"/>
          </a:p>
        </p:txBody>
      </p:sp>
      <p:sp>
        <p:nvSpPr>
          <p:cNvPr id="5" name="Rectangle 4"/>
          <p:cNvSpPr/>
          <p:nvPr/>
        </p:nvSpPr>
        <p:spPr>
          <a:xfrm>
            <a:off x="-28388" y="1058364"/>
            <a:ext cx="4946430" cy="807913"/>
          </a:xfrm>
          <a:prstGeom prst="rect">
            <a:avLst/>
          </a:prstGeom>
        </p:spPr>
        <p:txBody>
          <a:bodyPr wrap="square">
            <a:spAutoFit/>
          </a:bodyPr>
          <a:lstStyle/>
          <a:p>
            <a:pPr algn="ctr"/>
            <a:r>
              <a:rPr lang="en-GB" sz="1200" b="1" dirty="0" smtClean="0"/>
              <a:t>One-Day Short Course</a:t>
            </a:r>
          </a:p>
          <a:p>
            <a:pPr algn="ctr"/>
            <a:r>
              <a:rPr lang="en-GB" sz="1050" b="1" dirty="0" smtClean="0"/>
              <a:t>CONSTRUCTION INDUSTRY &amp; ENVIRONMENTAL ISSUES: ALTERNATIVES &amp; SOLUTIONS</a:t>
            </a:r>
            <a:endParaRPr lang="en-GB" sz="1050" dirty="0" smtClean="0"/>
          </a:p>
          <a:p>
            <a:pPr algn="ctr"/>
            <a:endParaRPr lang="en-GB" sz="1200" b="1" dirty="0" smtClean="0"/>
          </a:p>
          <a:p>
            <a:pPr algn="ctr"/>
            <a:r>
              <a:rPr lang="en-GB" sz="1200" b="1" dirty="0" smtClean="0"/>
              <a:t>REGISTRATION </a:t>
            </a:r>
            <a:r>
              <a:rPr lang="en-GB" sz="1200" b="1" dirty="0"/>
              <a:t>FORM</a:t>
            </a:r>
          </a:p>
        </p:txBody>
      </p:sp>
      <p:graphicFrame>
        <p:nvGraphicFramePr>
          <p:cNvPr id="6" name="Table 5"/>
          <p:cNvGraphicFramePr>
            <a:graphicFrameLocks noGrp="1"/>
          </p:cNvGraphicFramePr>
          <p:nvPr>
            <p:extLst>
              <p:ext uri="{D42A27DB-BD31-4B8C-83A1-F6EECF244321}">
                <p14:modId xmlns:p14="http://schemas.microsoft.com/office/powerpoint/2010/main" val="1354963258"/>
              </p:ext>
            </p:extLst>
          </p:nvPr>
        </p:nvGraphicFramePr>
        <p:xfrm>
          <a:off x="169600" y="1883730"/>
          <a:ext cx="4707201" cy="1889760"/>
        </p:xfrm>
        <a:graphic>
          <a:graphicData uri="http://schemas.openxmlformats.org/drawingml/2006/table">
            <a:tbl>
              <a:tblPr firstRow="1" bandRow="1">
                <a:tableStyleId>{5940675A-B579-460E-94D1-54222C63F5DA}</a:tableStyleId>
              </a:tblPr>
              <a:tblGrid>
                <a:gridCol w="440000"/>
                <a:gridCol w="2057400"/>
                <a:gridCol w="914400"/>
                <a:gridCol w="685800"/>
                <a:gridCol w="609601"/>
              </a:tblGrid>
              <a:tr h="356438">
                <a:tc>
                  <a:txBody>
                    <a:bodyPr/>
                    <a:lstStyle/>
                    <a:p>
                      <a:pPr marL="0" indent="0" algn="ctr"/>
                      <a:r>
                        <a:rPr lang="en-GB" sz="1000" dirty="0" smtClean="0"/>
                        <a:t>No.</a:t>
                      </a:r>
                      <a:endParaRPr lang="en-GB" sz="1000" dirty="0"/>
                    </a:p>
                  </a:txBody>
                  <a:tcPr>
                    <a:solidFill>
                      <a:schemeClr val="tx2">
                        <a:lumMod val="20000"/>
                        <a:lumOff val="80000"/>
                      </a:schemeClr>
                    </a:solidFill>
                  </a:tcPr>
                </a:tc>
                <a:tc>
                  <a:txBody>
                    <a:bodyPr/>
                    <a:lstStyle/>
                    <a:p>
                      <a:pPr algn="ctr"/>
                      <a:r>
                        <a:rPr lang="en-GB" sz="1000" dirty="0" smtClean="0"/>
                        <a:t>Name (s)</a:t>
                      </a:r>
                      <a:endParaRPr lang="en-GB" sz="1000" dirty="0"/>
                    </a:p>
                  </a:txBody>
                  <a:tcPr>
                    <a:solidFill>
                      <a:schemeClr val="tx2">
                        <a:lumMod val="20000"/>
                        <a:lumOff val="80000"/>
                      </a:schemeClr>
                    </a:solidFill>
                  </a:tcPr>
                </a:tc>
                <a:tc>
                  <a:txBody>
                    <a:bodyPr/>
                    <a:lstStyle/>
                    <a:p>
                      <a:pPr algn="ctr"/>
                      <a:r>
                        <a:rPr lang="en-GB" sz="1000" dirty="0" smtClean="0"/>
                        <a:t>Membership No</a:t>
                      </a:r>
                      <a:endParaRPr lang="en-GB" sz="1000" dirty="0"/>
                    </a:p>
                  </a:txBody>
                  <a:tcPr>
                    <a:solidFill>
                      <a:schemeClr val="tx2">
                        <a:lumMod val="20000"/>
                        <a:lumOff val="80000"/>
                      </a:schemeClr>
                    </a:solidFill>
                  </a:tcPr>
                </a:tc>
                <a:tc>
                  <a:txBody>
                    <a:bodyPr/>
                    <a:lstStyle/>
                    <a:p>
                      <a:pPr algn="ctr"/>
                      <a:r>
                        <a:rPr lang="en-GB" sz="1000" dirty="0" smtClean="0"/>
                        <a:t>Grade</a:t>
                      </a:r>
                      <a:endParaRPr lang="en-GB" sz="1000" dirty="0"/>
                    </a:p>
                  </a:txBody>
                  <a:tcPr>
                    <a:solidFill>
                      <a:schemeClr val="tx2">
                        <a:lumMod val="20000"/>
                        <a:lumOff val="80000"/>
                      </a:schemeClr>
                    </a:solidFill>
                  </a:tcPr>
                </a:tc>
                <a:tc>
                  <a:txBody>
                    <a:bodyPr/>
                    <a:lstStyle/>
                    <a:p>
                      <a:pPr algn="ctr"/>
                      <a:r>
                        <a:rPr lang="en-GB" sz="1000" dirty="0" smtClean="0"/>
                        <a:t>Fees (RM)</a:t>
                      </a:r>
                      <a:endParaRPr lang="en-GB" sz="1000" dirty="0"/>
                    </a:p>
                  </a:txBody>
                  <a:tcPr>
                    <a:solidFill>
                      <a:schemeClr val="tx2">
                        <a:lumMod val="20000"/>
                        <a:lumOff val="80000"/>
                      </a:schemeClr>
                    </a:solidFill>
                  </a:tcPr>
                </a:tc>
              </a:tr>
              <a:tr h="356438">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56438">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56438">
                <a:tc>
                  <a:txBody>
                    <a:bodyPr/>
                    <a:lstStyle/>
                    <a:p>
                      <a:endParaRPr lang="en-GB" dirty="0"/>
                    </a:p>
                  </a:txBody>
                  <a:tcPr>
                    <a:lnB w="12700" cap="flat" cmpd="sng" algn="ctr">
                      <a:solidFill>
                        <a:schemeClr val="tx1"/>
                      </a:solidFill>
                      <a:prstDash val="solid"/>
                      <a:round/>
                      <a:headEnd type="none" w="med" len="med"/>
                      <a:tailEnd type="none" w="med" len="med"/>
                    </a:lnB>
                  </a:tcPr>
                </a:tc>
                <a:tc>
                  <a:txBody>
                    <a:bodyPr/>
                    <a:lstStyle/>
                    <a:p>
                      <a:endParaRPr lang="en-GB" dirty="0"/>
                    </a:p>
                  </a:txBody>
                  <a:tcPr>
                    <a:lnB w="12700" cap="flat" cmpd="sng" algn="ctr">
                      <a:solidFill>
                        <a:schemeClr val="tx1"/>
                      </a:solidFill>
                      <a:prstDash val="solid"/>
                      <a:round/>
                      <a:headEnd type="none" w="med" len="med"/>
                      <a:tailEnd type="none" w="med" len="med"/>
                    </a:lnB>
                  </a:tcPr>
                </a:tc>
                <a:tc>
                  <a:txBody>
                    <a:bodyPr/>
                    <a:lstStyle/>
                    <a:p>
                      <a:endParaRPr lang="en-GB" dirty="0"/>
                    </a:p>
                  </a:txBody>
                  <a:tcPr>
                    <a:lnB w="12700" cap="flat" cmpd="sng" algn="ctr">
                      <a:solidFill>
                        <a:schemeClr val="tx1"/>
                      </a:solidFill>
                      <a:prstDash val="solid"/>
                      <a:round/>
                      <a:headEnd type="none" w="med" len="med"/>
                      <a:tailEnd type="none" w="med" len="med"/>
                    </a:lnB>
                  </a:tcPr>
                </a:tc>
                <a:tc>
                  <a:txBody>
                    <a:bodyPr/>
                    <a:lstStyle/>
                    <a:p>
                      <a:endParaRPr lang="en-GB" dirty="0"/>
                    </a:p>
                  </a:txBody>
                  <a:tcPr/>
                </a:tc>
                <a:tc>
                  <a:txBody>
                    <a:bodyPr/>
                    <a:lstStyle/>
                    <a:p>
                      <a:endParaRPr lang="en-GB"/>
                    </a:p>
                  </a:txBody>
                  <a:tcPr/>
                </a:tc>
              </a:tr>
              <a:tr h="356438">
                <a:tc gridSpan="3">
                  <a:txBody>
                    <a:bodyPr/>
                    <a:lstStyle/>
                    <a:p>
                      <a:endParaRPr lang="en-GB"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tcPr>
                </a:tc>
                <a:tc hMerge="1">
                  <a:txBody>
                    <a:bodyPr/>
                    <a:lstStyle/>
                    <a:p>
                      <a:endParaRPr lang="en-GB" dirty="0"/>
                    </a:p>
                  </a:txBody>
                  <a:tcPr/>
                </a:tc>
                <a:tc>
                  <a:txBody>
                    <a:bodyPr/>
                    <a:lstStyle/>
                    <a:p>
                      <a:r>
                        <a:rPr lang="en-GB" sz="1000" dirty="0" smtClean="0"/>
                        <a:t>Total Payable</a:t>
                      </a:r>
                      <a:endParaRPr lang="en-GB" sz="1000" dirty="0"/>
                    </a:p>
                  </a:txBody>
                  <a:tcPr>
                    <a:lnL w="12700" cap="flat" cmpd="sng" algn="ctr">
                      <a:solidFill>
                        <a:schemeClr val="tx1"/>
                      </a:solidFill>
                      <a:prstDash val="solid"/>
                      <a:round/>
                      <a:headEnd type="none" w="med" len="med"/>
                      <a:tailEnd type="none" w="med" len="med"/>
                    </a:lnL>
                  </a:tcPr>
                </a:tc>
                <a:tc>
                  <a:txBody>
                    <a:bodyPr/>
                    <a:lstStyle/>
                    <a:p>
                      <a:endParaRPr lang="en-GB" dirty="0"/>
                    </a:p>
                  </a:txBody>
                  <a:tcPr/>
                </a:tc>
              </a:tr>
            </a:tbl>
          </a:graphicData>
        </a:graphic>
      </p:graphicFrame>
      <p:sp>
        <p:nvSpPr>
          <p:cNvPr id="7" name="Rectangle 6"/>
          <p:cNvSpPr/>
          <p:nvPr/>
        </p:nvSpPr>
        <p:spPr>
          <a:xfrm>
            <a:off x="0" y="3833753"/>
            <a:ext cx="4953000" cy="861774"/>
          </a:xfrm>
          <a:prstGeom prst="rect">
            <a:avLst/>
          </a:prstGeom>
        </p:spPr>
        <p:txBody>
          <a:bodyPr>
            <a:spAutoFit/>
          </a:bodyPr>
          <a:lstStyle/>
          <a:p>
            <a:pPr algn="just"/>
            <a:r>
              <a:rPr lang="en-GB" sz="1000" dirty="0">
                <a:latin typeface="Arial" pitchFamily="34" charset="0"/>
                <a:ea typeface="Times New Roman" pitchFamily="18" charset="0"/>
                <a:cs typeface="Arial" pitchFamily="34" charset="0"/>
              </a:rPr>
              <a:t>Enclosed herewith a cheque (No. </a:t>
            </a:r>
            <a:r>
              <a:rPr lang="en-GB" sz="1000" dirty="0" smtClean="0">
                <a:latin typeface="Arial" pitchFamily="34" charset="0"/>
                <a:ea typeface="Times New Roman" pitchFamily="18" charset="0"/>
                <a:cs typeface="Arial" pitchFamily="34" charset="0"/>
              </a:rPr>
              <a:t>:</a:t>
            </a:r>
            <a:r>
              <a:rPr lang="en-GB" sz="1000" u="sng" dirty="0" smtClean="0">
                <a:latin typeface="Arial" pitchFamily="34" charset="0"/>
                <a:ea typeface="Times New Roman" pitchFamily="18" charset="0"/>
                <a:cs typeface="Arial" pitchFamily="34" charset="0"/>
              </a:rPr>
              <a:t>                     </a:t>
            </a:r>
            <a:r>
              <a:rPr lang="en-GB" sz="1000" dirty="0" smtClean="0">
                <a:latin typeface="Arial" pitchFamily="34" charset="0"/>
                <a:ea typeface="Times New Roman" pitchFamily="18" charset="0"/>
                <a:cs typeface="Arial" pitchFamily="34" charset="0"/>
              </a:rPr>
              <a:t> </a:t>
            </a:r>
            <a:r>
              <a:rPr lang="en-GB" sz="1000" dirty="0">
                <a:latin typeface="Arial" pitchFamily="34" charset="0"/>
                <a:ea typeface="Times New Roman" pitchFamily="18" charset="0"/>
                <a:cs typeface="Arial" pitchFamily="34" charset="0"/>
              </a:rPr>
              <a:t>) for the sum of </a:t>
            </a:r>
            <a:r>
              <a:rPr lang="en-GB" sz="1000" dirty="0" smtClean="0">
                <a:latin typeface="Arial" pitchFamily="34" charset="0"/>
                <a:ea typeface="Times New Roman" pitchFamily="18" charset="0"/>
                <a:cs typeface="Arial" pitchFamily="34" charset="0"/>
              </a:rPr>
              <a:t>RM</a:t>
            </a:r>
            <a:r>
              <a:rPr lang="en-GB" sz="1000" u="sng" dirty="0" smtClean="0">
                <a:latin typeface="Arial" pitchFamily="34" charset="0"/>
                <a:ea typeface="Times New Roman" pitchFamily="18" charset="0"/>
                <a:cs typeface="Arial" pitchFamily="34" charset="0"/>
              </a:rPr>
              <a:t>                </a:t>
            </a:r>
            <a:r>
              <a:rPr lang="en-GB" sz="1000" dirty="0" smtClean="0">
                <a:latin typeface="Arial" pitchFamily="34" charset="0"/>
                <a:ea typeface="Times New Roman" pitchFamily="18" charset="0"/>
                <a:cs typeface="Arial" pitchFamily="34" charset="0"/>
              </a:rPr>
              <a:t> </a:t>
            </a:r>
            <a:r>
              <a:rPr lang="en-GB" sz="1000" dirty="0">
                <a:latin typeface="Arial" pitchFamily="34" charset="0"/>
                <a:ea typeface="Times New Roman" pitchFamily="18" charset="0"/>
                <a:cs typeface="Arial" pitchFamily="34" charset="0"/>
              </a:rPr>
              <a:t>issued</a:t>
            </a:r>
          </a:p>
          <a:p>
            <a:pPr algn="just"/>
            <a:r>
              <a:rPr lang="en-GB" sz="1000" dirty="0">
                <a:latin typeface="Arial" pitchFamily="34" charset="0"/>
                <a:ea typeface="Times New Roman" pitchFamily="18" charset="0"/>
                <a:cs typeface="Arial" pitchFamily="34" charset="0"/>
              </a:rPr>
              <a:t>in favour of </a:t>
            </a:r>
            <a:r>
              <a:rPr lang="en-GB" sz="1000" dirty="0" smtClean="0">
                <a:latin typeface="Arial" pitchFamily="34" charset="0"/>
                <a:ea typeface="Times New Roman" pitchFamily="18" charset="0"/>
                <a:cs typeface="Arial" pitchFamily="34" charset="0"/>
              </a:rPr>
              <a:t>“</a:t>
            </a:r>
            <a:r>
              <a:rPr lang="en-GB" sz="1000" dirty="0">
                <a:latin typeface="Arial" pitchFamily="34" charset="0"/>
                <a:ea typeface="Times New Roman" pitchFamily="18" charset="0"/>
                <a:cs typeface="Arial" pitchFamily="34" charset="0"/>
              </a:rPr>
              <a:t>BENDAHARI UNIVERSITI TEKNOLOGI </a:t>
            </a:r>
            <a:r>
              <a:rPr lang="en-GB" sz="1000" dirty="0" smtClean="0">
                <a:latin typeface="Arial" pitchFamily="34" charset="0"/>
                <a:ea typeface="Times New Roman" pitchFamily="18" charset="0"/>
                <a:cs typeface="Arial" pitchFamily="34" charset="0"/>
              </a:rPr>
              <a:t>MALAYSIA“ and </a:t>
            </a:r>
            <a:r>
              <a:rPr lang="en-GB" sz="1000" dirty="0">
                <a:latin typeface="Arial" pitchFamily="34" charset="0"/>
                <a:ea typeface="Times New Roman" pitchFamily="18" charset="0"/>
                <a:cs typeface="Arial" pitchFamily="34" charset="0"/>
              </a:rPr>
              <a:t>crossed ‘A/C </a:t>
            </a:r>
            <a:r>
              <a:rPr lang="en-GB" sz="1000" dirty="0" smtClean="0">
                <a:latin typeface="Arial" pitchFamily="34" charset="0"/>
                <a:ea typeface="Times New Roman" pitchFamily="18" charset="0"/>
                <a:cs typeface="Arial" pitchFamily="34" charset="0"/>
              </a:rPr>
              <a:t>Payee Only</a:t>
            </a:r>
            <a:r>
              <a:rPr lang="en-GB" sz="1000" dirty="0">
                <a:latin typeface="Arial" pitchFamily="34" charset="0"/>
                <a:ea typeface="Times New Roman" pitchFamily="18" charset="0"/>
                <a:cs typeface="Arial" pitchFamily="34" charset="0"/>
              </a:rPr>
              <a:t>’. I/We understand that the fee is not refundable if I/we withdraw after my/our registration </a:t>
            </a:r>
            <a:r>
              <a:rPr lang="en-GB" sz="1000" dirty="0" smtClean="0">
                <a:latin typeface="Arial" pitchFamily="34" charset="0"/>
                <a:ea typeface="Times New Roman" pitchFamily="18" charset="0"/>
                <a:cs typeface="Arial" pitchFamily="34" charset="0"/>
              </a:rPr>
              <a:t>is accepted </a:t>
            </a:r>
            <a:r>
              <a:rPr lang="en-GB" sz="1000" dirty="0">
                <a:latin typeface="Arial" pitchFamily="34" charset="0"/>
                <a:ea typeface="Times New Roman" pitchFamily="18" charset="0"/>
                <a:cs typeface="Arial" pitchFamily="34" charset="0"/>
              </a:rPr>
              <a:t>by the Committee but substitution of participants will be allowed. If I/we fail to attend </a:t>
            </a:r>
            <a:r>
              <a:rPr lang="en-GB" sz="1000" dirty="0" smtClean="0">
                <a:latin typeface="Arial" pitchFamily="34" charset="0"/>
                <a:ea typeface="Times New Roman" pitchFamily="18" charset="0"/>
                <a:cs typeface="Arial" pitchFamily="34" charset="0"/>
              </a:rPr>
              <a:t>the course</a:t>
            </a:r>
            <a:r>
              <a:rPr lang="en-GB" sz="1000" dirty="0">
                <a:latin typeface="Arial" pitchFamily="34" charset="0"/>
                <a:ea typeface="Times New Roman" pitchFamily="18" charset="0"/>
                <a:cs typeface="Arial" pitchFamily="34" charset="0"/>
              </a:rPr>
              <a:t>, the fee paid would not be refunded.</a:t>
            </a:r>
          </a:p>
        </p:txBody>
      </p:sp>
      <p:sp>
        <p:nvSpPr>
          <p:cNvPr id="8" name="Rectangle 7"/>
          <p:cNvSpPr/>
          <p:nvPr/>
        </p:nvSpPr>
        <p:spPr>
          <a:xfrm>
            <a:off x="0" y="4697849"/>
            <a:ext cx="4953000" cy="1323439"/>
          </a:xfrm>
          <a:prstGeom prst="rect">
            <a:avLst/>
          </a:prstGeom>
        </p:spPr>
        <p:txBody>
          <a:bodyPr>
            <a:spAutoFit/>
          </a:bodyPr>
          <a:lstStyle/>
          <a:p>
            <a:r>
              <a:rPr lang="en-GB" sz="1000" dirty="0" smtClean="0">
                <a:latin typeface="Arial" pitchFamily="34" charset="0"/>
                <a:ea typeface="Times New Roman" pitchFamily="18" charset="0"/>
                <a:cs typeface="Arial" pitchFamily="34" charset="0"/>
              </a:rPr>
              <a:t>Contact Person:……………………………………………..……………………................</a:t>
            </a:r>
            <a:endParaRPr lang="en-GB" sz="1000" dirty="0">
              <a:latin typeface="Arial" pitchFamily="34" charset="0"/>
              <a:ea typeface="Times New Roman" pitchFamily="18" charset="0"/>
              <a:cs typeface="Arial" pitchFamily="34" charset="0"/>
            </a:endParaRPr>
          </a:p>
          <a:p>
            <a:r>
              <a:rPr lang="en-GB" sz="1000" dirty="0">
                <a:latin typeface="Arial" pitchFamily="34" charset="0"/>
                <a:ea typeface="Times New Roman" pitchFamily="18" charset="0"/>
                <a:cs typeface="Arial" pitchFamily="34" charset="0"/>
              </a:rPr>
              <a:t>Designation: </a:t>
            </a:r>
            <a:r>
              <a:rPr lang="en-GB" sz="1000" dirty="0" smtClean="0">
                <a:latin typeface="Arial" pitchFamily="34" charset="0"/>
                <a:ea typeface="Times New Roman" pitchFamily="18" charset="0"/>
                <a:cs typeface="Arial" pitchFamily="34" charset="0"/>
              </a:rPr>
              <a:t>……..……................................................................................................</a:t>
            </a:r>
            <a:endParaRPr lang="en-GB" sz="1000" dirty="0">
              <a:latin typeface="Arial" pitchFamily="34" charset="0"/>
              <a:ea typeface="Times New Roman" pitchFamily="18" charset="0"/>
              <a:cs typeface="Arial" pitchFamily="34" charset="0"/>
            </a:endParaRPr>
          </a:p>
          <a:p>
            <a:r>
              <a:rPr lang="en-GB" sz="1000" dirty="0">
                <a:latin typeface="Arial" pitchFamily="34" charset="0"/>
                <a:ea typeface="Times New Roman" pitchFamily="18" charset="0"/>
                <a:cs typeface="Arial" pitchFamily="34" charset="0"/>
              </a:rPr>
              <a:t>Name of Organisation: </a:t>
            </a:r>
            <a:r>
              <a:rPr lang="en-GB" sz="1000" dirty="0" smtClean="0">
                <a:latin typeface="Arial" pitchFamily="34" charset="0"/>
                <a:ea typeface="Times New Roman" pitchFamily="18" charset="0"/>
                <a:cs typeface="Arial" pitchFamily="34" charset="0"/>
              </a:rPr>
              <a:t>………………..………………..…………………………….….…..</a:t>
            </a:r>
            <a:endParaRPr lang="en-GB" sz="1000" dirty="0">
              <a:latin typeface="Arial" pitchFamily="34" charset="0"/>
              <a:ea typeface="Times New Roman" pitchFamily="18" charset="0"/>
              <a:cs typeface="Arial" pitchFamily="34" charset="0"/>
            </a:endParaRPr>
          </a:p>
          <a:p>
            <a:r>
              <a:rPr lang="en-GB" sz="1000" dirty="0">
                <a:latin typeface="Arial" pitchFamily="34" charset="0"/>
                <a:ea typeface="Times New Roman" pitchFamily="18" charset="0"/>
                <a:cs typeface="Arial" pitchFamily="34" charset="0"/>
              </a:rPr>
              <a:t>Address: </a:t>
            </a:r>
            <a:r>
              <a:rPr lang="en-GB" sz="1000" dirty="0" smtClean="0">
                <a:latin typeface="Arial" pitchFamily="34" charset="0"/>
                <a:ea typeface="Times New Roman" pitchFamily="18" charset="0"/>
                <a:cs typeface="Arial" pitchFamily="34" charset="0"/>
              </a:rPr>
              <a:t>……………………..............…………………………………………………….…</a:t>
            </a:r>
            <a:endParaRPr lang="en-GB" sz="1000" dirty="0">
              <a:latin typeface="Arial" pitchFamily="34" charset="0"/>
              <a:ea typeface="Times New Roman" pitchFamily="18" charset="0"/>
              <a:cs typeface="Arial" pitchFamily="34" charset="0"/>
            </a:endParaRPr>
          </a:p>
          <a:p>
            <a:r>
              <a:rPr lang="en-GB" sz="1000" dirty="0" smtClean="0">
                <a:latin typeface="Arial" pitchFamily="34" charset="0"/>
                <a:ea typeface="Times New Roman" pitchFamily="18" charset="0"/>
                <a:cs typeface="Arial" pitchFamily="34" charset="0"/>
              </a:rPr>
              <a:t>……………………………………………..……………………………………………….....................................................……………………………………………………………...…</a:t>
            </a:r>
            <a:endParaRPr lang="en-GB" sz="1000" dirty="0">
              <a:latin typeface="Arial" pitchFamily="34" charset="0"/>
              <a:ea typeface="Times New Roman" pitchFamily="18" charset="0"/>
              <a:cs typeface="Arial" pitchFamily="34" charset="0"/>
            </a:endParaRPr>
          </a:p>
          <a:p>
            <a:r>
              <a:rPr lang="en-GB" sz="1000" dirty="0" smtClean="0">
                <a:latin typeface="Arial" pitchFamily="34" charset="0"/>
                <a:ea typeface="Times New Roman" pitchFamily="18" charset="0"/>
                <a:cs typeface="Arial" pitchFamily="34" charset="0"/>
              </a:rPr>
              <a:t>Tel </a:t>
            </a:r>
            <a:r>
              <a:rPr lang="en-GB" sz="1000" dirty="0">
                <a:latin typeface="Arial" pitchFamily="34" charset="0"/>
                <a:ea typeface="Times New Roman" pitchFamily="18" charset="0"/>
                <a:cs typeface="Arial" pitchFamily="34" charset="0"/>
              </a:rPr>
              <a:t>(O) : …………………………….............. Tel (HP) : </a:t>
            </a:r>
            <a:r>
              <a:rPr lang="en-GB" sz="1000" dirty="0" smtClean="0">
                <a:latin typeface="Arial" pitchFamily="34" charset="0"/>
                <a:ea typeface="Times New Roman" pitchFamily="18" charset="0"/>
                <a:cs typeface="Arial" pitchFamily="34" charset="0"/>
              </a:rPr>
              <a:t>…………….....…………..……</a:t>
            </a:r>
            <a:endParaRPr lang="en-GB" sz="1000" dirty="0">
              <a:latin typeface="Arial" pitchFamily="34" charset="0"/>
              <a:ea typeface="Times New Roman" pitchFamily="18" charset="0"/>
              <a:cs typeface="Arial" pitchFamily="34" charset="0"/>
            </a:endParaRPr>
          </a:p>
          <a:p>
            <a:r>
              <a:rPr lang="en-GB" sz="1000" dirty="0">
                <a:latin typeface="Arial" pitchFamily="34" charset="0"/>
                <a:ea typeface="Times New Roman" pitchFamily="18" charset="0"/>
                <a:cs typeface="Arial" pitchFamily="34" charset="0"/>
              </a:rPr>
              <a:t>Fax No. : ……………………………….......... E-mail : </a:t>
            </a:r>
            <a:r>
              <a:rPr lang="en-GB" sz="1000" dirty="0" smtClean="0">
                <a:latin typeface="Arial" pitchFamily="34" charset="0"/>
                <a:ea typeface="Times New Roman" pitchFamily="18" charset="0"/>
                <a:cs typeface="Arial" pitchFamily="34" charset="0"/>
              </a:rPr>
              <a:t>………………….......................</a:t>
            </a:r>
            <a:endParaRPr lang="en-GB" sz="1000" dirty="0">
              <a:latin typeface="Arial" pitchFamily="34" charset="0"/>
              <a:ea typeface="Times New Roman" pitchFamily="18" charset="0"/>
              <a:cs typeface="Arial" pitchFamily="34" charset="0"/>
            </a:endParaRPr>
          </a:p>
        </p:txBody>
      </p:sp>
      <p:sp>
        <p:nvSpPr>
          <p:cNvPr id="9" name="Rectangle 8"/>
          <p:cNvSpPr/>
          <p:nvPr/>
        </p:nvSpPr>
        <p:spPr>
          <a:xfrm>
            <a:off x="-31673" y="6187370"/>
            <a:ext cx="4953000" cy="553998"/>
          </a:xfrm>
          <a:prstGeom prst="rect">
            <a:avLst/>
          </a:prstGeom>
        </p:spPr>
        <p:txBody>
          <a:bodyPr>
            <a:spAutoFit/>
          </a:bodyPr>
          <a:lstStyle/>
          <a:p>
            <a:r>
              <a:rPr lang="en-GB" sz="1000" dirty="0" smtClean="0">
                <a:latin typeface="Arial" pitchFamily="34" charset="0"/>
                <a:ea typeface="Times New Roman" pitchFamily="18" charset="0"/>
                <a:cs typeface="Arial" pitchFamily="34" charset="0"/>
              </a:rPr>
              <a:t>………………………………………                          </a:t>
            </a:r>
            <a:r>
              <a:rPr lang="en-GB" sz="1000" dirty="0">
                <a:latin typeface="Arial" pitchFamily="34" charset="0"/>
                <a:ea typeface="Times New Roman" pitchFamily="18" charset="0"/>
                <a:cs typeface="Arial" pitchFamily="34" charset="0"/>
              </a:rPr>
              <a:t>.….………………………………</a:t>
            </a:r>
          </a:p>
          <a:p>
            <a:r>
              <a:rPr lang="en-GB" sz="1000" dirty="0" smtClean="0">
                <a:latin typeface="Arial" pitchFamily="34" charset="0"/>
                <a:ea typeface="Times New Roman" pitchFamily="18" charset="0"/>
                <a:cs typeface="Arial" pitchFamily="34" charset="0"/>
              </a:rPr>
              <a:t>           Signature </a:t>
            </a:r>
            <a:r>
              <a:rPr lang="en-GB" sz="1000" dirty="0">
                <a:latin typeface="Arial" pitchFamily="34" charset="0"/>
                <a:ea typeface="Times New Roman" pitchFamily="18" charset="0"/>
                <a:cs typeface="Arial" pitchFamily="34" charset="0"/>
              </a:rPr>
              <a:t>&amp; </a:t>
            </a:r>
            <a:r>
              <a:rPr lang="en-GB" sz="1000" dirty="0" smtClean="0">
                <a:latin typeface="Arial" pitchFamily="34" charset="0"/>
                <a:ea typeface="Times New Roman" pitchFamily="18" charset="0"/>
                <a:cs typeface="Arial" pitchFamily="34" charset="0"/>
              </a:rPr>
              <a:t>Stamp                                                            </a:t>
            </a:r>
            <a:r>
              <a:rPr lang="en-GB" sz="1000" dirty="0">
                <a:latin typeface="Arial" pitchFamily="34" charset="0"/>
                <a:ea typeface="Times New Roman" pitchFamily="18" charset="0"/>
                <a:cs typeface="Arial" pitchFamily="34" charset="0"/>
              </a:rPr>
              <a:t>Date</a:t>
            </a:r>
          </a:p>
          <a:p>
            <a:r>
              <a:rPr lang="en-GB" sz="1000" dirty="0" smtClean="0">
                <a:latin typeface="Arial" pitchFamily="34" charset="0"/>
                <a:ea typeface="Times New Roman" pitchFamily="18" charset="0"/>
                <a:cs typeface="Arial" pitchFamily="34" charset="0"/>
              </a:rPr>
              <a:t>                                                                                 (</a:t>
            </a:r>
            <a:r>
              <a:rPr lang="en-GB" sz="1000" dirty="0">
                <a:latin typeface="Arial" pitchFamily="34" charset="0"/>
                <a:ea typeface="Times New Roman" pitchFamily="18" charset="0"/>
                <a:cs typeface="Arial" pitchFamily="34" charset="0"/>
              </a:rPr>
              <a:t>Photocopies are acceptable)</a:t>
            </a:r>
          </a:p>
        </p:txBody>
      </p:sp>
      <p:sp>
        <p:nvSpPr>
          <p:cNvPr id="10" name="Rectangle 9"/>
          <p:cNvSpPr/>
          <p:nvPr/>
        </p:nvSpPr>
        <p:spPr>
          <a:xfrm>
            <a:off x="5100684" y="1066800"/>
            <a:ext cx="3281316" cy="461665"/>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1200" b="1" dirty="0" smtClean="0"/>
              <a:t>6.5 CPD Hours (Ref No: IEM15/SB/173/C)</a:t>
            </a:r>
          </a:p>
          <a:p>
            <a:pPr algn="ctr"/>
            <a:r>
              <a:rPr lang="en-GB" sz="1200" b="1" dirty="0" smtClean="0"/>
              <a:t>10 CCD Points (Ref No: CIDBHQ/B/2015/0010)</a:t>
            </a:r>
            <a:endParaRPr lang="en-GB" sz="1200" b="1" dirty="0"/>
          </a:p>
        </p:txBody>
      </p:sp>
      <p:pic>
        <p:nvPicPr>
          <p:cNvPr id="12" name="Picture 6" descr="http://www.utm.my/co2footprintutm/files/2011/12/UTM-LOGO-bra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9845" y="228600"/>
            <a:ext cx="1307155" cy="449814"/>
          </a:xfrm>
          <a:prstGeom prst="rect">
            <a:avLst/>
          </a:prstGeom>
          <a:noFill/>
          <a:ln w="9525">
            <a:noFill/>
            <a:miter lim="800000"/>
            <a:headEnd/>
            <a:tailEnd/>
          </a:ln>
          <a:extLst/>
        </p:spPr>
      </p:pic>
      <p:sp>
        <p:nvSpPr>
          <p:cNvPr id="13" name="Rectangle 12"/>
          <p:cNvSpPr/>
          <p:nvPr/>
        </p:nvSpPr>
        <p:spPr>
          <a:xfrm>
            <a:off x="5029200" y="698956"/>
            <a:ext cx="1676400" cy="215444"/>
          </a:xfrm>
          <a:prstGeom prst="rect">
            <a:avLst/>
          </a:prstGeom>
        </p:spPr>
        <p:txBody>
          <a:bodyPr wrap="square">
            <a:spAutoFit/>
          </a:bodyPr>
          <a:lstStyle/>
          <a:p>
            <a:r>
              <a:rPr lang="en-US" sz="800" cap="none" dirty="0" smtClean="0">
                <a:ln w="11430"/>
                <a:solidFill>
                  <a:srgbClr val="800000"/>
                </a:solidFill>
                <a:effectLst>
                  <a:outerShdw blurRad="76200" dist="50800" dir="5400000" algn="tl" rotWithShape="0">
                    <a:srgbClr val="000000">
                      <a:alpha val="65000"/>
                    </a:srgbClr>
                  </a:outerShdw>
                </a:effectLst>
              </a:rPr>
              <a:t>Construction Research Centre (CRC)</a:t>
            </a:r>
            <a:endParaRPr lang="en-GB" sz="800" dirty="0">
              <a:solidFill>
                <a:srgbClr val="800000"/>
              </a:solidFill>
            </a:endParaRPr>
          </a:p>
        </p:txBody>
      </p:sp>
      <p:pic>
        <p:nvPicPr>
          <p:cNvPr id="14" name="Picture 2" descr="https://encrypted-tbn3.gstatic.com/images?q=tbn:ANd9GcRAQxL5BRXt7-JiFD1PFEOdjKaIPbQ3oPjfRiK-JDUrjoBtmijV2A">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27455" y="152400"/>
            <a:ext cx="926145" cy="725049"/>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8867324" y="854025"/>
            <a:ext cx="862613" cy="153888"/>
          </a:xfrm>
          <a:prstGeom prst="rect">
            <a:avLst/>
          </a:prstGeom>
        </p:spPr>
        <p:txBody>
          <a:bodyPr wrap="square">
            <a:spAutoFit/>
          </a:bodyPr>
          <a:lstStyle/>
          <a:p>
            <a:pPr algn="ctr"/>
            <a:r>
              <a:rPr lang="en-US" sz="400" spc="50" dirty="0" smtClean="0">
                <a:ln w="11430"/>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(Southern Branch)</a:t>
            </a:r>
            <a:endParaRPr lang="en-GB" sz="400" dirty="0">
              <a:latin typeface="Times New Roman" panose="02020603050405020304" pitchFamily="18" charset="0"/>
              <a:cs typeface="Times New Roman" panose="02020603050405020304" pitchFamily="18" charset="0"/>
            </a:endParaRPr>
          </a:p>
        </p:txBody>
      </p:sp>
      <p:sp>
        <p:nvSpPr>
          <p:cNvPr id="16" name="Rectangle 15"/>
          <p:cNvSpPr/>
          <p:nvPr/>
        </p:nvSpPr>
        <p:spPr>
          <a:xfrm>
            <a:off x="5068919" y="1769983"/>
            <a:ext cx="4676852" cy="1354217"/>
          </a:xfrm>
          <a:prstGeom prst="rect">
            <a:avLst/>
          </a:prstGeom>
          <a:solidFill>
            <a:schemeClr val="tx2">
              <a:lumMod val="60000"/>
              <a:lumOff val="40000"/>
            </a:schemeClr>
          </a:solidFill>
          <a:effectLst>
            <a:outerShdw blurRad="50800" dist="38100" dir="5400000" algn="t" rotWithShape="0">
              <a:prstClr val="black">
                <a:alpha val="40000"/>
              </a:prstClr>
            </a:outerShdw>
          </a:effectLst>
          <a:scene3d>
            <a:camera prst="orthographicFront"/>
            <a:lightRig rig="threePt" dir="t"/>
          </a:scene3d>
          <a:sp3d>
            <a:bevelT prst="relaxedInset"/>
          </a:sp3d>
        </p:spPr>
        <p:txBody>
          <a:bodyPr wrap="square">
            <a:spAutoFit/>
          </a:bodyPr>
          <a:lstStyle/>
          <a:p>
            <a:pPr algn="ctr"/>
            <a:r>
              <a:rPr lang="en-GB" sz="1600" b="1" dirty="0" smtClean="0"/>
              <a:t>One-Day </a:t>
            </a:r>
            <a:r>
              <a:rPr lang="en-GB" sz="1600" b="1" dirty="0"/>
              <a:t>Short Course</a:t>
            </a:r>
          </a:p>
          <a:p>
            <a:pPr algn="ctr"/>
            <a:r>
              <a:rPr lang="en-GB" sz="1600" b="1" dirty="0"/>
              <a:t>CONSTRUCTION INDUSTRY &amp; ENVIRONMENTAL ISSUES: ALTERNATIVES &amp; SOLUTIONS</a:t>
            </a:r>
          </a:p>
          <a:p>
            <a:pPr algn="ctr"/>
            <a:r>
              <a:rPr lang="en-GB" sz="1200" b="1" dirty="0" smtClean="0"/>
              <a:t>Organised </a:t>
            </a:r>
            <a:r>
              <a:rPr lang="en-GB" sz="1200" b="1" dirty="0"/>
              <a:t>by</a:t>
            </a:r>
          </a:p>
          <a:p>
            <a:pPr algn="ctr"/>
            <a:r>
              <a:rPr lang="en-GB" sz="1100" b="1" dirty="0" smtClean="0"/>
              <a:t>UTM CRC &amp; UTM </a:t>
            </a:r>
            <a:r>
              <a:rPr lang="en-GB" sz="1100" b="1" dirty="0" err="1" smtClean="0"/>
              <a:t>Razak</a:t>
            </a:r>
            <a:r>
              <a:rPr lang="en-GB" sz="1100" b="1" dirty="0" smtClean="0"/>
              <a:t> School of Engineering and Advanced Technology</a:t>
            </a:r>
            <a:endParaRPr lang="en-GB" sz="1100" b="1" dirty="0"/>
          </a:p>
          <a:p>
            <a:pPr algn="ctr"/>
            <a:r>
              <a:rPr lang="en-GB" sz="1100" b="1" dirty="0"/>
              <a:t>The Institution of Engineers, </a:t>
            </a:r>
            <a:r>
              <a:rPr lang="en-GB" sz="1100" b="1" dirty="0" smtClean="0"/>
              <a:t>Malaysia (</a:t>
            </a:r>
            <a:r>
              <a:rPr lang="en-GB" sz="1100" b="1" dirty="0"/>
              <a:t>IEM</a:t>
            </a:r>
            <a:r>
              <a:rPr lang="en-GB" sz="1100" b="1" dirty="0" smtClean="0"/>
              <a:t>) - Southern Branch</a:t>
            </a:r>
            <a:endParaRPr lang="en-GB" sz="1100" b="1" dirty="0"/>
          </a:p>
        </p:txBody>
      </p:sp>
      <p:sp>
        <p:nvSpPr>
          <p:cNvPr id="17" name="Rectangle 16"/>
          <p:cNvSpPr/>
          <p:nvPr/>
        </p:nvSpPr>
        <p:spPr>
          <a:xfrm>
            <a:off x="4962610" y="3282370"/>
            <a:ext cx="4953000" cy="861774"/>
          </a:xfrm>
          <a:prstGeom prst="rect">
            <a:avLst/>
          </a:prstGeom>
        </p:spPr>
        <p:txBody>
          <a:bodyPr>
            <a:spAutoFit/>
          </a:bodyPr>
          <a:lstStyle/>
          <a:p>
            <a:r>
              <a:rPr lang="en-GB" sz="1000" b="1" dirty="0" smtClean="0">
                <a:latin typeface="Arial" pitchFamily="34" charset="0"/>
                <a:ea typeface="Times New Roman" pitchFamily="18" charset="0"/>
                <a:cs typeface="Arial" pitchFamily="34" charset="0"/>
              </a:rPr>
              <a:t>Date</a:t>
            </a:r>
            <a:r>
              <a:rPr lang="en-GB" sz="1000" dirty="0" smtClean="0">
                <a:latin typeface="Arial" pitchFamily="34" charset="0"/>
                <a:ea typeface="Times New Roman" pitchFamily="18" charset="0"/>
                <a:cs typeface="Arial" pitchFamily="34" charset="0"/>
              </a:rPr>
              <a:t>                : 16th June 2015 (Tuesday)</a:t>
            </a:r>
            <a:endParaRPr lang="en-GB" sz="1000" dirty="0">
              <a:latin typeface="Arial" pitchFamily="34" charset="0"/>
              <a:ea typeface="Times New Roman" pitchFamily="18" charset="0"/>
              <a:cs typeface="Arial" pitchFamily="34" charset="0"/>
            </a:endParaRPr>
          </a:p>
          <a:p>
            <a:r>
              <a:rPr lang="en-GB" sz="1000" b="1" dirty="0" smtClean="0">
                <a:latin typeface="Arial" pitchFamily="34" charset="0"/>
                <a:ea typeface="Times New Roman" pitchFamily="18" charset="0"/>
                <a:cs typeface="Arial" pitchFamily="34" charset="0"/>
              </a:rPr>
              <a:t>Time</a:t>
            </a:r>
            <a:r>
              <a:rPr lang="en-GB" sz="1000" dirty="0" smtClean="0">
                <a:latin typeface="Arial" pitchFamily="34" charset="0"/>
                <a:ea typeface="Times New Roman" pitchFamily="18" charset="0"/>
                <a:cs typeface="Arial" pitchFamily="34" charset="0"/>
              </a:rPr>
              <a:t>                </a:t>
            </a:r>
            <a:r>
              <a:rPr lang="en-GB" sz="1000" dirty="0">
                <a:latin typeface="Arial" pitchFamily="34" charset="0"/>
                <a:ea typeface="Times New Roman" pitchFamily="18" charset="0"/>
                <a:cs typeface="Arial" pitchFamily="34" charset="0"/>
              </a:rPr>
              <a:t>: </a:t>
            </a:r>
            <a:r>
              <a:rPr lang="en-GB" sz="1000" dirty="0" smtClean="0">
                <a:latin typeface="Arial" pitchFamily="34" charset="0"/>
                <a:ea typeface="Times New Roman" pitchFamily="18" charset="0"/>
                <a:cs typeface="Arial" pitchFamily="34" charset="0"/>
              </a:rPr>
              <a:t>8.00 </a:t>
            </a:r>
            <a:r>
              <a:rPr lang="en-GB" sz="1000" dirty="0">
                <a:latin typeface="Arial" pitchFamily="34" charset="0"/>
                <a:ea typeface="Times New Roman" pitchFamily="18" charset="0"/>
                <a:cs typeface="Arial" pitchFamily="34" charset="0"/>
              </a:rPr>
              <a:t>am - 5.00 pm</a:t>
            </a:r>
          </a:p>
          <a:p>
            <a:r>
              <a:rPr lang="en-GB" sz="1000" b="1" dirty="0" smtClean="0">
                <a:latin typeface="Arial" pitchFamily="34" charset="0"/>
                <a:ea typeface="Times New Roman" pitchFamily="18" charset="0"/>
                <a:cs typeface="Arial" pitchFamily="34" charset="0"/>
              </a:rPr>
              <a:t>Venue  </a:t>
            </a:r>
            <a:r>
              <a:rPr lang="en-GB" sz="1000" dirty="0" smtClean="0">
                <a:latin typeface="Arial" pitchFamily="34" charset="0"/>
                <a:ea typeface="Times New Roman" pitchFamily="18" charset="0"/>
                <a:cs typeface="Arial" pitchFamily="34" charset="0"/>
              </a:rPr>
              <a:t>           </a:t>
            </a:r>
            <a:r>
              <a:rPr lang="en-GB" sz="1000" dirty="0">
                <a:latin typeface="Arial" pitchFamily="34" charset="0"/>
                <a:ea typeface="Times New Roman" pitchFamily="18" charset="0"/>
                <a:cs typeface="Arial" pitchFamily="34" charset="0"/>
              </a:rPr>
              <a:t>: </a:t>
            </a:r>
            <a:r>
              <a:rPr lang="en-GB" sz="1000" dirty="0" err="1" smtClean="0">
                <a:latin typeface="Arial" pitchFamily="34" charset="0"/>
                <a:ea typeface="Times New Roman" pitchFamily="18" charset="0"/>
                <a:cs typeface="Arial" pitchFamily="34" charset="0"/>
              </a:rPr>
              <a:t>Dewan</a:t>
            </a:r>
            <a:r>
              <a:rPr lang="en-GB" sz="1000" dirty="0" smtClean="0">
                <a:latin typeface="Arial" pitchFamily="34" charset="0"/>
                <a:ea typeface="Times New Roman" pitchFamily="18" charset="0"/>
                <a:cs typeface="Arial" pitchFamily="34" charset="0"/>
              </a:rPr>
              <a:t> Seminar, </a:t>
            </a:r>
            <a:r>
              <a:rPr lang="en-GB" sz="1000" dirty="0" err="1" smtClean="0">
                <a:latin typeface="Arial" pitchFamily="34" charset="0"/>
                <a:ea typeface="Times New Roman" pitchFamily="18" charset="0"/>
                <a:cs typeface="Arial" pitchFamily="34" charset="0"/>
              </a:rPr>
              <a:t>Menara</a:t>
            </a:r>
            <a:r>
              <a:rPr lang="en-GB" sz="1000" dirty="0" smtClean="0">
                <a:latin typeface="Arial" pitchFamily="34" charset="0"/>
                <a:ea typeface="Times New Roman" pitchFamily="18" charset="0"/>
                <a:cs typeface="Arial" pitchFamily="34" charset="0"/>
              </a:rPr>
              <a:t> </a:t>
            </a:r>
            <a:r>
              <a:rPr lang="en-GB" sz="1000" dirty="0" err="1" smtClean="0">
                <a:latin typeface="Arial" pitchFamily="34" charset="0"/>
                <a:ea typeface="Times New Roman" pitchFamily="18" charset="0"/>
                <a:cs typeface="Arial" pitchFamily="34" charset="0"/>
              </a:rPr>
              <a:t>Razak</a:t>
            </a:r>
            <a:r>
              <a:rPr lang="en-GB" sz="1000" dirty="0" smtClean="0">
                <a:latin typeface="Arial" pitchFamily="34" charset="0"/>
                <a:ea typeface="Times New Roman" pitchFamily="18" charset="0"/>
                <a:cs typeface="Arial" pitchFamily="34" charset="0"/>
              </a:rPr>
              <a:t>, UTM Kuala Lumpur</a:t>
            </a:r>
          </a:p>
          <a:p>
            <a:r>
              <a:rPr lang="en-GB" sz="1000" dirty="0" smtClean="0">
                <a:latin typeface="Arial" pitchFamily="34" charset="0"/>
                <a:ea typeface="Times New Roman" pitchFamily="18" charset="0"/>
                <a:cs typeface="Arial" pitchFamily="34" charset="0"/>
              </a:rPr>
              <a:t>	</a:t>
            </a:r>
            <a:r>
              <a:rPr lang="en-GB" sz="1000" dirty="0" err="1" smtClean="0">
                <a:latin typeface="Arial" pitchFamily="34" charset="0"/>
                <a:ea typeface="Times New Roman" pitchFamily="18" charset="0"/>
                <a:cs typeface="Arial" pitchFamily="34" charset="0"/>
              </a:rPr>
              <a:t>Jalan</a:t>
            </a:r>
            <a:r>
              <a:rPr lang="en-GB" sz="1000" dirty="0" smtClean="0">
                <a:latin typeface="Arial" pitchFamily="34" charset="0"/>
                <a:ea typeface="Times New Roman" pitchFamily="18" charset="0"/>
                <a:cs typeface="Arial" pitchFamily="34" charset="0"/>
              </a:rPr>
              <a:t> Sultan </a:t>
            </a:r>
            <a:r>
              <a:rPr lang="en-GB" sz="1000" dirty="0" err="1" smtClean="0">
                <a:latin typeface="Arial" pitchFamily="34" charset="0"/>
                <a:ea typeface="Times New Roman" pitchFamily="18" charset="0"/>
                <a:cs typeface="Arial" pitchFamily="34" charset="0"/>
              </a:rPr>
              <a:t>Yahya</a:t>
            </a:r>
            <a:r>
              <a:rPr lang="en-GB" sz="1000" dirty="0" smtClean="0">
                <a:latin typeface="Arial" pitchFamily="34" charset="0"/>
                <a:ea typeface="Times New Roman" pitchFamily="18" charset="0"/>
                <a:cs typeface="Arial" pitchFamily="34" charset="0"/>
              </a:rPr>
              <a:t> Petra (</a:t>
            </a:r>
            <a:r>
              <a:rPr lang="en-GB" sz="1000" dirty="0" err="1" smtClean="0">
                <a:latin typeface="Arial" pitchFamily="34" charset="0"/>
                <a:ea typeface="Times New Roman" pitchFamily="18" charset="0"/>
                <a:cs typeface="Arial" pitchFamily="34" charset="0"/>
              </a:rPr>
              <a:t>Jalan</a:t>
            </a:r>
            <a:r>
              <a:rPr lang="en-GB" sz="1000" dirty="0" smtClean="0">
                <a:latin typeface="Arial" pitchFamily="34" charset="0"/>
                <a:ea typeface="Times New Roman" pitchFamily="18" charset="0"/>
                <a:cs typeface="Arial" pitchFamily="34" charset="0"/>
              </a:rPr>
              <a:t> </a:t>
            </a:r>
            <a:r>
              <a:rPr lang="en-GB" sz="1000" dirty="0" err="1" smtClean="0">
                <a:latin typeface="Arial" pitchFamily="34" charset="0"/>
                <a:ea typeface="Times New Roman" pitchFamily="18" charset="0"/>
                <a:cs typeface="Arial" pitchFamily="34" charset="0"/>
              </a:rPr>
              <a:t>Semarak</a:t>
            </a:r>
            <a:r>
              <a:rPr lang="en-GB" sz="1000" dirty="0" smtClean="0">
                <a:latin typeface="Arial" pitchFamily="34" charset="0"/>
                <a:ea typeface="Times New Roman" pitchFamily="18" charset="0"/>
                <a:cs typeface="Arial" pitchFamily="34" charset="0"/>
              </a:rPr>
              <a:t>), 54100 Kuala Lumpur</a:t>
            </a:r>
            <a:endParaRPr lang="en-GB" sz="1000" dirty="0">
              <a:latin typeface="Arial" pitchFamily="34" charset="0"/>
              <a:ea typeface="Times New Roman" pitchFamily="18" charset="0"/>
              <a:cs typeface="Arial" pitchFamily="34" charset="0"/>
            </a:endParaRPr>
          </a:p>
          <a:p>
            <a:r>
              <a:rPr lang="en-GB" sz="1000" b="1" dirty="0" smtClean="0">
                <a:latin typeface="Arial" pitchFamily="34" charset="0"/>
                <a:ea typeface="Times New Roman" pitchFamily="18" charset="0"/>
                <a:cs typeface="Arial" pitchFamily="34" charset="0"/>
              </a:rPr>
              <a:t>Speakers </a:t>
            </a:r>
            <a:r>
              <a:rPr lang="en-GB" sz="1000" dirty="0" smtClean="0">
                <a:latin typeface="Arial" pitchFamily="34" charset="0"/>
                <a:ea typeface="Times New Roman" pitchFamily="18" charset="0"/>
                <a:cs typeface="Arial" pitchFamily="34" charset="0"/>
              </a:rPr>
              <a:t>       :	Prof</a:t>
            </a:r>
            <a:r>
              <a:rPr lang="en-GB" sz="1000" dirty="0">
                <a:latin typeface="Arial" pitchFamily="34" charset="0"/>
                <a:ea typeface="Times New Roman" pitchFamily="18" charset="0"/>
                <a:cs typeface="Arial" pitchFamily="34" charset="0"/>
              </a:rPr>
              <a:t>. </a:t>
            </a:r>
            <a:r>
              <a:rPr lang="en-GB" sz="1000" dirty="0" err="1" smtClean="0">
                <a:latin typeface="Arial" pitchFamily="34" charset="0"/>
                <a:ea typeface="Times New Roman" pitchFamily="18" charset="0"/>
                <a:cs typeface="Arial" pitchFamily="34" charset="0"/>
              </a:rPr>
              <a:t>Dr.</a:t>
            </a:r>
            <a:r>
              <a:rPr lang="en-GB" sz="1000" dirty="0" smtClean="0">
                <a:latin typeface="Arial" pitchFamily="34" charset="0"/>
                <a:ea typeface="Times New Roman" pitchFamily="18" charset="0"/>
                <a:cs typeface="Arial" pitchFamily="34" charset="0"/>
              </a:rPr>
              <a:t> Jahangir </a:t>
            </a:r>
            <a:r>
              <a:rPr lang="en-GB" sz="1000" dirty="0" err="1" smtClean="0">
                <a:latin typeface="Arial" pitchFamily="34" charset="0"/>
                <a:ea typeface="Times New Roman" pitchFamily="18" charset="0"/>
                <a:cs typeface="Arial" pitchFamily="34" charset="0"/>
              </a:rPr>
              <a:t>Mirza</a:t>
            </a:r>
            <a:endParaRPr lang="en-GB" sz="1000" dirty="0">
              <a:latin typeface="Arial" pitchFamily="34" charset="0"/>
              <a:ea typeface="Times New Roman" pitchFamily="18" charset="0"/>
              <a:cs typeface="Arial" pitchFamily="34" charset="0"/>
            </a:endParaRPr>
          </a:p>
        </p:txBody>
      </p:sp>
      <p:sp>
        <p:nvSpPr>
          <p:cNvPr id="18" name="Rectangle 17"/>
          <p:cNvSpPr/>
          <p:nvPr/>
        </p:nvSpPr>
        <p:spPr>
          <a:xfrm>
            <a:off x="4973115" y="4401979"/>
            <a:ext cx="4910730" cy="246221"/>
          </a:xfrm>
          <a:prstGeom prst="rect">
            <a:avLst/>
          </a:prstGeom>
        </p:spPr>
        <p:txBody>
          <a:bodyPr wrap="square">
            <a:spAutoFit/>
          </a:bodyPr>
          <a:lstStyle/>
          <a:p>
            <a:r>
              <a:rPr lang="en-GB" sz="1000" b="1" u="sng" dirty="0" smtClean="0">
                <a:latin typeface="Arial" pitchFamily="34" charset="0"/>
                <a:ea typeface="Times New Roman" pitchFamily="18" charset="0"/>
                <a:cs typeface="Arial" pitchFamily="34" charset="0"/>
              </a:rPr>
              <a:t>REGISTRATION FEES:</a:t>
            </a:r>
          </a:p>
        </p:txBody>
      </p:sp>
      <p:graphicFrame>
        <p:nvGraphicFramePr>
          <p:cNvPr id="19" name="Table 18"/>
          <p:cNvGraphicFramePr>
            <a:graphicFrameLocks noGrp="1"/>
          </p:cNvGraphicFramePr>
          <p:nvPr>
            <p:extLst>
              <p:ext uri="{D42A27DB-BD31-4B8C-83A1-F6EECF244321}">
                <p14:modId xmlns:p14="http://schemas.microsoft.com/office/powerpoint/2010/main" val="1518195640"/>
              </p:ext>
            </p:extLst>
          </p:nvPr>
        </p:nvGraphicFramePr>
        <p:xfrm>
          <a:off x="6006440" y="4779920"/>
          <a:ext cx="2834992" cy="1316080"/>
        </p:xfrm>
        <a:graphic>
          <a:graphicData uri="http://schemas.openxmlformats.org/drawingml/2006/table">
            <a:tbl>
              <a:tblPr firstRow="1" bandRow="1">
                <a:tableStyleId>{5940675A-B579-460E-94D1-54222C63F5DA}</a:tableStyleId>
              </a:tblPr>
              <a:tblGrid>
                <a:gridCol w="1872208"/>
                <a:gridCol w="962784"/>
              </a:tblGrid>
              <a:tr h="338165">
                <a:tc>
                  <a:txBody>
                    <a:bodyPr/>
                    <a:lstStyle/>
                    <a:p>
                      <a:pPr algn="ctr"/>
                      <a:r>
                        <a:rPr lang="en-GB" sz="1400" b="1" dirty="0" smtClean="0"/>
                        <a:t>Grade</a:t>
                      </a:r>
                      <a:endParaRPr lang="en-GB" sz="1400" b="1" dirty="0"/>
                    </a:p>
                  </a:txBody>
                  <a:tcPr>
                    <a:solidFill>
                      <a:schemeClr val="tx2">
                        <a:lumMod val="20000"/>
                        <a:lumOff val="80000"/>
                      </a:schemeClr>
                    </a:solidFill>
                  </a:tcPr>
                </a:tc>
                <a:tc>
                  <a:txBody>
                    <a:bodyPr/>
                    <a:lstStyle/>
                    <a:p>
                      <a:pPr algn="ctr"/>
                      <a:r>
                        <a:rPr lang="en-GB" sz="1400" b="1" dirty="0" smtClean="0"/>
                        <a:t>Fees (RM)</a:t>
                      </a:r>
                      <a:endParaRPr lang="en-GB" sz="1400" b="1" dirty="0"/>
                    </a:p>
                  </a:txBody>
                  <a:tcPr>
                    <a:solidFill>
                      <a:schemeClr val="tx2">
                        <a:lumMod val="20000"/>
                        <a:lumOff val="80000"/>
                      </a:schemeClr>
                    </a:solidFill>
                  </a:tcPr>
                </a:tc>
              </a:tr>
              <a:tr h="289174">
                <a:tc>
                  <a:txBody>
                    <a:bodyPr/>
                    <a:lstStyle/>
                    <a:p>
                      <a:pPr marL="0" algn="l" defTabSz="914400" rtl="0" eaLnBrk="1" latinLnBrk="0" hangingPunct="1"/>
                      <a:r>
                        <a:rPr lang="en-US" altLang="en-US" sz="1400" b="1" kern="1200" dirty="0" smtClean="0">
                          <a:solidFill>
                            <a:schemeClr val="tx1"/>
                          </a:solidFill>
                          <a:latin typeface="+mn-lt"/>
                          <a:ea typeface="+mn-ea"/>
                          <a:cs typeface="+mn-cs"/>
                        </a:rPr>
                        <a:t>IEM members</a:t>
                      </a:r>
                      <a:endParaRPr lang="en-GB" sz="1400" b="1" kern="1200" dirty="0">
                        <a:solidFill>
                          <a:schemeClr val="tx1"/>
                        </a:solidFill>
                        <a:latin typeface="+mn-lt"/>
                        <a:ea typeface="+mn-ea"/>
                        <a:cs typeface="+mn-cs"/>
                      </a:endParaRPr>
                    </a:p>
                  </a:txBody>
                  <a:tcPr/>
                </a:tc>
                <a:tc>
                  <a:txBody>
                    <a:bodyPr/>
                    <a:lstStyle/>
                    <a:p>
                      <a:pPr algn="ctr"/>
                      <a:r>
                        <a:rPr lang="en-GB" sz="1400" b="1" kern="1200" dirty="0" smtClean="0">
                          <a:solidFill>
                            <a:schemeClr val="tx1"/>
                          </a:solidFill>
                          <a:latin typeface="+mn-lt"/>
                          <a:ea typeface="+mn-ea"/>
                          <a:cs typeface="+mn-cs"/>
                        </a:rPr>
                        <a:t>RM300</a:t>
                      </a:r>
                      <a:endParaRPr lang="en-GB" sz="1400" b="1" kern="1200" dirty="0">
                        <a:solidFill>
                          <a:schemeClr val="tx1"/>
                        </a:solidFill>
                        <a:latin typeface="+mn-lt"/>
                        <a:ea typeface="+mn-ea"/>
                        <a:cs typeface="+mn-cs"/>
                      </a:endParaRPr>
                    </a:p>
                  </a:txBody>
                  <a:tcPr/>
                </a:tc>
              </a:tr>
              <a:tr h="334950">
                <a:tc>
                  <a:txBody>
                    <a:bodyPr/>
                    <a:lstStyle/>
                    <a:p>
                      <a:r>
                        <a:rPr lang="en-GB" sz="1400" b="1" dirty="0" smtClean="0"/>
                        <a:t>Non IEM members</a:t>
                      </a:r>
                      <a:endParaRPr lang="en-GB" sz="1400" b="1" dirty="0"/>
                    </a:p>
                  </a:txBody>
                  <a:tcPr/>
                </a:tc>
                <a:tc>
                  <a:txBody>
                    <a:bodyPr/>
                    <a:lstStyle/>
                    <a:p>
                      <a:pPr algn="ctr"/>
                      <a:r>
                        <a:rPr lang="en-GB" sz="1400" b="1" kern="1200" dirty="0" smtClean="0">
                          <a:solidFill>
                            <a:schemeClr val="tx1"/>
                          </a:solidFill>
                          <a:latin typeface="+mn-lt"/>
                          <a:ea typeface="+mn-ea"/>
                          <a:cs typeface="+mn-cs"/>
                        </a:rPr>
                        <a:t>RM350</a:t>
                      </a:r>
                      <a:endParaRPr lang="en-GB" sz="1400" b="1" kern="1200" dirty="0">
                        <a:solidFill>
                          <a:schemeClr val="tx1"/>
                        </a:solidFill>
                        <a:latin typeface="+mn-lt"/>
                        <a:ea typeface="+mn-ea"/>
                        <a:cs typeface="+mn-cs"/>
                      </a:endParaRPr>
                    </a:p>
                  </a:txBody>
                  <a:tcPr/>
                </a:tc>
              </a:tr>
              <a:tr h="338165">
                <a:tc>
                  <a:txBody>
                    <a:bodyPr/>
                    <a:lstStyle/>
                    <a:p>
                      <a:r>
                        <a:rPr lang="en-GB" sz="1400" b="1" kern="1200" dirty="0" smtClean="0">
                          <a:solidFill>
                            <a:schemeClr val="tx1"/>
                          </a:solidFill>
                          <a:latin typeface="+mn-lt"/>
                          <a:ea typeface="+mn-ea"/>
                          <a:cs typeface="+mn-cs"/>
                        </a:rPr>
                        <a:t>Students</a:t>
                      </a:r>
                      <a:endParaRPr lang="en-GB" sz="14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r>
                        <a:rPr lang="en-GB" sz="1400" b="1" kern="1200" dirty="0" smtClean="0">
                          <a:solidFill>
                            <a:schemeClr val="tx1"/>
                          </a:solidFill>
                          <a:latin typeface="+mn-lt"/>
                          <a:ea typeface="+mn-ea"/>
                          <a:cs typeface="+mn-cs"/>
                        </a:rPr>
                        <a:t>RM150</a:t>
                      </a:r>
                      <a:endParaRPr lang="en-GB" sz="1400" b="1" kern="1200" dirty="0">
                        <a:solidFill>
                          <a:schemeClr val="tx1"/>
                        </a:solidFill>
                        <a:latin typeface="+mn-lt"/>
                        <a:ea typeface="+mn-ea"/>
                        <a:cs typeface="+mn-cs"/>
                      </a:endParaRPr>
                    </a:p>
                  </a:txBody>
                  <a:tcPr/>
                </a:tc>
              </a:tr>
            </a:tbl>
          </a:graphicData>
        </a:graphic>
      </p:graphicFrame>
      <p:sp>
        <p:nvSpPr>
          <p:cNvPr id="20" name="Rectangle 19"/>
          <p:cNvSpPr/>
          <p:nvPr/>
        </p:nvSpPr>
        <p:spPr>
          <a:xfrm>
            <a:off x="4930845" y="6167735"/>
            <a:ext cx="4953000" cy="461665"/>
          </a:xfrm>
          <a:prstGeom prst="rect">
            <a:avLst/>
          </a:prstGeom>
        </p:spPr>
        <p:txBody>
          <a:bodyPr>
            <a:spAutoFit/>
          </a:bodyPr>
          <a:lstStyle/>
          <a:p>
            <a:pPr algn="ctr"/>
            <a:r>
              <a:rPr lang="en-GB" sz="1200" b="1" dirty="0">
                <a:latin typeface="Arial" pitchFamily="34" charset="0"/>
                <a:ea typeface="Times New Roman" pitchFamily="18" charset="0"/>
                <a:cs typeface="Arial" pitchFamily="34" charset="0"/>
              </a:rPr>
              <a:t>Closing Date: </a:t>
            </a:r>
            <a:r>
              <a:rPr lang="en-GB" sz="1200" b="1" dirty="0" smtClean="0">
                <a:latin typeface="Arial" pitchFamily="34" charset="0"/>
                <a:ea typeface="Times New Roman" pitchFamily="18" charset="0"/>
                <a:cs typeface="Arial" pitchFamily="34" charset="0"/>
              </a:rPr>
              <a:t>10</a:t>
            </a:r>
            <a:r>
              <a:rPr lang="en-GB" sz="1200" b="1" baseline="30000" dirty="0" smtClean="0">
                <a:latin typeface="Arial" pitchFamily="34" charset="0"/>
                <a:ea typeface="Times New Roman" pitchFamily="18" charset="0"/>
                <a:cs typeface="Arial" pitchFamily="34" charset="0"/>
              </a:rPr>
              <a:t>th</a:t>
            </a:r>
            <a:r>
              <a:rPr lang="en-GB" sz="1200" b="1" dirty="0" smtClean="0">
                <a:latin typeface="Arial" pitchFamily="34" charset="0"/>
                <a:ea typeface="Times New Roman" pitchFamily="18" charset="0"/>
                <a:cs typeface="Arial" pitchFamily="34" charset="0"/>
              </a:rPr>
              <a:t> June </a:t>
            </a:r>
            <a:r>
              <a:rPr lang="en-GB" sz="1200" b="1" dirty="0">
                <a:latin typeface="Arial" pitchFamily="34" charset="0"/>
                <a:ea typeface="Times New Roman" pitchFamily="18" charset="0"/>
                <a:cs typeface="Arial" pitchFamily="34" charset="0"/>
              </a:rPr>
              <a:t>2015</a:t>
            </a:r>
          </a:p>
          <a:p>
            <a:pPr algn="ctr"/>
            <a:r>
              <a:rPr lang="en-GB" sz="1000" dirty="0">
                <a:latin typeface="Arial" pitchFamily="34" charset="0"/>
                <a:ea typeface="Times New Roman" pitchFamily="18" charset="0"/>
                <a:cs typeface="Arial" pitchFamily="34" charset="0"/>
              </a:rPr>
              <a:t>All payment must be made </a:t>
            </a:r>
            <a:r>
              <a:rPr lang="en-GB" sz="1200" b="1" dirty="0">
                <a:latin typeface="Arial" pitchFamily="34" charset="0"/>
                <a:ea typeface="Times New Roman" pitchFamily="18" charset="0"/>
                <a:cs typeface="Arial" pitchFamily="34" charset="0"/>
              </a:rPr>
              <a:t>before </a:t>
            </a:r>
            <a:r>
              <a:rPr lang="en-GB" sz="1200" b="1" dirty="0" smtClean="0">
                <a:latin typeface="Arial" pitchFamily="34" charset="0"/>
                <a:ea typeface="Times New Roman" pitchFamily="18" charset="0"/>
                <a:cs typeface="Arial" pitchFamily="34" charset="0"/>
              </a:rPr>
              <a:t>13</a:t>
            </a:r>
            <a:r>
              <a:rPr lang="en-GB" sz="1200" b="1" baseline="30000" dirty="0" smtClean="0">
                <a:latin typeface="Arial" pitchFamily="34" charset="0"/>
                <a:ea typeface="Times New Roman" pitchFamily="18" charset="0"/>
                <a:cs typeface="Arial" pitchFamily="34" charset="0"/>
              </a:rPr>
              <a:t>th</a:t>
            </a:r>
            <a:r>
              <a:rPr lang="en-GB" sz="1200" b="1" dirty="0" smtClean="0">
                <a:latin typeface="Arial" pitchFamily="34" charset="0"/>
                <a:ea typeface="Times New Roman" pitchFamily="18" charset="0"/>
                <a:cs typeface="Arial" pitchFamily="34" charset="0"/>
              </a:rPr>
              <a:t> June 2015</a:t>
            </a:r>
            <a:endParaRPr lang="en-GB" sz="1200" b="1" dirty="0">
              <a:latin typeface="Arial" pitchFamily="34" charset="0"/>
              <a:ea typeface="Times New Roman" pitchFamily="18" charset="0"/>
              <a:cs typeface="Arial" pitchFamily="34" charset="0"/>
            </a:endParaRPr>
          </a:p>
        </p:txBody>
      </p:sp>
      <p:sp>
        <p:nvSpPr>
          <p:cNvPr id="21" name="Rectangle 20"/>
          <p:cNvSpPr/>
          <p:nvPr/>
        </p:nvSpPr>
        <p:spPr>
          <a:xfrm>
            <a:off x="4973115" y="98629"/>
            <a:ext cx="4876429" cy="664274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Picture 21" descr="razakpng-300x66.png"/>
          <p:cNvPicPr>
            <a:picLocks noChangeAspect="1"/>
          </p:cNvPicPr>
          <p:nvPr/>
        </p:nvPicPr>
        <p:blipFill>
          <a:blip r:embed="rId6" cstate="print"/>
          <a:stretch>
            <a:fillRect/>
          </a:stretch>
        </p:blipFill>
        <p:spPr>
          <a:xfrm>
            <a:off x="6705600" y="228600"/>
            <a:ext cx="2078182" cy="457200"/>
          </a:xfrm>
          <a:prstGeom prst="rect">
            <a:avLst/>
          </a:prstGeom>
        </p:spPr>
      </p:pic>
      <p:pic>
        <p:nvPicPr>
          <p:cNvPr id="1026" name="Picture 2"/>
          <p:cNvPicPr>
            <a:picLocks noChangeAspect="1" noChangeArrowheads="1"/>
          </p:cNvPicPr>
          <p:nvPr/>
        </p:nvPicPr>
        <p:blipFill>
          <a:blip r:embed="rId7" cstate="print"/>
          <a:srcRect/>
          <a:stretch>
            <a:fillRect/>
          </a:stretch>
        </p:blipFill>
        <p:spPr bwMode="auto">
          <a:xfrm>
            <a:off x="8610600" y="1066801"/>
            <a:ext cx="1133476" cy="483322"/>
          </a:xfrm>
          <a:prstGeom prst="rect">
            <a:avLst/>
          </a:prstGeom>
          <a:noFill/>
          <a:ln w="9525">
            <a:noFill/>
            <a:miter lim="800000"/>
            <a:headEnd/>
            <a:tailEnd/>
          </a:ln>
        </p:spPr>
      </p:pic>
    </p:spTree>
    <p:extLst>
      <p:ext uri="{BB962C8B-B14F-4D97-AF65-F5344CB8AC3E}">
        <p14:creationId xmlns:p14="http://schemas.microsoft.com/office/powerpoint/2010/main" val="1276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2" y="191249"/>
            <a:ext cx="4910730" cy="1631216"/>
          </a:xfrm>
          <a:prstGeom prst="rect">
            <a:avLst/>
          </a:prstGeom>
        </p:spPr>
        <p:txBody>
          <a:bodyPr wrap="square">
            <a:spAutoFit/>
          </a:bodyPr>
          <a:lstStyle/>
          <a:p>
            <a:r>
              <a:rPr lang="en-GB" sz="1000" b="1" u="sng" dirty="0" smtClean="0">
                <a:latin typeface="Arial" pitchFamily="34" charset="0"/>
                <a:ea typeface="Times New Roman" pitchFamily="18" charset="0"/>
                <a:cs typeface="Arial" pitchFamily="34" charset="0"/>
              </a:rPr>
              <a:t>SYNOPSIS</a:t>
            </a:r>
          </a:p>
          <a:p>
            <a:pPr algn="just"/>
            <a:r>
              <a:rPr lang="en-GB" sz="1000" dirty="0" smtClean="0">
                <a:latin typeface="Arial" pitchFamily="34" charset="0"/>
                <a:ea typeface="Times New Roman" pitchFamily="18" charset="0"/>
                <a:cs typeface="Arial" pitchFamily="34" charset="0"/>
              </a:rPr>
              <a:t>The aim </a:t>
            </a:r>
            <a:r>
              <a:rPr lang="en-GB" sz="1000" dirty="0">
                <a:latin typeface="Arial" pitchFamily="34" charset="0"/>
                <a:ea typeface="Times New Roman" pitchFamily="18" charset="0"/>
                <a:cs typeface="Arial" pitchFamily="34" charset="0"/>
              </a:rPr>
              <a:t>of this short course is to enlighten the participants about the most current and applied research available on Construction Industry and Environmental issues. Alternatives and solutions involving minimal cement usage and maximized use of industrial/agricultural recyclable materials in green construction will be discussed. The presentations will include salient technical, energy-related, environmental, and economical advantages of using those materials in construction applications. </a:t>
            </a:r>
            <a:r>
              <a:rPr lang="en-GB" sz="1000" dirty="0" smtClean="0">
                <a:latin typeface="Arial" pitchFamily="34" charset="0"/>
                <a:ea typeface="Times New Roman" pitchFamily="18" charset="0"/>
                <a:cs typeface="Arial" pitchFamily="34" charset="0"/>
              </a:rPr>
              <a:t>The </a:t>
            </a:r>
            <a:r>
              <a:rPr lang="en-GB" sz="1000" dirty="0">
                <a:latin typeface="Arial" pitchFamily="34" charset="0"/>
                <a:ea typeface="Times New Roman" pitchFamily="18" charset="0"/>
                <a:cs typeface="Arial" pitchFamily="34" charset="0"/>
              </a:rPr>
              <a:t>course will also provide valuable insight to people from utilities and other industries producing recyclable materials. Knowledgeable Professor engaged in using those materials will present state-of-the-art information. </a:t>
            </a:r>
          </a:p>
        </p:txBody>
      </p:sp>
      <p:sp>
        <p:nvSpPr>
          <p:cNvPr id="5" name="Rectangle 4"/>
          <p:cNvSpPr/>
          <p:nvPr/>
        </p:nvSpPr>
        <p:spPr>
          <a:xfrm>
            <a:off x="4953000" y="191249"/>
            <a:ext cx="4953000" cy="3600986"/>
          </a:xfrm>
          <a:prstGeom prst="rect">
            <a:avLst/>
          </a:prstGeom>
        </p:spPr>
        <p:txBody>
          <a:bodyPr wrap="square">
            <a:spAutoFit/>
          </a:bodyPr>
          <a:lstStyle/>
          <a:p>
            <a:r>
              <a:rPr lang="en-GB" sz="950" b="1" u="sng" dirty="0" smtClean="0">
                <a:latin typeface="Arial" pitchFamily="34" charset="0"/>
                <a:ea typeface="Times New Roman" pitchFamily="18" charset="0"/>
                <a:cs typeface="Arial" pitchFamily="34" charset="0"/>
              </a:rPr>
              <a:t>THE COURSE RECOMMENDED FOR</a:t>
            </a:r>
          </a:p>
          <a:p>
            <a:pPr marL="109538" indent="-109538">
              <a:buFont typeface="Arial" pitchFamily="34" charset="0"/>
              <a:buChar char="•"/>
            </a:pPr>
            <a:r>
              <a:rPr lang="en-GB" sz="950" dirty="0" smtClean="0">
                <a:latin typeface="Arial" pitchFamily="34" charset="0"/>
                <a:ea typeface="Times New Roman" pitchFamily="18" charset="0"/>
                <a:cs typeface="Arial" pitchFamily="34" charset="0"/>
              </a:rPr>
              <a:t>Scientists, academics, research scholars, students, consultants, engineers, contractors</a:t>
            </a:r>
          </a:p>
          <a:p>
            <a:pPr marL="109538" indent="-109538">
              <a:buFont typeface="Arial" pitchFamily="34" charset="0"/>
              <a:buChar char="•"/>
            </a:pPr>
            <a:r>
              <a:rPr lang="en-GB" sz="950" dirty="0" smtClean="0">
                <a:latin typeface="Arial" pitchFamily="34" charset="0"/>
                <a:ea typeface="Times New Roman" pitchFamily="18" charset="0"/>
                <a:cs typeface="Arial" pitchFamily="34" charset="0"/>
              </a:rPr>
              <a:t>Ministries of environment, health, transportation, housing, Public Work Department</a:t>
            </a:r>
          </a:p>
          <a:p>
            <a:pPr marL="109538" indent="-109538">
              <a:buFont typeface="Arial" pitchFamily="34" charset="0"/>
              <a:buChar char="•"/>
            </a:pPr>
            <a:r>
              <a:rPr lang="en-GB" sz="950" dirty="0" smtClean="0">
                <a:latin typeface="Arial" pitchFamily="34" charset="0"/>
                <a:ea typeface="Times New Roman" pitchFamily="18" charset="0"/>
                <a:cs typeface="Arial" pitchFamily="34" charset="0"/>
              </a:rPr>
              <a:t>Cement manufacturers</a:t>
            </a:r>
          </a:p>
          <a:p>
            <a:pPr marL="109538" indent="-109538">
              <a:buFont typeface="Arial" pitchFamily="34" charset="0"/>
              <a:buChar char="•"/>
            </a:pPr>
            <a:r>
              <a:rPr lang="en-GB" sz="950" dirty="0" smtClean="0">
                <a:latin typeface="Arial" pitchFamily="34" charset="0"/>
                <a:ea typeface="Times New Roman" pitchFamily="18" charset="0"/>
                <a:cs typeface="Arial" pitchFamily="34" charset="0"/>
              </a:rPr>
              <a:t>Industries involved in recycling waste   materials</a:t>
            </a:r>
          </a:p>
          <a:p>
            <a:endParaRPr lang="en-GB" sz="950" b="1" u="sng" dirty="0" smtClean="0">
              <a:latin typeface="Arial" pitchFamily="34" charset="0"/>
              <a:ea typeface="Times New Roman" pitchFamily="18" charset="0"/>
              <a:cs typeface="Arial" pitchFamily="34" charset="0"/>
            </a:endParaRPr>
          </a:p>
          <a:p>
            <a:r>
              <a:rPr lang="en-GB" sz="950" b="1" u="sng" dirty="0" smtClean="0">
                <a:latin typeface="Arial" pitchFamily="34" charset="0"/>
                <a:ea typeface="Times New Roman" pitchFamily="18" charset="0"/>
                <a:cs typeface="Arial" pitchFamily="34" charset="0"/>
              </a:rPr>
              <a:t>BIODATA OF SPEAKER</a:t>
            </a:r>
            <a:endParaRPr lang="en-GB" sz="950" b="1" u="sng" dirty="0">
              <a:latin typeface="Arial" pitchFamily="34" charset="0"/>
              <a:ea typeface="Times New Roman" pitchFamily="18" charset="0"/>
              <a:cs typeface="Arial" pitchFamily="34" charset="0"/>
            </a:endParaRPr>
          </a:p>
          <a:p>
            <a:pPr algn="just"/>
            <a:r>
              <a:rPr lang="en-GB" sz="950" dirty="0" err="1">
                <a:latin typeface="Arial" pitchFamily="34" charset="0"/>
                <a:ea typeface="Times New Roman" pitchFamily="18" charset="0"/>
                <a:cs typeface="Arial" pitchFamily="34" charset="0"/>
              </a:rPr>
              <a:t>Dr.</a:t>
            </a:r>
            <a:r>
              <a:rPr lang="en-GB" sz="950" dirty="0">
                <a:latin typeface="Arial" pitchFamily="34" charset="0"/>
                <a:ea typeface="Times New Roman" pitchFamily="18" charset="0"/>
                <a:cs typeface="Arial" pitchFamily="34" charset="0"/>
              </a:rPr>
              <a:t> Jahangir </a:t>
            </a:r>
            <a:r>
              <a:rPr lang="en-GB" sz="950" dirty="0" err="1">
                <a:latin typeface="Arial" pitchFamily="34" charset="0"/>
                <a:ea typeface="Times New Roman" pitchFamily="18" charset="0"/>
                <a:cs typeface="Arial" pitchFamily="34" charset="0"/>
              </a:rPr>
              <a:t>Mirza</a:t>
            </a:r>
            <a:r>
              <a:rPr lang="en-GB" sz="950" dirty="0">
                <a:latin typeface="Arial" pitchFamily="34" charset="0"/>
                <a:ea typeface="Times New Roman" pitchFamily="18" charset="0"/>
                <a:cs typeface="Arial" pitchFamily="34" charset="0"/>
              </a:rPr>
              <a:t>, is a senior scientist from Research Institute of Hydro-Québec, Montreal, Canada. Presently, he is a Professor at UTM Construction Research Centre, </a:t>
            </a:r>
            <a:r>
              <a:rPr lang="en-GB" sz="950" dirty="0" err="1">
                <a:latin typeface="Arial" pitchFamily="34" charset="0"/>
                <a:ea typeface="Times New Roman" pitchFamily="18" charset="0"/>
                <a:cs typeface="Arial" pitchFamily="34" charset="0"/>
              </a:rPr>
              <a:t>Universiti</a:t>
            </a:r>
            <a:r>
              <a:rPr lang="en-GB" sz="950" dirty="0">
                <a:latin typeface="Arial" pitchFamily="34" charset="0"/>
                <a:ea typeface="Times New Roman" pitchFamily="18" charset="0"/>
                <a:cs typeface="Arial" pitchFamily="34" charset="0"/>
              </a:rPr>
              <a:t> </a:t>
            </a:r>
            <a:r>
              <a:rPr lang="en-GB" sz="950" dirty="0" err="1">
                <a:latin typeface="Arial" pitchFamily="34" charset="0"/>
                <a:ea typeface="Times New Roman" pitchFamily="18" charset="0"/>
                <a:cs typeface="Arial" pitchFamily="34" charset="0"/>
              </a:rPr>
              <a:t>Teknologi</a:t>
            </a:r>
            <a:r>
              <a:rPr lang="en-GB" sz="950" dirty="0">
                <a:latin typeface="Arial" pitchFamily="34" charset="0"/>
                <a:ea typeface="Times New Roman" pitchFamily="18" charset="0"/>
                <a:cs typeface="Arial" pitchFamily="34" charset="0"/>
              </a:rPr>
              <a:t> Malaysia, Johor </a:t>
            </a:r>
            <a:r>
              <a:rPr lang="en-GB" sz="950" dirty="0" err="1">
                <a:latin typeface="Arial" pitchFamily="34" charset="0"/>
                <a:ea typeface="Times New Roman" pitchFamily="18" charset="0"/>
                <a:cs typeface="Arial" pitchFamily="34" charset="0"/>
              </a:rPr>
              <a:t>Bahru</a:t>
            </a:r>
            <a:r>
              <a:rPr lang="en-GB" sz="950" dirty="0">
                <a:latin typeface="Arial" pitchFamily="34" charset="0"/>
                <a:ea typeface="Times New Roman" pitchFamily="18" charset="0"/>
                <a:cs typeface="Arial" pitchFamily="34" charset="0"/>
              </a:rPr>
              <a:t>, Malaysia. He is primarily involved in APPLIED R &amp; D of materials and their application methods to repair, maintain and rehabilitate concrete structures, develop innovative ways of using natural, industrial and </a:t>
            </a:r>
            <a:r>
              <a:rPr lang="en-GB" sz="950" dirty="0" err="1">
                <a:latin typeface="Arial" pitchFamily="34" charset="0"/>
                <a:ea typeface="Times New Roman" pitchFamily="18" charset="0"/>
                <a:cs typeface="Arial" pitchFamily="34" charset="0"/>
              </a:rPr>
              <a:t>argo</a:t>
            </a:r>
            <a:r>
              <a:rPr lang="en-GB" sz="950" dirty="0">
                <a:latin typeface="Arial" pitchFamily="34" charset="0"/>
                <a:ea typeface="Times New Roman" pitchFamily="18" charset="0"/>
                <a:cs typeface="Arial" pitchFamily="34" charset="0"/>
              </a:rPr>
              <a:t>--wastes to help decrease cost, energy and environmental problems of concrete industry. </a:t>
            </a:r>
          </a:p>
          <a:p>
            <a:pPr algn="just"/>
            <a:endParaRPr lang="en-GB" sz="950" dirty="0" smtClean="0">
              <a:latin typeface="Arial" pitchFamily="34" charset="0"/>
              <a:ea typeface="Times New Roman" pitchFamily="18" charset="0"/>
              <a:cs typeface="Arial" pitchFamily="34" charset="0"/>
            </a:endParaRPr>
          </a:p>
          <a:p>
            <a:pPr algn="just"/>
            <a:r>
              <a:rPr lang="en-GB" sz="950" dirty="0" smtClean="0">
                <a:latin typeface="Arial" pitchFamily="34" charset="0"/>
                <a:ea typeface="Times New Roman" pitchFamily="18" charset="0"/>
                <a:cs typeface="Arial" pitchFamily="34" charset="0"/>
              </a:rPr>
              <a:t>Previously</a:t>
            </a:r>
            <a:r>
              <a:rPr lang="en-GB" sz="950" dirty="0">
                <a:latin typeface="Arial" pitchFamily="34" charset="0"/>
                <a:ea typeface="Times New Roman" pitchFamily="18" charset="0"/>
                <a:cs typeface="Arial" pitchFamily="34" charset="0"/>
              </a:rPr>
              <a:t>, Dr. </a:t>
            </a:r>
            <a:r>
              <a:rPr lang="en-GB" sz="950" dirty="0" err="1">
                <a:latin typeface="Arial" pitchFamily="34" charset="0"/>
                <a:ea typeface="Times New Roman" pitchFamily="18" charset="0"/>
                <a:cs typeface="Arial" pitchFamily="34" charset="0"/>
              </a:rPr>
              <a:t>Mirza</a:t>
            </a:r>
            <a:r>
              <a:rPr lang="en-GB" sz="950" dirty="0">
                <a:latin typeface="Arial" pitchFamily="34" charset="0"/>
                <a:ea typeface="Times New Roman" pitchFamily="18" charset="0"/>
                <a:cs typeface="Arial" pitchFamily="34" charset="0"/>
              </a:rPr>
              <a:t> also worked as an adjunct </a:t>
            </a:r>
            <a:r>
              <a:rPr lang="en-GB" sz="950" dirty="0" err="1">
                <a:latin typeface="Arial" pitchFamily="34" charset="0"/>
                <a:ea typeface="Times New Roman" pitchFamily="18" charset="0"/>
                <a:cs typeface="Arial" pitchFamily="34" charset="0"/>
              </a:rPr>
              <a:t>Prof.</a:t>
            </a:r>
            <a:r>
              <a:rPr lang="en-GB" sz="950" dirty="0">
                <a:latin typeface="Arial" pitchFamily="34" charset="0"/>
                <a:ea typeface="Times New Roman" pitchFamily="18" charset="0"/>
                <a:cs typeface="Arial" pitchFamily="34" charset="0"/>
              </a:rPr>
              <a:t> in the Civil Engineering and Applied Mechanics Department of McGill University, Montreal, Canada, for 8 years. He has authored and co-authored close to 180 technical reports and scientific publications and is a recipient of 16 national and international awards and </a:t>
            </a:r>
            <a:r>
              <a:rPr lang="en-GB" sz="950" dirty="0" err="1">
                <a:latin typeface="Arial" pitchFamily="34" charset="0"/>
                <a:ea typeface="Times New Roman" pitchFamily="18" charset="0"/>
                <a:cs typeface="Arial" pitchFamily="34" charset="0"/>
              </a:rPr>
              <a:t>honors</a:t>
            </a:r>
            <a:r>
              <a:rPr lang="en-GB" sz="950" dirty="0">
                <a:latin typeface="Arial" pitchFamily="34" charset="0"/>
                <a:ea typeface="Times New Roman" pitchFamily="18" charset="0"/>
                <a:cs typeface="Arial" pitchFamily="34" charset="0"/>
              </a:rPr>
              <a:t> from Canada, Malaysia, Pakistan, U.K. and USA. He is also a member of the Editorial and Advisory Boards of an international journal and conference respectively, as well as a former member of American Concrete Institute, International Concrete Repair Institute, Chemical Institute of Canada and Canadian Dam Safety Association. </a:t>
            </a:r>
            <a:r>
              <a:rPr lang="en-GB" sz="950" dirty="0" err="1">
                <a:latin typeface="Arial" pitchFamily="34" charset="0"/>
                <a:ea typeface="Times New Roman" pitchFamily="18" charset="0"/>
                <a:cs typeface="Arial" pitchFamily="34" charset="0"/>
              </a:rPr>
              <a:t>Dr.</a:t>
            </a:r>
            <a:r>
              <a:rPr lang="en-GB" sz="950" dirty="0">
                <a:latin typeface="Arial" pitchFamily="34" charset="0"/>
                <a:ea typeface="Times New Roman" pitchFamily="18" charset="0"/>
                <a:cs typeface="Arial" pitchFamily="34" charset="0"/>
              </a:rPr>
              <a:t> </a:t>
            </a:r>
            <a:r>
              <a:rPr lang="en-GB" sz="950" dirty="0" err="1">
                <a:latin typeface="Arial" pitchFamily="34" charset="0"/>
                <a:ea typeface="Times New Roman" pitchFamily="18" charset="0"/>
                <a:cs typeface="Arial" pitchFamily="34" charset="0"/>
              </a:rPr>
              <a:t>Mirza</a:t>
            </a:r>
            <a:r>
              <a:rPr lang="en-GB" sz="950" dirty="0">
                <a:latin typeface="Arial" pitchFamily="34" charset="0"/>
                <a:ea typeface="Times New Roman" pitchFamily="18" charset="0"/>
                <a:cs typeface="Arial" pitchFamily="34" charset="0"/>
              </a:rPr>
              <a:t> can communicate in 6 languages, namely, English, German, French, Hindi, Urdu and Punjabi. </a:t>
            </a:r>
          </a:p>
        </p:txBody>
      </p:sp>
      <p:sp>
        <p:nvSpPr>
          <p:cNvPr id="6" name="Rectangle 5"/>
          <p:cNvSpPr/>
          <p:nvPr/>
        </p:nvSpPr>
        <p:spPr>
          <a:xfrm>
            <a:off x="5029200" y="3886200"/>
            <a:ext cx="4800600"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000" b="1" dirty="0">
                <a:latin typeface="Arial" pitchFamily="34" charset="0"/>
                <a:ea typeface="Times New Roman" pitchFamily="18" charset="0"/>
                <a:cs typeface="Arial" pitchFamily="34" charset="0"/>
              </a:rPr>
              <a:t>Terms &amp; Conditions:</a:t>
            </a:r>
          </a:p>
          <a:p>
            <a:pPr marL="109538" indent="-109538"/>
            <a:r>
              <a:rPr lang="en-GB" sz="1000" dirty="0" smtClean="0">
                <a:latin typeface="Arial" pitchFamily="34" charset="0"/>
                <a:ea typeface="Times New Roman" pitchFamily="18" charset="0"/>
                <a:cs typeface="Arial" pitchFamily="34" charset="0"/>
              </a:rPr>
              <a:t>• 	Payment </a:t>
            </a:r>
            <a:r>
              <a:rPr lang="en-GB" sz="1000" dirty="0">
                <a:latin typeface="Arial" pitchFamily="34" charset="0"/>
                <a:ea typeface="Times New Roman" pitchFamily="18" charset="0"/>
                <a:cs typeface="Arial" pitchFamily="34" charset="0"/>
              </a:rPr>
              <a:t>can be made via the following methods:-</a:t>
            </a:r>
          </a:p>
          <a:p>
            <a:pPr marL="233363" indent="-120650">
              <a:buFont typeface="+mj-lt"/>
              <a:buAutoNum type="arabicPeriod"/>
            </a:pPr>
            <a:r>
              <a:rPr lang="en-GB" sz="1000" dirty="0" smtClean="0">
                <a:latin typeface="Arial" pitchFamily="34" charset="0"/>
                <a:ea typeface="Times New Roman" pitchFamily="18" charset="0"/>
                <a:cs typeface="Arial" pitchFamily="34" charset="0"/>
              </a:rPr>
              <a:t>Self </a:t>
            </a:r>
            <a:r>
              <a:rPr lang="en-GB" sz="1000" dirty="0">
                <a:latin typeface="Arial" pitchFamily="34" charset="0"/>
                <a:ea typeface="Times New Roman" pitchFamily="18" charset="0"/>
                <a:cs typeface="Arial" pitchFamily="34" charset="0"/>
              </a:rPr>
              <a:t>cash bank-in to </a:t>
            </a:r>
            <a:r>
              <a:rPr lang="en-GB" sz="1000" dirty="0" smtClean="0">
                <a:latin typeface="Arial" pitchFamily="34" charset="0"/>
                <a:ea typeface="Times New Roman" pitchFamily="18" charset="0"/>
                <a:cs typeface="Arial" pitchFamily="34" charset="0"/>
              </a:rPr>
              <a:t>“BENDAHARI UNIVERSITI TEKNOLOGI MALAYSIA“ CIMB BANK </a:t>
            </a:r>
            <a:r>
              <a:rPr lang="en-GB" sz="1000" dirty="0">
                <a:latin typeface="Arial" pitchFamily="34" charset="0"/>
                <a:ea typeface="Times New Roman" pitchFamily="18" charset="0"/>
                <a:cs typeface="Arial" pitchFamily="34" charset="0"/>
              </a:rPr>
              <a:t>Current Account No: </a:t>
            </a:r>
            <a:r>
              <a:rPr lang="en-GB" sz="1000" dirty="0" smtClean="0">
                <a:latin typeface="Arial" pitchFamily="34" charset="0"/>
                <a:ea typeface="Times New Roman" pitchFamily="18" charset="0"/>
                <a:cs typeface="Arial" pitchFamily="34" charset="0"/>
              </a:rPr>
              <a:t>80-0605353-6</a:t>
            </a:r>
          </a:p>
          <a:p>
            <a:pPr marL="233363" indent="-120650">
              <a:buFont typeface="+mj-lt"/>
              <a:buAutoNum type="arabicPeriod"/>
            </a:pPr>
            <a:r>
              <a:rPr lang="en-GB" sz="1000" dirty="0" smtClean="0">
                <a:latin typeface="Arial" pitchFamily="34" charset="0"/>
                <a:ea typeface="Times New Roman" pitchFamily="18" charset="0"/>
                <a:cs typeface="Arial" pitchFamily="34" charset="0"/>
              </a:rPr>
              <a:t>Interbank </a:t>
            </a:r>
            <a:r>
              <a:rPr lang="en-GB" sz="1000" dirty="0">
                <a:latin typeface="Arial" pitchFamily="34" charset="0"/>
                <a:ea typeface="Times New Roman" pitchFamily="18" charset="0"/>
                <a:cs typeface="Arial" pitchFamily="34" charset="0"/>
              </a:rPr>
              <a:t>transfer to “BENDAHARI UNIVERSITI TEKNOLOGI </a:t>
            </a:r>
            <a:r>
              <a:rPr lang="en-GB" sz="1000" dirty="0" smtClean="0">
                <a:latin typeface="Arial" pitchFamily="34" charset="0"/>
                <a:ea typeface="Times New Roman" pitchFamily="18" charset="0"/>
                <a:cs typeface="Arial" pitchFamily="34" charset="0"/>
              </a:rPr>
              <a:t>MALAYSIA“ CIMB </a:t>
            </a:r>
            <a:r>
              <a:rPr lang="en-GB" sz="1000" dirty="0">
                <a:latin typeface="Arial" pitchFamily="34" charset="0"/>
                <a:ea typeface="Times New Roman" pitchFamily="18" charset="0"/>
                <a:cs typeface="Arial" pitchFamily="34" charset="0"/>
              </a:rPr>
              <a:t>BANK Current Account No: 80-0605353-6</a:t>
            </a:r>
          </a:p>
          <a:p>
            <a:pPr marL="233363" indent="-120650">
              <a:buFont typeface="+mj-lt"/>
              <a:buAutoNum type="arabicPeriod"/>
            </a:pPr>
            <a:r>
              <a:rPr lang="en-GB" sz="1000" dirty="0" smtClean="0">
                <a:latin typeface="Arial" pitchFamily="34" charset="0"/>
                <a:ea typeface="Times New Roman" pitchFamily="18" charset="0"/>
                <a:cs typeface="Arial" pitchFamily="34" charset="0"/>
              </a:rPr>
              <a:t>Cheque </a:t>
            </a:r>
            <a:r>
              <a:rPr lang="en-GB" sz="1000" dirty="0">
                <a:latin typeface="Arial" pitchFamily="34" charset="0"/>
                <a:ea typeface="Times New Roman" pitchFamily="18" charset="0"/>
                <a:cs typeface="Arial" pitchFamily="34" charset="0"/>
              </a:rPr>
              <a:t>made payable to “BENDAHARI UNIVERSITI TEKNOLOGI MALAYSIA"</a:t>
            </a:r>
          </a:p>
          <a:p>
            <a:pPr marL="109538" indent="-109538" algn="just"/>
            <a:r>
              <a:rPr lang="en-GB" sz="1000" b="1" dirty="0" smtClean="0">
                <a:latin typeface="Arial" pitchFamily="34" charset="0"/>
                <a:ea typeface="Times New Roman" pitchFamily="18" charset="0"/>
                <a:cs typeface="Arial" pitchFamily="34" charset="0"/>
              </a:rPr>
              <a:t>•	FULL </a:t>
            </a:r>
            <a:r>
              <a:rPr lang="en-GB" sz="1000" b="1" dirty="0">
                <a:latin typeface="Arial" pitchFamily="34" charset="0"/>
                <a:ea typeface="Times New Roman" pitchFamily="18" charset="0"/>
                <a:cs typeface="Arial" pitchFamily="34" charset="0"/>
              </a:rPr>
              <a:t>PAYMENT </a:t>
            </a:r>
            <a:r>
              <a:rPr lang="en-GB" sz="1000" dirty="0">
                <a:latin typeface="Arial" pitchFamily="34" charset="0"/>
                <a:ea typeface="Times New Roman" pitchFamily="18" charset="0"/>
                <a:cs typeface="Arial" pitchFamily="34" charset="0"/>
              </a:rPr>
              <a:t>must be settled before commencement of the course, </a:t>
            </a:r>
            <a:r>
              <a:rPr lang="en-GB" sz="1000" dirty="0" smtClean="0">
                <a:latin typeface="Arial" pitchFamily="34" charset="0"/>
                <a:ea typeface="Times New Roman" pitchFamily="18" charset="0"/>
                <a:cs typeface="Arial" pitchFamily="34" charset="0"/>
              </a:rPr>
              <a:t>otherwise participants will not </a:t>
            </a:r>
            <a:r>
              <a:rPr lang="en-GB" sz="1000" dirty="0">
                <a:latin typeface="Arial" pitchFamily="34" charset="0"/>
                <a:ea typeface="Times New Roman" pitchFamily="18" charset="0"/>
                <a:cs typeface="Arial" pitchFamily="34" charset="0"/>
              </a:rPr>
              <a:t>be allowed to enter the hall. If a place is reserved and </a:t>
            </a:r>
            <a:r>
              <a:rPr lang="en-GB" sz="1000" dirty="0" smtClean="0">
                <a:latin typeface="Arial" pitchFamily="34" charset="0"/>
                <a:ea typeface="Times New Roman" pitchFamily="18" charset="0"/>
                <a:cs typeface="Arial" pitchFamily="34" charset="0"/>
              </a:rPr>
              <a:t>the intended </a:t>
            </a:r>
            <a:r>
              <a:rPr lang="en-GB" sz="1000" dirty="0">
                <a:latin typeface="Arial" pitchFamily="34" charset="0"/>
                <a:ea typeface="Times New Roman" pitchFamily="18" charset="0"/>
                <a:cs typeface="Arial" pitchFamily="34" charset="0"/>
              </a:rPr>
              <a:t>participants fail to </a:t>
            </a:r>
            <a:r>
              <a:rPr lang="en-GB" sz="1000" dirty="0" smtClean="0">
                <a:latin typeface="Arial" pitchFamily="34" charset="0"/>
                <a:ea typeface="Times New Roman" pitchFamily="18" charset="0"/>
                <a:cs typeface="Arial" pitchFamily="34" charset="0"/>
              </a:rPr>
              <a:t>attend the </a:t>
            </a:r>
            <a:r>
              <a:rPr lang="en-GB" sz="1000" dirty="0">
                <a:latin typeface="Arial" pitchFamily="34" charset="0"/>
                <a:ea typeface="Times New Roman" pitchFamily="18" charset="0"/>
                <a:cs typeface="Arial" pitchFamily="34" charset="0"/>
              </a:rPr>
              <a:t>course, the fee is to be settled in full. If </a:t>
            </a:r>
            <a:r>
              <a:rPr lang="en-GB" sz="1000" dirty="0" smtClean="0">
                <a:latin typeface="Arial" pitchFamily="34" charset="0"/>
                <a:ea typeface="Times New Roman" pitchFamily="18" charset="0"/>
                <a:cs typeface="Arial" pitchFamily="34" charset="0"/>
              </a:rPr>
              <a:t>the participant </a:t>
            </a:r>
            <a:r>
              <a:rPr lang="en-GB" sz="1000" dirty="0">
                <a:latin typeface="Arial" pitchFamily="34" charset="0"/>
                <a:ea typeface="Times New Roman" pitchFamily="18" charset="0"/>
                <a:cs typeface="Arial" pitchFamily="34" charset="0"/>
              </a:rPr>
              <a:t>made payment and failed to attend </a:t>
            </a:r>
            <a:r>
              <a:rPr lang="en-GB" sz="1000" dirty="0" smtClean="0">
                <a:latin typeface="Arial" pitchFamily="34" charset="0"/>
                <a:ea typeface="Times New Roman" pitchFamily="18" charset="0"/>
                <a:cs typeface="Arial" pitchFamily="34" charset="0"/>
              </a:rPr>
              <a:t>the course</a:t>
            </a:r>
            <a:r>
              <a:rPr lang="en-GB" sz="1000" dirty="0">
                <a:latin typeface="Arial" pitchFamily="34" charset="0"/>
                <a:ea typeface="Times New Roman" pitchFamily="18" charset="0"/>
                <a:cs typeface="Arial" pitchFamily="34" charset="0"/>
              </a:rPr>
              <a:t>, the fee paid is non-refundable.</a:t>
            </a:r>
          </a:p>
          <a:p>
            <a:pPr marL="109538" indent="-109538" algn="just"/>
            <a:r>
              <a:rPr lang="en-GB" sz="1000" dirty="0" smtClean="0">
                <a:latin typeface="Arial" pitchFamily="34" charset="0"/>
                <a:ea typeface="Times New Roman" pitchFamily="18" charset="0"/>
                <a:cs typeface="Arial" pitchFamily="34" charset="0"/>
              </a:rPr>
              <a:t>• The </a:t>
            </a:r>
            <a:r>
              <a:rPr lang="en-GB" sz="1000" dirty="0">
                <a:latin typeface="Arial" pitchFamily="34" charset="0"/>
                <a:ea typeface="Times New Roman" pitchFamily="18" charset="0"/>
                <a:cs typeface="Arial" pitchFamily="34" charset="0"/>
              </a:rPr>
              <a:t>Organising Committee reserves the right to cancel, alter, or change the program due </a:t>
            </a:r>
            <a:r>
              <a:rPr lang="en-GB" sz="1000" dirty="0" smtClean="0">
                <a:latin typeface="Arial" pitchFamily="34" charset="0"/>
                <a:ea typeface="Times New Roman" pitchFamily="18" charset="0"/>
                <a:cs typeface="Arial" pitchFamily="34" charset="0"/>
              </a:rPr>
              <a:t>to unforeseen </a:t>
            </a:r>
            <a:r>
              <a:rPr lang="en-GB" sz="1000" dirty="0">
                <a:latin typeface="Arial" pitchFamily="34" charset="0"/>
                <a:ea typeface="Times New Roman" pitchFamily="18" charset="0"/>
                <a:cs typeface="Arial" pitchFamily="34" charset="0"/>
              </a:rPr>
              <a:t>circumstances. Every effort will be made to inform the </a:t>
            </a:r>
            <a:r>
              <a:rPr lang="en-GB" sz="1000" dirty="0" smtClean="0">
                <a:latin typeface="Arial" pitchFamily="34" charset="0"/>
                <a:ea typeface="Times New Roman" pitchFamily="18" charset="0"/>
                <a:cs typeface="Arial" pitchFamily="34" charset="0"/>
              </a:rPr>
              <a:t>registered participants </a:t>
            </a:r>
            <a:r>
              <a:rPr lang="en-GB" sz="1000" dirty="0">
                <a:latin typeface="Arial" pitchFamily="34" charset="0"/>
                <a:ea typeface="Times New Roman" pitchFamily="18" charset="0"/>
                <a:cs typeface="Arial" pitchFamily="34" charset="0"/>
              </a:rPr>
              <a:t>of </a:t>
            </a:r>
            <a:r>
              <a:rPr lang="en-GB" sz="1000" dirty="0" smtClean="0">
                <a:latin typeface="Arial" pitchFamily="34" charset="0"/>
                <a:ea typeface="Times New Roman" pitchFamily="18" charset="0"/>
                <a:cs typeface="Arial" pitchFamily="34" charset="0"/>
              </a:rPr>
              <a:t>any changes</a:t>
            </a:r>
            <a:r>
              <a:rPr lang="en-GB" sz="1000" dirty="0">
                <a:latin typeface="Arial" pitchFamily="34" charset="0"/>
                <a:ea typeface="Times New Roman" pitchFamily="18" charset="0"/>
                <a:cs typeface="Arial" pitchFamily="34" charset="0"/>
              </a:rPr>
              <a:t>. In view of the limited places available, </a:t>
            </a:r>
            <a:r>
              <a:rPr lang="en-GB" sz="1000" dirty="0" smtClean="0">
                <a:latin typeface="Arial" pitchFamily="34" charset="0"/>
                <a:ea typeface="Times New Roman" pitchFamily="18" charset="0"/>
                <a:cs typeface="Arial" pitchFamily="34" charset="0"/>
              </a:rPr>
              <a:t>intending participants </a:t>
            </a:r>
            <a:r>
              <a:rPr lang="en-GB" sz="1000" dirty="0">
                <a:latin typeface="Arial" pitchFamily="34" charset="0"/>
                <a:ea typeface="Times New Roman" pitchFamily="18" charset="0"/>
                <a:cs typeface="Arial" pitchFamily="34" charset="0"/>
              </a:rPr>
              <a:t>are advised to send </a:t>
            </a:r>
            <a:r>
              <a:rPr lang="en-GB" sz="1000" dirty="0" smtClean="0">
                <a:latin typeface="Arial" pitchFamily="34" charset="0"/>
                <a:ea typeface="Times New Roman" pitchFamily="18" charset="0"/>
                <a:cs typeface="Arial" pitchFamily="34" charset="0"/>
              </a:rPr>
              <a:t>their registrations </a:t>
            </a:r>
            <a:r>
              <a:rPr lang="en-GB" sz="1000" dirty="0">
                <a:latin typeface="Arial" pitchFamily="34" charset="0"/>
                <a:ea typeface="Times New Roman" pitchFamily="18" charset="0"/>
                <a:cs typeface="Arial" pitchFamily="34" charset="0"/>
              </a:rPr>
              <a:t>as early as possible so as to avoid disappointment.</a:t>
            </a:r>
          </a:p>
        </p:txBody>
      </p:sp>
      <p:sp>
        <p:nvSpPr>
          <p:cNvPr id="8" name="Rectangle 7"/>
          <p:cNvSpPr/>
          <p:nvPr/>
        </p:nvSpPr>
        <p:spPr>
          <a:xfrm>
            <a:off x="7312" y="1772816"/>
            <a:ext cx="4953000" cy="1015663"/>
          </a:xfrm>
          <a:prstGeom prst="rect">
            <a:avLst/>
          </a:prstGeom>
        </p:spPr>
        <p:txBody>
          <a:bodyPr>
            <a:spAutoFit/>
          </a:bodyPr>
          <a:lstStyle/>
          <a:p>
            <a:r>
              <a:rPr lang="en-GB" sz="1000" b="1" u="sng" dirty="0" smtClean="0">
                <a:latin typeface="Arial" pitchFamily="34" charset="0"/>
                <a:ea typeface="Times New Roman" pitchFamily="18" charset="0"/>
                <a:cs typeface="Arial" pitchFamily="34" charset="0"/>
              </a:rPr>
              <a:t>OBJECTIVE</a:t>
            </a:r>
          </a:p>
          <a:p>
            <a:pPr algn="just"/>
            <a:r>
              <a:rPr lang="en-GB" sz="1000" dirty="0" smtClean="0">
                <a:latin typeface="Arial" pitchFamily="34" charset="0"/>
                <a:ea typeface="Times New Roman" pitchFamily="18" charset="0"/>
                <a:cs typeface="Arial" pitchFamily="34" charset="0"/>
              </a:rPr>
              <a:t>Discuss </a:t>
            </a:r>
            <a:r>
              <a:rPr lang="en-GB" sz="1000" dirty="0">
                <a:latin typeface="Arial" pitchFamily="34" charset="0"/>
                <a:ea typeface="Times New Roman" pitchFamily="18" charset="0"/>
                <a:cs typeface="Arial" pitchFamily="34" charset="0"/>
              </a:rPr>
              <a:t>the issues related to concrete constituents and environmental impacts, concrete properties, causes of concrete deterioration, alternative solutions to use recyclable agricultural, industrial and natural recyclable materials for sustainable construction industry to reduce cost, energy, natural resources and GHG emissions, and surface repair materials for deteriorated concrete.</a:t>
            </a:r>
          </a:p>
        </p:txBody>
      </p:sp>
      <p:graphicFrame>
        <p:nvGraphicFramePr>
          <p:cNvPr id="10" name="Table 9"/>
          <p:cNvGraphicFramePr>
            <a:graphicFrameLocks noGrp="1"/>
          </p:cNvGraphicFramePr>
          <p:nvPr>
            <p:extLst>
              <p:ext uri="{D42A27DB-BD31-4B8C-83A1-F6EECF244321}">
                <p14:modId xmlns:p14="http://schemas.microsoft.com/office/powerpoint/2010/main" val="634620522"/>
              </p:ext>
            </p:extLst>
          </p:nvPr>
        </p:nvGraphicFramePr>
        <p:xfrm>
          <a:off x="56456" y="2852936"/>
          <a:ext cx="4824536" cy="2628900"/>
        </p:xfrm>
        <a:graphic>
          <a:graphicData uri="http://schemas.openxmlformats.org/drawingml/2006/table">
            <a:tbl>
              <a:tblPr firstRow="1" firstCol="1" bandRow="1">
                <a:tableStyleId>{5940675A-B579-460E-94D1-54222C63F5DA}</a:tableStyleId>
              </a:tblPr>
              <a:tblGrid>
                <a:gridCol w="871977"/>
                <a:gridCol w="3952559"/>
              </a:tblGrid>
              <a:tr h="0">
                <a:tc>
                  <a:txBody>
                    <a:bodyPr/>
                    <a:lstStyle/>
                    <a:p>
                      <a:pPr algn="ctr">
                        <a:lnSpc>
                          <a:spcPct val="115000"/>
                        </a:lnSpc>
                        <a:spcAft>
                          <a:spcPts val="0"/>
                        </a:spcAft>
                      </a:pPr>
                      <a:r>
                        <a:rPr lang="en-GB" sz="1000" b="1" dirty="0">
                          <a:effectLst/>
                        </a:rPr>
                        <a:t>Time</a:t>
                      </a:r>
                      <a:endParaRPr lang="en-GB" sz="900" b="1" dirty="0">
                        <a:effectLst/>
                        <a:latin typeface="Calibri"/>
                        <a:ea typeface="Calibri"/>
                        <a:cs typeface="Arial"/>
                      </a:endParaRPr>
                    </a:p>
                  </a:txBody>
                  <a:tcPr marL="68580" marR="68580" marT="0" marB="0" anchor="ctr">
                    <a:solidFill>
                      <a:schemeClr val="tx2">
                        <a:lumMod val="20000"/>
                        <a:lumOff val="80000"/>
                      </a:schemeClr>
                    </a:solidFill>
                  </a:tcPr>
                </a:tc>
                <a:tc>
                  <a:txBody>
                    <a:bodyPr/>
                    <a:lstStyle/>
                    <a:p>
                      <a:pPr algn="just">
                        <a:lnSpc>
                          <a:spcPct val="115000"/>
                        </a:lnSpc>
                        <a:spcAft>
                          <a:spcPts val="0"/>
                        </a:spcAft>
                      </a:pPr>
                      <a:r>
                        <a:rPr lang="en-GB" sz="1000" b="1" dirty="0">
                          <a:effectLst/>
                        </a:rPr>
                        <a:t>Program Tentative</a:t>
                      </a:r>
                      <a:endParaRPr lang="en-GB" sz="900" b="1" dirty="0">
                        <a:effectLst/>
                        <a:latin typeface="Calibri"/>
                        <a:ea typeface="Calibri"/>
                        <a:cs typeface="Arial"/>
                      </a:endParaRPr>
                    </a:p>
                  </a:txBody>
                  <a:tcPr marL="68580" marR="68580" marT="0" marB="0">
                    <a:solidFill>
                      <a:schemeClr val="tx2">
                        <a:lumMod val="20000"/>
                        <a:lumOff val="80000"/>
                      </a:schemeClr>
                    </a:solidFill>
                  </a:tcPr>
                </a:tc>
              </a:tr>
              <a:tr h="0">
                <a:tc>
                  <a:txBody>
                    <a:bodyPr/>
                    <a:lstStyle/>
                    <a:p>
                      <a:pPr algn="ctr">
                        <a:lnSpc>
                          <a:spcPct val="115000"/>
                        </a:lnSpc>
                        <a:spcAft>
                          <a:spcPts val="0"/>
                        </a:spcAft>
                      </a:pPr>
                      <a:r>
                        <a:rPr lang="en-GB" sz="1000" b="1" dirty="0" smtClean="0">
                          <a:effectLst/>
                        </a:rPr>
                        <a:t>8.00 </a:t>
                      </a:r>
                      <a:r>
                        <a:rPr lang="en-GB" sz="1000" b="1" dirty="0">
                          <a:effectLst/>
                        </a:rPr>
                        <a:t>– </a:t>
                      </a:r>
                      <a:r>
                        <a:rPr lang="en-GB" sz="1000" b="1" dirty="0" smtClean="0">
                          <a:effectLst/>
                        </a:rPr>
                        <a:t>9.00</a:t>
                      </a:r>
                      <a:endParaRPr lang="en-GB" sz="900" b="1" dirty="0">
                        <a:effectLst/>
                        <a:latin typeface="Calibri"/>
                        <a:ea typeface="Calibri"/>
                        <a:cs typeface="Arial"/>
                      </a:endParaRPr>
                    </a:p>
                  </a:txBody>
                  <a:tcPr marL="68580" marR="68580" marT="0" marB="0" anchor="ctr"/>
                </a:tc>
                <a:tc>
                  <a:txBody>
                    <a:bodyPr/>
                    <a:lstStyle/>
                    <a:p>
                      <a:pPr algn="just">
                        <a:lnSpc>
                          <a:spcPct val="115000"/>
                        </a:lnSpc>
                        <a:spcAft>
                          <a:spcPts val="0"/>
                        </a:spcAft>
                      </a:pPr>
                      <a:r>
                        <a:rPr lang="en-GB" sz="1000">
                          <a:effectLst/>
                        </a:rPr>
                        <a:t>Registration</a:t>
                      </a:r>
                      <a:endParaRPr lang="en-GB" sz="900">
                        <a:effectLst/>
                        <a:latin typeface="Calibri"/>
                        <a:ea typeface="Calibri"/>
                        <a:cs typeface="Arial"/>
                      </a:endParaRPr>
                    </a:p>
                  </a:txBody>
                  <a:tcPr marL="68580" marR="68580" marT="0" marB="0"/>
                </a:tc>
              </a:tr>
              <a:tr h="0">
                <a:tc>
                  <a:txBody>
                    <a:bodyPr/>
                    <a:lstStyle/>
                    <a:p>
                      <a:pPr algn="ctr">
                        <a:lnSpc>
                          <a:spcPct val="115000"/>
                        </a:lnSpc>
                        <a:spcAft>
                          <a:spcPts val="0"/>
                        </a:spcAft>
                      </a:pPr>
                      <a:r>
                        <a:rPr lang="en-GB" sz="1000" b="1" dirty="0" smtClean="0">
                          <a:effectLst/>
                        </a:rPr>
                        <a:t>9.00 </a:t>
                      </a:r>
                      <a:r>
                        <a:rPr lang="en-GB" sz="1000" b="1" dirty="0">
                          <a:effectLst/>
                        </a:rPr>
                        <a:t>– </a:t>
                      </a:r>
                      <a:r>
                        <a:rPr lang="en-GB" sz="1000" b="1" dirty="0" smtClean="0">
                          <a:effectLst/>
                        </a:rPr>
                        <a:t>9.10</a:t>
                      </a:r>
                      <a:endParaRPr lang="en-GB" sz="900" b="1" dirty="0">
                        <a:effectLst/>
                      </a:endParaRPr>
                    </a:p>
                    <a:p>
                      <a:pPr algn="ctr">
                        <a:lnSpc>
                          <a:spcPct val="115000"/>
                        </a:lnSpc>
                        <a:spcAft>
                          <a:spcPts val="0"/>
                        </a:spcAft>
                      </a:pPr>
                      <a:r>
                        <a:rPr lang="en-GB" sz="1000" b="1" dirty="0" smtClean="0">
                          <a:effectLst/>
                        </a:rPr>
                        <a:t>9.10</a:t>
                      </a:r>
                      <a:r>
                        <a:rPr lang="en-GB" sz="1000" b="1" baseline="0" dirty="0" smtClean="0">
                          <a:effectLst/>
                        </a:rPr>
                        <a:t> </a:t>
                      </a:r>
                      <a:r>
                        <a:rPr lang="en-GB" sz="1000" b="1" dirty="0" smtClean="0">
                          <a:effectLst/>
                        </a:rPr>
                        <a:t>– 10.15</a:t>
                      </a:r>
                      <a:endParaRPr lang="en-GB" sz="900" b="1" dirty="0">
                        <a:effectLst/>
                        <a:latin typeface="Calibri"/>
                        <a:ea typeface="Calibri"/>
                        <a:cs typeface="Arial"/>
                      </a:endParaRPr>
                    </a:p>
                  </a:txBody>
                  <a:tcPr marL="68580" marR="68580" marT="0" marB="0" anchor="ctr"/>
                </a:tc>
                <a:tc>
                  <a:txBody>
                    <a:bodyPr/>
                    <a:lstStyle/>
                    <a:p>
                      <a:pPr algn="just">
                        <a:lnSpc>
                          <a:spcPct val="115000"/>
                        </a:lnSpc>
                        <a:spcAft>
                          <a:spcPts val="0"/>
                        </a:spcAft>
                      </a:pPr>
                      <a:r>
                        <a:rPr lang="en-GB" sz="1000" dirty="0">
                          <a:effectLst/>
                        </a:rPr>
                        <a:t>- Welcoming Remarks</a:t>
                      </a:r>
                      <a:endParaRPr lang="en-GB" sz="900" dirty="0">
                        <a:effectLst/>
                      </a:endParaRPr>
                    </a:p>
                    <a:p>
                      <a:pPr algn="just">
                        <a:lnSpc>
                          <a:spcPct val="115000"/>
                        </a:lnSpc>
                        <a:spcAft>
                          <a:spcPts val="0"/>
                        </a:spcAft>
                      </a:pPr>
                      <a:r>
                        <a:rPr lang="en-GB" sz="1000" dirty="0">
                          <a:effectLst/>
                        </a:rPr>
                        <a:t>- Session 1 - Why Steel and </a:t>
                      </a:r>
                      <a:r>
                        <a:rPr lang="en-GB" sz="1000" dirty="0" smtClean="0">
                          <a:effectLst/>
                        </a:rPr>
                        <a:t>Wood?, </a:t>
                      </a:r>
                      <a:r>
                        <a:rPr lang="en-GB" sz="1000" dirty="0">
                          <a:effectLst/>
                        </a:rPr>
                        <a:t>Why not </a:t>
                      </a:r>
                      <a:r>
                        <a:rPr lang="en-GB" sz="1000" dirty="0" smtClean="0">
                          <a:effectLst/>
                        </a:rPr>
                        <a:t>Concrete?</a:t>
                      </a:r>
                      <a:endParaRPr lang="en-GB" sz="900" dirty="0">
                        <a:effectLst/>
                      </a:endParaRPr>
                    </a:p>
                    <a:p>
                      <a:pPr algn="just">
                        <a:lnSpc>
                          <a:spcPct val="115000"/>
                        </a:lnSpc>
                        <a:spcAft>
                          <a:spcPts val="0"/>
                        </a:spcAft>
                      </a:pPr>
                      <a:r>
                        <a:rPr lang="en-GB" sz="1000" dirty="0">
                          <a:effectLst/>
                        </a:rPr>
                        <a:t>- Concrete Constituents and Environmental Impacts</a:t>
                      </a:r>
                      <a:endParaRPr lang="en-GB" sz="900" dirty="0">
                        <a:effectLst/>
                        <a:latin typeface="Calibri"/>
                        <a:ea typeface="Calibri"/>
                        <a:cs typeface="Arial"/>
                      </a:endParaRPr>
                    </a:p>
                  </a:txBody>
                  <a:tcPr marL="68580" marR="68580" marT="0" marB="0"/>
                </a:tc>
              </a:tr>
              <a:tr h="0">
                <a:tc>
                  <a:txBody>
                    <a:bodyPr/>
                    <a:lstStyle/>
                    <a:p>
                      <a:pPr algn="ctr">
                        <a:lnSpc>
                          <a:spcPct val="115000"/>
                        </a:lnSpc>
                        <a:spcAft>
                          <a:spcPts val="0"/>
                        </a:spcAft>
                      </a:pPr>
                      <a:r>
                        <a:rPr lang="en-GB" sz="1000" b="1" dirty="0" smtClean="0">
                          <a:effectLst/>
                        </a:rPr>
                        <a:t>10.15 </a:t>
                      </a:r>
                      <a:r>
                        <a:rPr lang="en-GB" sz="1000" b="1" dirty="0">
                          <a:effectLst/>
                        </a:rPr>
                        <a:t>– </a:t>
                      </a:r>
                      <a:r>
                        <a:rPr lang="en-GB" sz="1000" b="1" dirty="0" smtClean="0">
                          <a:effectLst/>
                        </a:rPr>
                        <a:t>10.30</a:t>
                      </a:r>
                      <a:endParaRPr lang="en-GB" sz="900" b="1" dirty="0">
                        <a:effectLst/>
                        <a:latin typeface="Calibri"/>
                        <a:ea typeface="Calibri"/>
                        <a:cs typeface="Arial"/>
                      </a:endParaRPr>
                    </a:p>
                  </a:txBody>
                  <a:tcPr marL="68580" marR="68580" marT="0" marB="0" anchor="ctr">
                    <a:solidFill>
                      <a:schemeClr val="tx2">
                        <a:lumMod val="20000"/>
                        <a:lumOff val="80000"/>
                      </a:schemeClr>
                    </a:solidFill>
                  </a:tcPr>
                </a:tc>
                <a:tc>
                  <a:txBody>
                    <a:bodyPr/>
                    <a:lstStyle/>
                    <a:p>
                      <a:pPr algn="just">
                        <a:lnSpc>
                          <a:spcPct val="115000"/>
                        </a:lnSpc>
                        <a:spcAft>
                          <a:spcPts val="0"/>
                        </a:spcAft>
                      </a:pPr>
                      <a:r>
                        <a:rPr lang="en-GB" sz="1000" dirty="0">
                          <a:effectLst/>
                        </a:rPr>
                        <a:t>- Coffee Break</a:t>
                      </a:r>
                      <a:endParaRPr lang="en-GB" sz="900" dirty="0">
                        <a:effectLst/>
                        <a:latin typeface="Calibri"/>
                        <a:ea typeface="Calibri"/>
                        <a:cs typeface="Arial"/>
                      </a:endParaRPr>
                    </a:p>
                  </a:txBody>
                  <a:tcPr marL="68580" marR="68580" marT="0" marB="0">
                    <a:solidFill>
                      <a:schemeClr val="tx2">
                        <a:lumMod val="20000"/>
                        <a:lumOff val="80000"/>
                      </a:schemeClr>
                    </a:solidFill>
                  </a:tcPr>
                </a:tc>
              </a:tr>
              <a:tr h="0">
                <a:tc>
                  <a:txBody>
                    <a:bodyPr/>
                    <a:lstStyle/>
                    <a:p>
                      <a:pPr algn="ctr">
                        <a:lnSpc>
                          <a:spcPct val="115000"/>
                        </a:lnSpc>
                        <a:spcAft>
                          <a:spcPts val="0"/>
                        </a:spcAft>
                      </a:pPr>
                      <a:r>
                        <a:rPr lang="en-GB" sz="1000" b="1" dirty="0">
                          <a:effectLst/>
                        </a:rPr>
                        <a:t>10.30 </a:t>
                      </a:r>
                      <a:r>
                        <a:rPr lang="en-GB" sz="1000" b="1" dirty="0" smtClean="0">
                          <a:effectLst/>
                        </a:rPr>
                        <a:t>– </a:t>
                      </a:r>
                      <a:r>
                        <a:rPr lang="en-GB" sz="1000" b="1" dirty="0">
                          <a:effectLst/>
                        </a:rPr>
                        <a:t>11.30 </a:t>
                      </a:r>
                      <a:endParaRPr lang="en-GB" sz="900" b="1" dirty="0">
                        <a:effectLst/>
                        <a:latin typeface="Calibri"/>
                        <a:ea typeface="Calibri"/>
                        <a:cs typeface="Arial"/>
                      </a:endParaRPr>
                    </a:p>
                  </a:txBody>
                  <a:tcPr marL="68580" marR="68580" marT="0" marB="0" anchor="ctr"/>
                </a:tc>
                <a:tc>
                  <a:txBody>
                    <a:bodyPr/>
                    <a:lstStyle/>
                    <a:p>
                      <a:pPr marL="111760" indent="-111760">
                        <a:lnSpc>
                          <a:spcPct val="115000"/>
                        </a:lnSpc>
                        <a:spcAft>
                          <a:spcPts val="0"/>
                        </a:spcAft>
                      </a:pPr>
                      <a:r>
                        <a:rPr lang="en-GB" sz="1000">
                          <a:effectLst/>
                        </a:rPr>
                        <a:t>- Session 2 - Concrete Constituents and Environmental Impacts (continue)</a:t>
                      </a:r>
                      <a:endParaRPr lang="en-GB" sz="900">
                        <a:effectLst/>
                        <a:latin typeface="Calibri"/>
                        <a:ea typeface="Calibri"/>
                        <a:cs typeface="Arial"/>
                      </a:endParaRPr>
                    </a:p>
                  </a:txBody>
                  <a:tcPr marL="68580" marR="68580" marT="0" marB="0"/>
                </a:tc>
              </a:tr>
              <a:tr h="0">
                <a:tc>
                  <a:txBody>
                    <a:bodyPr/>
                    <a:lstStyle/>
                    <a:p>
                      <a:pPr algn="ctr">
                        <a:lnSpc>
                          <a:spcPct val="115000"/>
                        </a:lnSpc>
                        <a:spcAft>
                          <a:spcPts val="0"/>
                        </a:spcAft>
                      </a:pPr>
                      <a:r>
                        <a:rPr lang="en-GB" sz="1000" b="1" dirty="0">
                          <a:effectLst/>
                        </a:rPr>
                        <a:t>11.30 </a:t>
                      </a:r>
                      <a:r>
                        <a:rPr lang="en-GB" sz="1000" b="1" dirty="0" smtClean="0">
                          <a:effectLst/>
                        </a:rPr>
                        <a:t>– 13.00</a:t>
                      </a:r>
                      <a:endParaRPr lang="en-GB" sz="900" b="1" dirty="0">
                        <a:effectLst/>
                        <a:latin typeface="Calibri"/>
                        <a:ea typeface="Calibri"/>
                        <a:cs typeface="Arial"/>
                      </a:endParaRPr>
                    </a:p>
                  </a:txBody>
                  <a:tcPr marL="68580" marR="68580" marT="0" marB="0" anchor="ctr"/>
                </a:tc>
                <a:tc>
                  <a:txBody>
                    <a:bodyPr/>
                    <a:lstStyle/>
                    <a:p>
                      <a:pPr algn="just">
                        <a:lnSpc>
                          <a:spcPct val="115000"/>
                        </a:lnSpc>
                        <a:spcAft>
                          <a:spcPts val="0"/>
                        </a:spcAft>
                      </a:pPr>
                      <a:r>
                        <a:rPr lang="en-GB" sz="1000" dirty="0">
                          <a:effectLst/>
                        </a:rPr>
                        <a:t>- Session 3 - Properties </a:t>
                      </a:r>
                      <a:r>
                        <a:rPr lang="en-GB" sz="1000" dirty="0" smtClean="0">
                          <a:effectLst/>
                        </a:rPr>
                        <a:t>of </a:t>
                      </a:r>
                      <a:r>
                        <a:rPr lang="en-GB" sz="1000" dirty="0">
                          <a:effectLst/>
                        </a:rPr>
                        <a:t>Concrete</a:t>
                      </a:r>
                      <a:endParaRPr lang="en-GB" sz="900" dirty="0">
                        <a:effectLst/>
                      </a:endParaRPr>
                    </a:p>
                    <a:p>
                      <a:pPr algn="just">
                        <a:lnSpc>
                          <a:spcPct val="115000"/>
                        </a:lnSpc>
                        <a:spcAft>
                          <a:spcPts val="0"/>
                        </a:spcAft>
                      </a:pPr>
                      <a:r>
                        <a:rPr lang="en-GB" sz="1000" dirty="0">
                          <a:effectLst/>
                        </a:rPr>
                        <a:t>- Causes of Concrete Deterioration</a:t>
                      </a:r>
                      <a:endParaRPr lang="en-GB" sz="900" dirty="0">
                        <a:effectLst/>
                        <a:latin typeface="Calibri"/>
                        <a:ea typeface="Calibri"/>
                        <a:cs typeface="Arial"/>
                      </a:endParaRPr>
                    </a:p>
                  </a:txBody>
                  <a:tcPr marL="68580" marR="68580" marT="0" marB="0"/>
                </a:tc>
              </a:tr>
              <a:tr h="0">
                <a:tc>
                  <a:txBody>
                    <a:bodyPr/>
                    <a:lstStyle/>
                    <a:p>
                      <a:pPr algn="ctr">
                        <a:lnSpc>
                          <a:spcPct val="115000"/>
                        </a:lnSpc>
                        <a:spcAft>
                          <a:spcPts val="0"/>
                        </a:spcAft>
                      </a:pPr>
                      <a:r>
                        <a:rPr lang="en-GB" sz="1000" b="1" dirty="0" smtClean="0">
                          <a:effectLst/>
                        </a:rPr>
                        <a:t>13.00 – 14.00</a:t>
                      </a:r>
                      <a:endParaRPr lang="en-GB" sz="900" b="1" dirty="0">
                        <a:effectLst/>
                        <a:latin typeface="Calibri"/>
                        <a:ea typeface="Calibri"/>
                        <a:cs typeface="Arial"/>
                      </a:endParaRPr>
                    </a:p>
                  </a:txBody>
                  <a:tcPr marL="68580" marR="68580" marT="0" marB="0" anchor="ctr">
                    <a:solidFill>
                      <a:schemeClr val="tx2">
                        <a:lumMod val="20000"/>
                        <a:lumOff val="80000"/>
                      </a:schemeClr>
                    </a:solidFill>
                  </a:tcPr>
                </a:tc>
                <a:tc>
                  <a:txBody>
                    <a:bodyPr/>
                    <a:lstStyle/>
                    <a:p>
                      <a:pPr algn="just">
                        <a:lnSpc>
                          <a:spcPct val="115000"/>
                        </a:lnSpc>
                        <a:spcAft>
                          <a:spcPts val="0"/>
                        </a:spcAft>
                      </a:pPr>
                      <a:r>
                        <a:rPr lang="en-GB" sz="1000" dirty="0">
                          <a:effectLst/>
                        </a:rPr>
                        <a:t>- Lunch Break</a:t>
                      </a:r>
                      <a:endParaRPr lang="en-GB" sz="900" dirty="0">
                        <a:effectLst/>
                        <a:latin typeface="Calibri"/>
                        <a:ea typeface="Calibri"/>
                        <a:cs typeface="Arial"/>
                      </a:endParaRPr>
                    </a:p>
                  </a:txBody>
                  <a:tcPr marL="68580" marR="68580" marT="0" marB="0">
                    <a:solidFill>
                      <a:schemeClr val="tx2">
                        <a:lumMod val="20000"/>
                        <a:lumOff val="80000"/>
                      </a:schemeClr>
                    </a:solidFill>
                  </a:tcPr>
                </a:tc>
              </a:tr>
              <a:tr h="0">
                <a:tc>
                  <a:txBody>
                    <a:bodyPr/>
                    <a:lstStyle/>
                    <a:p>
                      <a:pPr algn="ctr">
                        <a:lnSpc>
                          <a:spcPct val="115000"/>
                        </a:lnSpc>
                        <a:spcAft>
                          <a:spcPts val="0"/>
                        </a:spcAft>
                      </a:pPr>
                      <a:r>
                        <a:rPr lang="en-GB" sz="1000" b="1" dirty="0" smtClean="0">
                          <a:effectLst/>
                        </a:rPr>
                        <a:t>14.00 </a:t>
                      </a:r>
                      <a:r>
                        <a:rPr lang="en-GB" sz="1000" b="1" dirty="0">
                          <a:effectLst/>
                        </a:rPr>
                        <a:t>– </a:t>
                      </a:r>
                      <a:r>
                        <a:rPr lang="en-GB" sz="1000" b="1" dirty="0" smtClean="0">
                          <a:effectLst/>
                        </a:rPr>
                        <a:t>15.15</a:t>
                      </a:r>
                      <a:endParaRPr lang="en-GB" sz="900" b="1" dirty="0">
                        <a:effectLst/>
                        <a:latin typeface="Calibri"/>
                        <a:ea typeface="Calibri"/>
                        <a:cs typeface="Arial"/>
                      </a:endParaRPr>
                    </a:p>
                  </a:txBody>
                  <a:tcPr marL="68580" marR="68580" marT="0" marB="0" anchor="ctr"/>
                </a:tc>
                <a:tc>
                  <a:txBody>
                    <a:bodyPr/>
                    <a:lstStyle/>
                    <a:p>
                      <a:pPr algn="just">
                        <a:lnSpc>
                          <a:spcPct val="115000"/>
                        </a:lnSpc>
                        <a:spcAft>
                          <a:spcPts val="0"/>
                        </a:spcAft>
                      </a:pPr>
                      <a:r>
                        <a:rPr lang="en-GB" sz="1000" dirty="0">
                          <a:effectLst/>
                        </a:rPr>
                        <a:t>- Session 4 - Proven Case Studies: Construction Materials</a:t>
                      </a:r>
                      <a:endParaRPr lang="en-GB" sz="900" dirty="0">
                        <a:effectLst/>
                        <a:latin typeface="Calibri"/>
                        <a:ea typeface="Calibri"/>
                        <a:cs typeface="Arial"/>
                      </a:endParaRPr>
                    </a:p>
                  </a:txBody>
                  <a:tcPr marL="68580" marR="68580" marT="0" marB="0"/>
                </a:tc>
              </a:tr>
              <a:tr h="0">
                <a:tc>
                  <a:txBody>
                    <a:bodyPr/>
                    <a:lstStyle/>
                    <a:p>
                      <a:pPr algn="ctr">
                        <a:lnSpc>
                          <a:spcPct val="115000"/>
                        </a:lnSpc>
                        <a:spcAft>
                          <a:spcPts val="0"/>
                        </a:spcAft>
                      </a:pPr>
                      <a:r>
                        <a:rPr lang="en-GB" sz="1000" b="1" dirty="0" smtClean="0">
                          <a:effectLst/>
                        </a:rPr>
                        <a:t>15.15 – 15.30 </a:t>
                      </a:r>
                      <a:endParaRPr lang="en-GB" sz="900" b="1" dirty="0">
                        <a:effectLst/>
                        <a:latin typeface="Calibri"/>
                        <a:ea typeface="Calibri"/>
                        <a:cs typeface="Arial"/>
                      </a:endParaRPr>
                    </a:p>
                  </a:txBody>
                  <a:tcPr marL="68580" marR="68580" marT="0" marB="0" anchor="ctr">
                    <a:solidFill>
                      <a:schemeClr val="tx2">
                        <a:lumMod val="20000"/>
                        <a:lumOff val="80000"/>
                      </a:schemeClr>
                    </a:solidFill>
                  </a:tcPr>
                </a:tc>
                <a:tc>
                  <a:txBody>
                    <a:bodyPr/>
                    <a:lstStyle/>
                    <a:p>
                      <a:pPr algn="just">
                        <a:lnSpc>
                          <a:spcPct val="115000"/>
                        </a:lnSpc>
                        <a:spcAft>
                          <a:spcPts val="0"/>
                        </a:spcAft>
                      </a:pPr>
                      <a:r>
                        <a:rPr lang="en-GB" sz="1000" dirty="0">
                          <a:effectLst/>
                        </a:rPr>
                        <a:t>- Coffee Break</a:t>
                      </a:r>
                      <a:endParaRPr lang="en-GB" sz="900" dirty="0">
                        <a:effectLst/>
                        <a:latin typeface="Calibri"/>
                        <a:ea typeface="Calibri"/>
                        <a:cs typeface="Arial"/>
                      </a:endParaRPr>
                    </a:p>
                  </a:txBody>
                  <a:tcPr marL="68580" marR="68580" marT="0" marB="0">
                    <a:solidFill>
                      <a:schemeClr val="tx2">
                        <a:lumMod val="20000"/>
                        <a:lumOff val="80000"/>
                      </a:schemeClr>
                    </a:solidFill>
                  </a:tcPr>
                </a:tc>
              </a:tr>
              <a:tr h="0">
                <a:tc>
                  <a:txBody>
                    <a:bodyPr/>
                    <a:lstStyle/>
                    <a:p>
                      <a:pPr algn="ctr">
                        <a:lnSpc>
                          <a:spcPct val="115000"/>
                        </a:lnSpc>
                        <a:spcAft>
                          <a:spcPts val="0"/>
                        </a:spcAft>
                      </a:pPr>
                      <a:r>
                        <a:rPr lang="en-GB" sz="1000" b="1" dirty="0" smtClean="0">
                          <a:effectLst/>
                        </a:rPr>
                        <a:t>15.30 </a:t>
                      </a:r>
                      <a:r>
                        <a:rPr lang="en-GB" sz="1000" b="1" dirty="0">
                          <a:effectLst/>
                        </a:rPr>
                        <a:t>– </a:t>
                      </a:r>
                      <a:r>
                        <a:rPr lang="en-GB" sz="1000" b="1" dirty="0" smtClean="0">
                          <a:effectLst/>
                        </a:rPr>
                        <a:t>16.30</a:t>
                      </a:r>
                      <a:endParaRPr lang="en-GB" sz="900" b="1" dirty="0">
                        <a:effectLst/>
                        <a:latin typeface="Calibri"/>
                        <a:ea typeface="Calibri"/>
                        <a:cs typeface="Arial"/>
                      </a:endParaRPr>
                    </a:p>
                  </a:txBody>
                  <a:tcPr marL="68580" marR="68580" marT="0" marB="0" anchor="ctr"/>
                </a:tc>
                <a:tc>
                  <a:txBody>
                    <a:bodyPr/>
                    <a:lstStyle/>
                    <a:p>
                      <a:pPr algn="just">
                        <a:lnSpc>
                          <a:spcPct val="115000"/>
                        </a:lnSpc>
                        <a:spcAft>
                          <a:spcPts val="0"/>
                        </a:spcAft>
                      </a:pPr>
                      <a:r>
                        <a:rPr lang="en-GB" sz="1000" dirty="0">
                          <a:effectLst/>
                        </a:rPr>
                        <a:t>- Session 5 - Concrete </a:t>
                      </a:r>
                      <a:r>
                        <a:rPr lang="en-GB" sz="1000" dirty="0" smtClean="0">
                          <a:effectLst/>
                        </a:rPr>
                        <a:t>Surface Repair Materials</a:t>
                      </a:r>
                      <a:endParaRPr lang="en-GB" sz="900" dirty="0">
                        <a:effectLst/>
                        <a:latin typeface="Calibri"/>
                        <a:ea typeface="Calibri"/>
                        <a:cs typeface="Arial"/>
                      </a:endParaRPr>
                    </a:p>
                  </a:txBody>
                  <a:tcPr marL="68580" marR="68580" marT="0" marB="0"/>
                </a:tc>
              </a:tr>
              <a:tr h="0">
                <a:tc>
                  <a:txBody>
                    <a:bodyPr/>
                    <a:lstStyle/>
                    <a:p>
                      <a:pPr algn="ctr">
                        <a:lnSpc>
                          <a:spcPct val="115000"/>
                        </a:lnSpc>
                        <a:spcAft>
                          <a:spcPts val="0"/>
                        </a:spcAft>
                      </a:pPr>
                      <a:r>
                        <a:rPr lang="en-GB" sz="1000" b="1" dirty="0" smtClean="0">
                          <a:effectLst/>
                        </a:rPr>
                        <a:t>16.30 – 17.00 </a:t>
                      </a:r>
                      <a:endParaRPr lang="en-GB" sz="900" b="1" dirty="0">
                        <a:effectLst/>
                        <a:latin typeface="Calibri"/>
                        <a:ea typeface="Calibri"/>
                        <a:cs typeface="Arial"/>
                      </a:endParaRPr>
                    </a:p>
                  </a:txBody>
                  <a:tcPr marL="68580" marR="68580" marT="0" marB="0" anchor="ctr"/>
                </a:tc>
                <a:tc>
                  <a:txBody>
                    <a:bodyPr/>
                    <a:lstStyle/>
                    <a:p>
                      <a:pPr algn="just">
                        <a:lnSpc>
                          <a:spcPct val="115000"/>
                        </a:lnSpc>
                        <a:spcAft>
                          <a:spcPts val="0"/>
                        </a:spcAft>
                      </a:pPr>
                      <a:r>
                        <a:rPr lang="en-GB" sz="1000">
                          <a:effectLst/>
                        </a:rPr>
                        <a:t>- Discussion / Questions &amp; Answers Session</a:t>
                      </a:r>
                      <a:endParaRPr lang="en-GB" sz="900">
                        <a:effectLst/>
                        <a:latin typeface="Calibri"/>
                        <a:ea typeface="Calibri"/>
                        <a:cs typeface="Arial"/>
                      </a:endParaRPr>
                    </a:p>
                  </a:txBody>
                  <a:tcPr marL="68580" marR="68580" marT="0" marB="0"/>
                </a:tc>
              </a:tr>
              <a:tr h="0">
                <a:tc>
                  <a:txBody>
                    <a:bodyPr/>
                    <a:lstStyle/>
                    <a:p>
                      <a:pPr algn="ctr">
                        <a:lnSpc>
                          <a:spcPct val="115000"/>
                        </a:lnSpc>
                        <a:spcAft>
                          <a:spcPts val="0"/>
                        </a:spcAft>
                      </a:pPr>
                      <a:r>
                        <a:rPr lang="en-GB" sz="1000" b="1" dirty="0" smtClean="0">
                          <a:effectLst/>
                        </a:rPr>
                        <a:t>17.00</a:t>
                      </a:r>
                      <a:endParaRPr lang="en-GB" sz="900" b="1" dirty="0">
                        <a:effectLst/>
                        <a:latin typeface="Calibri"/>
                        <a:ea typeface="Calibri"/>
                        <a:cs typeface="Arial"/>
                      </a:endParaRPr>
                    </a:p>
                  </a:txBody>
                  <a:tcPr marL="68580" marR="68580" marT="0" marB="0" anchor="ctr"/>
                </a:tc>
                <a:tc>
                  <a:txBody>
                    <a:bodyPr/>
                    <a:lstStyle/>
                    <a:p>
                      <a:pPr algn="just">
                        <a:lnSpc>
                          <a:spcPct val="115000"/>
                        </a:lnSpc>
                        <a:spcAft>
                          <a:spcPts val="0"/>
                        </a:spcAft>
                      </a:pPr>
                      <a:r>
                        <a:rPr lang="en-GB" sz="1000" dirty="0">
                          <a:effectLst/>
                        </a:rPr>
                        <a:t>- End of Seminar</a:t>
                      </a:r>
                      <a:endParaRPr lang="en-GB" sz="900" dirty="0">
                        <a:effectLst/>
                        <a:latin typeface="Calibri"/>
                        <a:ea typeface="Calibri"/>
                        <a:cs typeface="Arial"/>
                      </a:endParaRPr>
                    </a:p>
                  </a:txBody>
                  <a:tcPr marL="68580" marR="68580" marT="0" marB="0"/>
                </a:tc>
              </a:tr>
            </a:tbl>
          </a:graphicData>
        </a:graphic>
      </p:graphicFrame>
      <p:sp>
        <p:nvSpPr>
          <p:cNvPr id="12" name="Rectangle 11"/>
          <p:cNvSpPr/>
          <p:nvPr/>
        </p:nvSpPr>
        <p:spPr>
          <a:xfrm>
            <a:off x="7312" y="5445224"/>
            <a:ext cx="4953000" cy="1485022"/>
          </a:xfrm>
          <a:prstGeom prst="rect">
            <a:avLst/>
          </a:prstGeom>
        </p:spPr>
        <p:txBody>
          <a:bodyPr>
            <a:spAutoFit/>
          </a:bodyPr>
          <a:lstStyle/>
          <a:p>
            <a:pPr algn="ctr"/>
            <a:r>
              <a:rPr lang="en-GB" sz="800" dirty="0">
                <a:latin typeface="Arial" pitchFamily="34" charset="0"/>
                <a:ea typeface="Times New Roman" pitchFamily="18" charset="0"/>
                <a:cs typeface="Arial" pitchFamily="34" charset="0"/>
              </a:rPr>
              <a:t>If you require further details or clarifications kindly contact </a:t>
            </a:r>
            <a:r>
              <a:rPr lang="en-GB" sz="800" dirty="0" smtClean="0">
                <a:latin typeface="Arial" pitchFamily="34" charset="0"/>
                <a:ea typeface="Times New Roman" pitchFamily="18" charset="0"/>
                <a:cs typeface="Arial" pitchFamily="34" charset="0"/>
              </a:rPr>
              <a:t>the</a:t>
            </a:r>
            <a:endParaRPr lang="en-US" sz="800" dirty="0" smtClean="0">
              <a:latin typeface="Arial" pitchFamily="34" charset="0"/>
              <a:ea typeface="Times New Roman" pitchFamily="18" charset="0"/>
              <a:cs typeface="Arial" pitchFamily="34" charset="0"/>
            </a:endParaRPr>
          </a:p>
          <a:p>
            <a:pPr algn="ctr"/>
            <a:r>
              <a:rPr lang="en-US" sz="800" dirty="0" err="1" smtClean="0">
                <a:latin typeface="Arial" pitchFamily="34" charset="0"/>
                <a:ea typeface="Times New Roman" pitchFamily="18" charset="0"/>
                <a:cs typeface="Arial" pitchFamily="34" charset="0"/>
              </a:rPr>
              <a:t>Universiti</a:t>
            </a:r>
            <a:r>
              <a:rPr lang="en-US" sz="800" dirty="0" smtClean="0">
                <a:latin typeface="Arial" pitchFamily="34" charset="0"/>
                <a:ea typeface="Times New Roman" pitchFamily="18" charset="0"/>
                <a:cs typeface="Arial" pitchFamily="34" charset="0"/>
              </a:rPr>
              <a:t> </a:t>
            </a:r>
            <a:r>
              <a:rPr lang="en-US" sz="800" dirty="0" err="1">
                <a:latin typeface="Arial" pitchFamily="34" charset="0"/>
                <a:ea typeface="Times New Roman" pitchFamily="18" charset="0"/>
                <a:cs typeface="Arial" pitchFamily="34" charset="0"/>
              </a:rPr>
              <a:t>Teknologi</a:t>
            </a:r>
            <a:r>
              <a:rPr lang="en-US" sz="800" dirty="0">
                <a:latin typeface="Arial" pitchFamily="34" charset="0"/>
                <a:ea typeface="Times New Roman" pitchFamily="18" charset="0"/>
                <a:cs typeface="Arial" pitchFamily="34" charset="0"/>
              </a:rPr>
              <a:t> Malaysia </a:t>
            </a:r>
            <a:r>
              <a:rPr lang="en-US" sz="800" dirty="0" smtClean="0">
                <a:latin typeface="Arial" pitchFamily="34" charset="0"/>
                <a:ea typeface="Times New Roman" pitchFamily="18" charset="0"/>
                <a:cs typeface="Arial" pitchFamily="34" charset="0"/>
              </a:rPr>
              <a:t>Construction </a:t>
            </a:r>
            <a:r>
              <a:rPr lang="en-US" sz="800" dirty="0">
                <a:latin typeface="Arial" pitchFamily="34" charset="0"/>
                <a:ea typeface="Times New Roman" pitchFamily="18" charset="0"/>
                <a:cs typeface="Arial" pitchFamily="34" charset="0"/>
              </a:rPr>
              <a:t>Research Centre (UTM CRC)</a:t>
            </a:r>
          </a:p>
          <a:p>
            <a:pPr algn="ctr"/>
            <a:r>
              <a:rPr lang="en-US" sz="800" dirty="0">
                <a:latin typeface="Arial" pitchFamily="34" charset="0"/>
                <a:ea typeface="Times New Roman" pitchFamily="18" charset="0"/>
                <a:cs typeface="Arial" pitchFamily="34" charset="0"/>
              </a:rPr>
              <a:t>Faculty of Civil </a:t>
            </a:r>
            <a:r>
              <a:rPr lang="en-US" sz="800" dirty="0" smtClean="0">
                <a:latin typeface="Arial" pitchFamily="34" charset="0"/>
                <a:ea typeface="Times New Roman" pitchFamily="18" charset="0"/>
                <a:cs typeface="Arial" pitchFamily="34" charset="0"/>
              </a:rPr>
              <a:t>Engineering, </a:t>
            </a:r>
            <a:r>
              <a:rPr lang="en-US" sz="800" dirty="0" err="1" smtClean="0">
                <a:latin typeface="Arial" pitchFamily="34" charset="0"/>
                <a:ea typeface="Times New Roman" pitchFamily="18" charset="0"/>
                <a:cs typeface="Arial" pitchFamily="34" charset="0"/>
              </a:rPr>
              <a:t>Universiti</a:t>
            </a:r>
            <a:r>
              <a:rPr lang="en-US" sz="800" dirty="0" smtClean="0">
                <a:latin typeface="Arial" pitchFamily="34" charset="0"/>
                <a:ea typeface="Times New Roman" pitchFamily="18" charset="0"/>
                <a:cs typeface="Arial" pitchFamily="34" charset="0"/>
              </a:rPr>
              <a:t> </a:t>
            </a:r>
            <a:r>
              <a:rPr lang="en-US" sz="800" dirty="0" err="1">
                <a:latin typeface="Arial" pitchFamily="34" charset="0"/>
                <a:ea typeface="Times New Roman" pitchFamily="18" charset="0"/>
                <a:cs typeface="Arial" pitchFamily="34" charset="0"/>
              </a:rPr>
              <a:t>Teknologi</a:t>
            </a:r>
            <a:r>
              <a:rPr lang="en-US" sz="800" dirty="0">
                <a:latin typeface="Arial" pitchFamily="34" charset="0"/>
                <a:ea typeface="Times New Roman" pitchFamily="18" charset="0"/>
                <a:cs typeface="Arial" pitchFamily="34" charset="0"/>
              </a:rPr>
              <a:t> Malaysia</a:t>
            </a:r>
          </a:p>
          <a:p>
            <a:pPr algn="ctr"/>
            <a:r>
              <a:rPr lang="en-US" sz="800" dirty="0">
                <a:latin typeface="Arial" pitchFamily="34" charset="0"/>
                <a:ea typeface="Times New Roman" pitchFamily="18" charset="0"/>
                <a:cs typeface="Arial" pitchFamily="34" charset="0"/>
              </a:rPr>
              <a:t>81310 Johor </a:t>
            </a:r>
            <a:r>
              <a:rPr lang="en-US" sz="800" dirty="0" err="1" smtClean="0">
                <a:latin typeface="Arial" pitchFamily="34" charset="0"/>
                <a:ea typeface="Times New Roman" pitchFamily="18" charset="0"/>
                <a:cs typeface="Arial" pitchFamily="34" charset="0"/>
              </a:rPr>
              <a:t>Bahru</a:t>
            </a:r>
            <a:r>
              <a:rPr lang="en-US" sz="800" dirty="0" smtClean="0">
                <a:latin typeface="Arial" pitchFamily="34" charset="0"/>
                <a:ea typeface="Times New Roman" pitchFamily="18" charset="0"/>
                <a:cs typeface="Arial" pitchFamily="34" charset="0"/>
              </a:rPr>
              <a:t>, Johor</a:t>
            </a:r>
            <a:r>
              <a:rPr lang="en-US" sz="800" dirty="0">
                <a:latin typeface="Arial" pitchFamily="34" charset="0"/>
                <a:ea typeface="Times New Roman" pitchFamily="18" charset="0"/>
                <a:cs typeface="Arial" pitchFamily="34" charset="0"/>
              </a:rPr>
              <a:t>, Malaysia</a:t>
            </a:r>
          </a:p>
          <a:p>
            <a:pPr algn="ctr"/>
            <a:r>
              <a:rPr lang="en-GB" sz="800" dirty="0">
                <a:latin typeface="Arial" pitchFamily="34" charset="0"/>
                <a:ea typeface="Times New Roman" pitchFamily="18" charset="0"/>
                <a:cs typeface="Arial" pitchFamily="34" charset="0"/>
              </a:rPr>
              <a:t>T</a:t>
            </a:r>
            <a:r>
              <a:rPr lang="en-GB" sz="800" dirty="0" smtClean="0">
                <a:latin typeface="Arial" pitchFamily="34" charset="0"/>
                <a:ea typeface="Times New Roman" pitchFamily="18" charset="0"/>
                <a:cs typeface="Arial" pitchFamily="34" charset="0"/>
              </a:rPr>
              <a:t>el</a:t>
            </a:r>
            <a:r>
              <a:rPr lang="en-GB" sz="800" dirty="0">
                <a:latin typeface="Arial" pitchFamily="34" charset="0"/>
                <a:ea typeface="Times New Roman" pitchFamily="18" charset="0"/>
                <a:cs typeface="Arial" pitchFamily="34" charset="0"/>
              </a:rPr>
              <a:t>: (6)07-5531935, (6)07-5531616</a:t>
            </a:r>
          </a:p>
          <a:p>
            <a:pPr algn="ctr"/>
            <a:r>
              <a:rPr lang="en-GB" sz="800" dirty="0">
                <a:latin typeface="Arial" pitchFamily="34" charset="0"/>
                <a:ea typeface="Times New Roman" pitchFamily="18" charset="0"/>
                <a:cs typeface="Arial" pitchFamily="34" charset="0"/>
              </a:rPr>
              <a:t>F</a:t>
            </a:r>
            <a:r>
              <a:rPr lang="en-GB" sz="800" dirty="0" smtClean="0">
                <a:latin typeface="Arial" pitchFamily="34" charset="0"/>
                <a:ea typeface="Times New Roman" pitchFamily="18" charset="0"/>
                <a:cs typeface="Arial" pitchFamily="34" charset="0"/>
              </a:rPr>
              <a:t>ax</a:t>
            </a:r>
            <a:r>
              <a:rPr lang="en-GB" sz="800" dirty="0">
                <a:latin typeface="Arial" pitchFamily="34" charset="0"/>
                <a:ea typeface="Times New Roman" pitchFamily="18" charset="0"/>
                <a:cs typeface="Arial" pitchFamily="34" charset="0"/>
              </a:rPr>
              <a:t>: (6)07-5531934, (6)07-5576841</a:t>
            </a:r>
          </a:p>
          <a:p>
            <a:pPr algn="ctr"/>
            <a:r>
              <a:rPr lang="en-GB" sz="800" dirty="0" smtClean="0">
                <a:latin typeface="Arial" pitchFamily="34" charset="0"/>
                <a:ea typeface="Times New Roman" pitchFamily="18" charset="0"/>
                <a:cs typeface="Arial" pitchFamily="34" charset="0"/>
              </a:rPr>
              <a:t>Email</a:t>
            </a:r>
            <a:r>
              <a:rPr lang="en-GB" sz="800" dirty="0">
                <a:latin typeface="Arial" pitchFamily="34" charset="0"/>
                <a:ea typeface="Times New Roman" pitchFamily="18" charset="0"/>
                <a:cs typeface="Arial" pitchFamily="34" charset="0"/>
              </a:rPr>
              <a:t>: utmcrc@gmail.com </a:t>
            </a:r>
            <a:r>
              <a:rPr lang="en-GB" sz="800" dirty="0" smtClean="0">
                <a:latin typeface="Arial" pitchFamily="34" charset="0"/>
                <a:ea typeface="Times New Roman" pitchFamily="18" charset="0"/>
                <a:cs typeface="Arial" pitchFamily="34" charset="0"/>
              </a:rPr>
              <a:t> / </a:t>
            </a:r>
            <a:r>
              <a:rPr lang="en-GB" sz="800" dirty="0" smtClean="0">
                <a:latin typeface="Arial" pitchFamily="34" charset="0"/>
                <a:ea typeface="Times New Roman" pitchFamily="18" charset="0"/>
                <a:cs typeface="Arial" pitchFamily="34" charset="0"/>
                <a:hlinkClick r:id="rId2"/>
              </a:rPr>
              <a:t>ssusiaty@utm.my</a:t>
            </a:r>
            <a:r>
              <a:rPr lang="en-GB" sz="800" dirty="0" smtClean="0">
                <a:latin typeface="Arial" pitchFamily="34" charset="0"/>
                <a:ea typeface="Times New Roman" pitchFamily="18" charset="0"/>
                <a:cs typeface="Arial" pitchFamily="34" charset="0"/>
              </a:rPr>
              <a:t> / mohdkhairi.kl@utm.my</a:t>
            </a:r>
          </a:p>
          <a:p>
            <a:pPr algn="ctr"/>
            <a:r>
              <a:rPr lang="en-GB" sz="800" dirty="0" smtClean="0">
                <a:latin typeface="Arial" pitchFamily="34" charset="0"/>
                <a:ea typeface="Times New Roman" pitchFamily="18" charset="0"/>
                <a:cs typeface="Arial" pitchFamily="34" charset="0"/>
              </a:rPr>
              <a:t>Website</a:t>
            </a:r>
            <a:r>
              <a:rPr lang="en-GB" sz="800" dirty="0">
                <a:latin typeface="Arial" pitchFamily="34" charset="0"/>
                <a:ea typeface="Times New Roman" pitchFamily="18" charset="0"/>
                <a:cs typeface="Arial" pitchFamily="34" charset="0"/>
              </a:rPr>
              <a:t>: http://</a:t>
            </a:r>
            <a:r>
              <a:rPr lang="en-GB" sz="800" dirty="0" smtClean="0">
                <a:latin typeface="Arial" pitchFamily="34" charset="0"/>
                <a:ea typeface="Times New Roman" pitchFamily="18" charset="0"/>
                <a:cs typeface="Arial" pitchFamily="34" charset="0"/>
              </a:rPr>
              <a:t>www.utm.my/utmcrc</a:t>
            </a:r>
          </a:p>
          <a:p>
            <a:pPr algn="ctr"/>
            <a:r>
              <a:rPr lang="en-GB" sz="800" dirty="0"/>
              <a:t>Alternatively, you contact the Organising Committee for further details or clarifications</a:t>
            </a:r>
            <a:r>
              <a:rPr lang="en-GB" sz="800" dirty="0" smtClean="0"/>
              <a:t>:</a:t>
            </a:r>
          </a:p>
          <a:p>
            <a:pPr algn="ctr"/>
            <a:r>
              <a:rPr lang="en-GB" sz="800" dirty="0" smtClean="0">
                <a:latin typeface="Arial" pitchFamily="34" charset="0"/>
                <a:ea typeface="Times New Roman" pitchFamily="18" charset="0"/>
                <a:cs typeface="Arial" pitchFamily="34" charset="0"/>
              </a:rPr>
              <a:t>Dr. </a:t>
            </a:r>
            <a:r>
              <a:rPr lang="en-GB" sz="800" dirty="0" err="1" smtClean="0">
                <a:latin typeface="Arial" pitchFamily="34" charset="0"/>
                <a:ea typeface="Times New Roman" pitchFamily="18" charset="0"/>
                <a:cs typeface="Arial" pitchFamily="34" charset="0"/>
              </a:rPr>
              <a:t>Mohd</a:t>
            </a:r>
            <a:r>
              <a:rPr lang="en-GB" sz="800" dirty="0" smtClean="0">
                <a:latin typeface="Arial" pitchFamily="34" charset="0"/>
                <a:ea typeface="Times New Roman" pitchFamily="18" charset="0"/>
                <a:cs typeface="Arial" pitchFamily="34" charset="0"/>
              </a:rPr>
              <a:t> </a:t>
            </a:r>
            <a:r>
              <a:rPr lang="en-GB" sz="800" dirty="0" err="1" smtClean="0">
                <a:latin typeface="Arial" pitchFamily="34" charset="0"/>
                <a:ea typeface="Times New Roman" pitchFamily="18" charset="0"/>
                <a:cs typeface="Arial" pitchFamily="34" charset="0"/>
              </a:rPr>
              <a:t>Khairi</a:t>
            </a:r>
            <a:r>
              <a:rPr lang="en-GB" sz="800" dirty="0" smtClean="0">
                <a:latin typeface="Arial" pitchFamily="34" charset="0"/>
                <a:ea typeface="Times New Roman" pitchFamily="18" charset="0"/>
                <a:cs typeface="Arial" pitchFamily="34" charset="0"/>
              </a:rPr>
              <a:t> Abu Husain                 </a:t>
            </a:r>
            <a:r>
              <a:rPr lang="en-GB" sz="800" dirty="0"/>
              <a:t>+</a:t>
            </a:r>
            <a:r>
              <a:rPr lang="en-GB" sz="800" dirty="0" smtClean="0"/>
              <a:t>6019-3682493</a:t>
            </a:r>
            <a:endParaRPr lang="en-GB" sz="800" dirty="0" smtClean="0">
              <a:latin typeface="Arial" pitchFamily="34" charset="0"/>
              <a:ea typeface="Times New Roman" pitchFamily="18" charset="0"/>
              <a:cs typeface="Arial" pitchFamily="34" charset="0"/>
            </a:endParaRPr>
          </a:p>
          <a:p>
            <a:pPr algn="ctr"/>
            <a:r>
              <a:rPr lang="en-GB" sz="800" dirty="0">
                <a:latin typeface="Arial" pitchFamily="34" charset="0"/>
                <a:ea typeface="Times New Roman" pitchFamily="18" charset="0"/>
                <a:cs typeface="Arial" pitchFamily="34" charset="0"/>
              </a:rPr>
              <a:t>Ms. </a:t>
            </a:r>
            <a:r>
              <a:rPr lang="en-GB" sz="800" dirty="0" err="1">
                <a:latin typeface="Arial" pitchFamily="34" charset="0"/>
                <a:ea typeface="Times New Roman" pitchFamily="18" charset="0"/>
                <a:cs typeface="Arial" pitchFamily="34" charset="0"/>
              </a:rPr>
              <a:t>Siti</a:t>
            </a:r>
            <a:r>
              <a:rPr lang="en-GB" sz="800" dirty="0">
                <a:latin typeface="Arial" pitchFamily="34" charset="0"/>
                <a:ea typeface="Times New Roman" pitchFamily="18" charset="0"/>
                <a:cs typeface="Arial" pitchFamily="34" charset="0"/>
              </a:rPr>
              <a:t> </a:t>
            </a:r>
            <a:r>
              <a:rPr lang="en-GB" sz="800" dirty="0" err="1">
                <a:latin typeface="Arial" pitchFamily="34" charset="0"/>
                <a:ea typeface="Times New Roman" pitchFamily="18" charset="0"/>
                <a:cs typeface="Arial" pitchFamily="34" charset="0"/>
              </a:rPr>
              <a:t>Susiaty</a:t>
            </a:r>
            <a:r>
              <a:rPr lang="en-GB" sz="800" dirty="0">
                <a:latin typeface="Arial" pitchFamily="34" charset="0"/>
                <a:ea typeface="Times New Roman" pitchFamily="18" charset="0"/>
                <a:cs typeface="Arial" pitchFamily="34" charset="0"/>
              </a:rPr>
              <a:t> </a:t>
            </a:r>
            <a:r>
              <a:rPr lang="en-GB" sz="800" dirty="0" err="1" smtClean="0">
                <a:latin typeface="Arial" pitchFamily="34" charset="0"/>
                <a:ea typeface="Times New Roman" pitchFamily="18" charset="0"/>
                <a:cs typeface="Arial" pitchFamily="34" charset="0"/>
              </a:rPr>
              <a:t>Maarof</a:t>
            </a:r>
            <a:r>
              <a:rPr lang="en-GB" sz="800" dirty="0" smtClean="0">
                <a:latin typeface="Arial" pitchFamily="34" charset="0"/>
                <a:ea typeface="Times New Roman" pitchFamily="18" charset="0"/>
                <a:cs typeface="Arial" pitchFamily="34" charset="0"/>
              </a:rPr>
              <a:t>                         </a:t>
            </a:r>
            <a:r>
              <a:rPr lang="en-GB" sz="800" dirty="0"/>
              <a:t>+</a:t>
            </a:r>
            <a:r>
              <a:rPr lang="en-GB" sz="800" dirty="0" smtClean="0"/>
              <a:t>6019-7087076</a:t>
            </a:r>
            <a:endParaRPr lang="en-GB" sz="800" dirty="0">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137893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TotalTime>
  <Words>971</Words>
  <Application>Microsoft Office PowerPoint</Application>
  <PresentationFormat>A4 Paper (210x297 mm)</PresentationFormat>
  <Paragraphs>116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asal</dc:creator>
  <cp:lastModifiedBy>vostro220s</cp:lastModifiedBy>
  <cp:revision>202</cp:revision>
  <dcterms:created xsi:type="dcterms:W3CDTF">2014-10-30T16:26:24Z</dcterms:created>
  <dcterms:modified xsi:type="dcterms:W3CDTF">2015-06-01T08:02:09Z</dcterms:modified>
</cp:coreProperties>
</file>