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2" r:id="rId3"/>
  </p:sldIdLst>
  <p:sldSz cx="9906000" cy="6858000" type="A4"/>
  <p:notesSz cx="10234613" cy="7099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ECF6FA"/>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80" d="100"/>
          <a:sy n="80" d="100"/>
        </p:scale>
        <p:origin x="-876" y="30"/>
      </p:cViewPr>
      <p:guideLst>
        <p:guide orient="horz" pos="2160"/>
        <p:guide pos="312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434999" cy="354965"/>
          </a:xfrm>
          <a:prstGeom prst="rect">
            <a:avLst/>
          </a:prstGeom>
        </p:spPr>
        <p:txBody>
          <a:bodyPr vert="horz" lIns="94640" tIns="47320" rIns="94640" bIns="47320" rtlCol="0"/>
          <a:lstStyle>
            <a:lvl1pPr algn="l">
              <a:defRPr sz="1200"/>
            </a:lvl1pPr>
          </a:lstStyle>
          <a:p>
            <a:endParaRPr lang="en-GB"/>
          </a:p>
        </p:txBody>
      </p:sp>
      <p:sp>
        <p:nvSpPr>
          <p:cNvPr id="3" name="Date Placeholder 2"/>
          <p:cNvSpPr>
            <a:spLocks noGrp="1"/>
          </p:cNvSpPr>
          <p:nvPr>
            <p:ph type="dt" idx="1"/>
          </p:nvPr>
        </p:nvSpPr>
        <p:spPr>
          <a:xfrm>
            <a:off x="5797839" y="1"/>
            <a:ext cx="4434999" cy="354965"/>
          </a:xfrm>
          <a:prstGeom prst="rect">
            <a:avLst/>
          </a:prstGeom>
        </p:spPr>
        <p:txBody>
          <a:bodyPr vert="horz" lIns="94640" tIns="47320" rIns="94640" bIns="47320" rtlCol="0"/>
          <a:lstStyle>
            <a:lvl1pPr algn="r">
              <a:defRPr sz="1200"/>
            </a:lvl1pPr>
          </a:lstStyle>
          <a:p>
            <a:fld id="{79D1F84A-AD47-4414-B716-70D68FCC7646}" type="datetimeFigureOut">
              <a:rPr lang="en-GB" smtClean="0"/>
              <a:pPr/>
              <a:t>01/06/2015</a:t>
            </a:fld>
            <a:endParaRPr lang="en-GB"/>
          </a:p>
        </p:txBody>
      </p:sp>
      <p:sp>
        <p:nvSpPr>
          <p:cNvPr id="4" name="Slide Image Placeholder 3"/>
          <p:cNvSpPr>
            <a:spLocks noGrp="1" noRot="1" noChangeAspect="1"/>
          </p:cNvSpPr>
          <p:nvPr>
            <p:ph type="sldImg" idx="2"/>
          </p:nvPr>
        </p:nvSpPr>
        <p:spPr>
          <a:xfrm>
            <a:off x="3194050" y="531813"/>
            <a:ext cx="3846513" cy="2663825"/>
          </a:xfrm>
          <a:prstGeom prst="rect">
            <a:avLst/>
          </a:prstGeom>
          <a:noFill/>
          <a:ln w="12700">
            <a:solidFill>
              <a:prstClr val="black"/>
            </a:solidFill>
          </a:ln>
        </p:spPr>
        <p:txBody>
          <a:bodyPr vert="horz" lIns="94640" tIns="47320" rIns="94640" bIns="47320" rtlCol="0" anchor="ctr"/>
          <a:lstStyle/>
          <a:p>
            <a:endParaRPr lang="en-GB"/>
          </a:p>
        </p:txBody>
      </p:sp>
      <p:sp>
        <p:nvSpPr>
          <p:cNvPr id="5" name="Notes Placeholder 4"/>
          <p:cNvSpPr>
            <a:spLocks noGrp="1"/>
          </p:cNvSpPr>
          <p:nvPr>
            <p:ph type="body" sz="quarter" idx="3"/>
          </p:nvPr>
        </p:nvSpPr>
        <p:spPr>
          <a:xfrm>
            <a:off x="1023462" y="3372168"/>
            <a:ext cx="8187690" cy="3194685"/>
          </a:xfrm>
          <a:prstGeom prst="rect">
            <a:avLst/>
          </a:prstGeom>
        </p:spPr>
        <p:txBody>
          <a:bodyPr vert="horz" lIns="94640" tIns="47320" rIns="94640" bIns="473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742693"/>
            <a:ext cx="4434999" cy="354965"/>
          </a:xfrm>
          <a:prstGeom prst="rect">
            <a:avLst/>
          </a:prstGeom>
        </p:spPr>
        <p:txBody>
          <a:bodyPr vert="horz" lIns="94640" tIns="47320" rIns="94640" bIns="47320" rtlCol="0" anchor="b"/>
          <a:lstStyle>
            <a:lvl1pPr algn="l">
              <a:defRPr sz="1200"/>
            </a:lvl1pPr>
          </a:lstStyle>
          <a:p>
            <a:endParaRPr lang="en-GB"/>
          </a:p>
        </p:txBody>
      </p:sp>
      <p:sp>
        <p:nvSpPr>
          <p:cNvPr id="7" name="Slide Number Placeholder 6"/>
          <p:cNvSpPr>
            <a:spLocks noGrp="1"/>
          </p:cNvSpPr>
          <p:nvPr>
            <p:ph type="sldNum" sz="quarter" idx="5"/>
          </p:nvPr>
        </p:nvSpPr>
        <p:spPr>
          <a:xfrm>
            <a:off x="5797839" y="6742693"/>
            <a:ext cx="4434999" cy="354965"/>
          </a:xfrm>
          <a:prstGeom prst="rect">
            <a:avLst/>
          </a:prstGeom>
        </p:spPr>
        <p:txBody>
          <a:bodyPr vert="horz" lIns="94640" tIns="47320" rIns="94640" bIns="47320" rtlCol="0" anchor="b"/>
          <a:lstStyle>
            <a:lvl1pPr algn="r">
              <a:defRPr sz="1200"/>
            </a:lvl1pPr>
          </a:lstStyle>
          <a:p>
            <a:fld id="{A6B12187-9F6E-4271-A1D4-6E5C6100359F}" type="slidenum">
              <a:rPr lang="en-GB" smtClean="0"/>
              <a:pPr/>
              <a:t>‹#›</a:t>
            </a:fld>
            <a:endParaRPr lang="en-GB"/>
          </a:p>
        </p:txBody>
      </p:sp>
    </p:spTree>
    <p:extLst>
      <p:ext uri="{BB962C8B-B14F-4D97-AF65-F5344CB8AC3E}">
        <p14:creationId xmlns:p14="http://schemas.microsoft.com/office/powerpoint/2010/main" val="17028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6B12187-9F6E-4271-A1D4-6E5C6100359F}" type="slidenum">
              <a:rPr lang="en-GB" smtClean="0"/>
              <a:pPr/>
              <a:t>1</a:t>
            </a:fld>
            <a:endParaRPr lang="en-GB"/>
          </a:p>
        </p:txBody>
      </p:sp>
    </p:spTree>
    <p:extLst>
      <p:ext uri="{BB962C8B-B14F-4D97-AF65-F5344CB8AC3E}">
        <p14:creationId xmlns:p14="http://schemas.microsoft.com/office/powerpoint/2010/main" val="69087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6B12187-9F6E-4271-A1D4-6E5C6100359F}" type="slidenum">
              <a:rPr lang="en-GB" smtClean="0"/>
              <a:pPr/>
              <a:t>2</a:t>
            </a:fld>
            <a:endParaRPr lang="en-GB"/>
          </a:p>
        </p:txBody>
      </p:sp>
    </p:spTree>
    <p:extLst>
      <p:ext uri="{BB962C8B-B14F-4D97-AF65-F5344CB8AC3E}">
        <p14:creationId xmlns:p14="http://schemas.microsoft.com/office/powerpoint/2010/main" val="69087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404483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2813573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4702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253239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3175186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3598160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12843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305393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58447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2217518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EA399-B522-4363-82F7-4D34E43669F7}" type="datetimeFigureOut">
              <a:rPr lang="en-GB" smtClean="0"/>
              <a:pPr/>
              <a:t>01/06/2015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896155-6E14-4EEA-8A40-1390551857A3}" type="slidenum">
              <a:rPr lang="en-GB" smtClean="0"/>
              <a:pPr/>
              <a:t>‹#›</a:t>
            </a:fld>
            <a:endParaRPr lang="en-GB"/>
          </a:p>
        </p:txBody>
      </p:sp>
    </p:spTree>
    <p:extLst>
      <p:ext uri="{BB962C8B-B14F-4D97-AF65-F5344CB8AC3E}">
        <p14:creationId xmlns:p14="http://schemas.microsoft.com/office/powerpoint/2010/main" val="1044436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EA399-B522-4363-82F7-4D34E43669F7}" type="datetimeFigureOut">
              <a:rPr lang="en-GB" smtClean="0"/>
              <a:pPr/>
              <a:t>01/06/2015</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96155-6E14-4EEA-8A40-1390551857A3}" type="slidenum">
              <a:rPr lang="en-GB" smtClean="0"/>
              <a:pPr/>
              <a:t>‹#›</a:t>
            </a:fld>
            <a:endParaRPr lang="en-GB"/>
          </a:p>
        </p:txBody>
      </p:sp>
    </p:spTree>
    <p:extLst>
      <p:ext uri="{BB962C8B-B14F-4D97-AF65-F5344CB8AC3E}">
        <p14:creationId xmlns:p14="http://schemas.microsoft.com/office/powerpoint/2010/main" val="1449159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com.my/url?sa=i&amp;rct=j&amp;q=&amp;esrc=s&amp;source=images&amp;cd=&amp;cad=rja&amp;uact=8&amp;ved=0CAcQjRw&amp;url=http://bwconstruction.us/about-us/&amp;ei=rvNZVJ3LM8HGmwW9soGgCA&amp;bvm=bv.78677474,d.dGY&amp;psig=AFQjCNFj6GeRO4w4-FwS4o4zALRFlOv6Rw&amp;ust=1415267428036625" TargetMode="External"/><Relationship Id="rId13" Type="http://schemas.openxmlformats.org/officeDocument/2006/relationships/image" Target="../media/image8.jpeg"/><Relationship Id="rId3" Type="http://schemas.openxmlformats.org/officeDocument/2006/relationships/hyperlink" Target="http://www.google.com.my/url?sa=i&amp;rct=j&amp;q=&amp;esrc=s&amp;source=images&amp;cd=&amp;cad=rja&amp;uact=8&amp;ved=0CAcQjRw&amp;url=http://www.carbontrust.com/news/2012/02/building-a-lower-carbon-construction-industry-(1)&amp;ei=PhJaVNiBGuTamAWf8oKICA&amp;bvm=bv.78677474,d.dGY&amp;psig=AFQjCNGHjg5OJQNXTo3yi89YNEUsWkFw0A&amp;ust=1415275341711626" TargetMode="External"/><Relationship Id="rId7" Type="http://schemas.openxmlformats.org/officeDocument/2006/relationships/image" Target="../media/image4.png"/><Relationship Id="rId12" Type="http://schemas.openxmlformats.org/officeDocument/2006/relationships/image" Target="../media/image7.jpeg"/><Relationship Id="rId17" Type="http://schemas.openxmlformats.org/officeDocument/2006/relationships/image" Target="../media/image12.png"/><Relationship Id="rId2" Type="http://schemas.openxmlformats.org/officeDocument/2006/relationships/notesSlide" Target="../notesSlides/notesSlide1.xml"/><Relationship Id="rId16"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hyperlink" Target="http://www.google.com.my/url?sa=i&amp;rct=j&amp;q=&amp;esrc=s&amp;source=images&amp;cd=&amp;cad=rja&amp;uact=8&amp;ved=0CAcQjRw&amp;url=http://www.myiem.org.my/iccht2014/&amp;ei=aJ6FVKikHoOF8gWcr4DgDg&amp;bvm=bv.80642063,d.dGc&amp;psig=AFQjCNHWrYm-rMXSD2QpG4wNxv3y5QKhRA&amp;ust=1418129362985795" TargetMode="External"/><Relationship Id="rId5" Type="http://schemas.openxmlformats.org/officeDocument/2006/relationships/image" Target="../media/image2.png"/><Relationship Id="rId15" Type="http://schemas.openxmlformats.org/officeDocument/2006/relationships/image" Target="../media/image10.png"/><Relationship Id="rId10" Type="http://schemas.openxmlformats.org/officeDocument/2006/relationships/image" Target="../media/image6.jpeg"/><Relationship Id="rId4" Type="http://schemas.openxmlformats.org/officeDocument/2006/relationships/image" Target="../media/image1.jpeg"/><Relationship Id="rId9" Type="http://schemas.openxmlformats.org/officeDocument/2006/relationships/image" Target="../media/image5.jpeg"/><Relationship Id="rId14"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jpeg"/><Relationship Id="rId7"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hyperlink" Target="http://www.google.com.my/url?sa=i&amp;rct=j&amp;q=&amp;esrc=s&amp;source=images&amp;cd=&amp;cad=rja&amp;uact=8&amp;ved=0CAcQjRw&amp;url=http://ngeja.co.za/news/&amp;ei=WvRZVJfcDce6mAXeqoHQCA&amp;bvm=bv.78677474,d.dGY&amp;psig=AFQjCNFj6GeRO4w4-FwS4o4zALRFlOv6Rw&amp;ust=141526742803662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encrypted-tbn1.gstatic.com/images?q=tbn:ANd9GcSk4PofS7VRr54dWJPHfN3RANUocTab5lXXaUgCzgaYNi1ssFKJ">
            <a:hlinkClick r:id="rId3"/>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4686" r="12725"/>
          <a:stretch/>
        </p:blipFill>
        <p:spPr bwMode="auto">
          <a:xfrm>
            <a:off x="-1" y="476672"/>
            <a:ext cx="4893417" cy="516353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8042" y="0"/>
            <a:ext cx="4986122"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rot="1781727">
            <a:off x="6785301" y="3540312"/>
            <a:ext cx="3794095" cy="553998"/>
          </a:xfrm>
          <a:prstGeom prst="rect">
            <a:avLst/>
          </a:prstGeom>
        </p:spPr>
        <p:txBody>
          <a:bodyPr wrap="square">
            <a:spAutoFit/>
          </a:bodyPr>
          <a:lstStyle/>
          <a:p>
            <a:r>
              <a:rPr lang="en-US" sz="2900" b="1" spc="50" dirty="0">
                <a:ln w="11430"/>
                <a:effectLst>
                  <a:outerShdw blurRad="76200" dist="50800" dir="5400000" algn="tl" rotWithShape="0">
                    <a:srgbClr val="000000">
                      <a:alpha val="65000"/>
                    </a:srgbClr>
                  </a:outerShdw>
                </a:effectLst>
                <a:latin typeface="Berlin Sans FB Demi" panose="020E0802020502020306" pitchFamily="34" charset="0"/>
              </a:rPr>
              <a:t>E</a:t>
            </a:r>
            <a:r>
              <a:rPr lang="en-US" sz="2900" b="1" spc="50" dirty="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rPr>
              <a:t>NVIRONMENTAL</a:t>
            </a:r>
            <a:endParaRPr lang="en-GB" sz="2900" b="1" spc="50" dirty="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endParaRPr>
          </a:p>
        </p:txBody>
      </p:sp>
      <p:pic>
        <p:nvPicPr>
          <p:cNvPr id="13" name="Picture 6" descr="http://www.utm.my/co2footprintutm/files/2011/12/UTM-LOGO-brand-.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831400">
            <a:off x="7761238" y="802647"/>
            <a:ext cx="949996" cy="326910"/>
          </a:xfrm>
          <a:prstGeom prst="rect">
            <a:avLst/>
          </a:prstGeom>
          <a:noFill/>
          <a:ln w="9525">
            <a:noFill/>
            <a:miter lim="800000"/>
            <a:headEnd/>
            <a:tailEnd/>
          </a:ln>
          <a:extLst/>
        </p:spPr>
      </p:pic>
      <p:sp>
        <p:nvSpPr>
          <p:cNvPr id="14" name="Rectangle 13"/>
          <p:cNvSpPr/>
          <p:nvPr/>
        </p:nvSpPr>
        <p:spPr>
          <a:xfrm rot="1776606">
            <a:off x="4579924" y="1032276"/>
            <a:ext cx="3615092" cy="830997"/>
          </a:xfrm>
          <a:prstGeom prst="rect">
            <a:avLst/>
          </a:prstGeom>
        </p:spPr>
        <p:txBody>
          <a:bodyPr wrap="none">
            <a:spAutoFit/>
          </a:bodyPr>
          <a:lstStyle/>
          <a:p>
            <a:pPr algn="r"/>
            <a:r>
              <a:rPr lang="en-US" sz="4800" b="1" cap="none" spc="50" dirty="0" smtClean="0">
                <a:ln w="11430"/>
                <a:solidFill>
                  <a:srgbClr val="FF0000"/>
                </a:solidFill>
                <a:effectLst>
                  <a:outerShdw blurRad="76200" dist="50800" dir="5400000" algn="tl" rotWithShape="0">
                    <a:srgbClr val="000000">
                      <a:alpha val="65000"/>
                    </a:srgbClr>
                  </a:outerShdw>
                </a:effectLst>
                <a:latin typeface="Berlin Sans FB Demi" panose="020E0802020502020306" pitchFamily="34" charset="0"/>
              </a:rPr>
              <a:t>C</a:t>
            </a:r>
            <a:r>
              <a:rPr lang="en-US" sz="2900" b="1" cap="none" spc="50" dirty="0" smtClean="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rPr>
              <a:t>ONST</a:t>
            </a:r>
            <a:r>
              <a:rPr lang="en-US" sz="4800" b="1" cap="none" spc="50" dirty="0" smtClean="0">
                <a:ln w="11430"/>
                <a:solidFill>
                  <a:srgbClr val="FF0000"/>
                </a:solidFill>
                <a:effectLst>
                  <a:outerShdw blurRad="76200" dist="50800" dir="5400000" algn="tl" rotWithShape="0">
                    <a:srgbClr val="000000">
                      <a:alpha val="65000"/>
                    </a:srgbClr>
                  </a:outerShdw>
                </a:effectLst>
                <a:latin typeface="Berlin Sans FB Demi" panose="020E0802020502020306" pitchFamily="34" charset="0"/>
              </a:rPr>
              <a:t>R</a:t>
            </a:r>
            <a:r>
              <a:rPr lang="en-US" sz="2900" b="1" cap="none" spc="50" dirty="0" smtClean="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rPr>
              <a:t>U</a:t>
            </a:r>
            <a:r>
              <a:rPr lang="en-US" sz="4800" b="1" cap="none" spc="50" dirty="0" smtClean="0">
                <a:ln w="11430"/>
                <a:solidFill>
                  <a:srgbClr val="FF0000"/>
                </a:solidFill>
                <a:effectLst>
                  <a:outerShdw blurRad="76200" dist="50800" dir="5400000" algn="tl" rotWithShape="0">
                    <a:srgbClr val="000000">
                      <a:alpha val="65000"/>
                    </a:srgbClr>
                  </a:outerShdw>
                </a:effectLst>
                <a:latin typeface="Berlin Sans FB Demi" panose="020E0802020502020306" pitchFamily="34" charset="0"/>
              </a:rPr>
              <a:t>C</a:t>
            </a:r>
            <a:r>
              <a:rPr lang="en-US" sz="2900" b="1" cap="none" spc="50" dirty="0" smtClean="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rPr>
              <a:t>TION</a:t>
            </a:r>
            <a:r>
              <a:rPr lang="en-US" sz="3000" b="1" cap="none" spc="50" dirty="0" smtClean="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rPr>
              <a:t> </a:t>
            </a:r>
            <a:endParaRPr lang="en-GB" sz="3000" dirty="0">
              <a:solidFill>
                <a:sysClr val="windowText" lastClr="000000"/>
              </a:solidFill>
              <a:latin typeface="Berlin Sans FB Demi" panose="020E0802020502020306" pitchFamily="34" charset="0"/>
            </a:endParaRPr>
          </a:p>
        </p:txBody>
      </p:sp>
      <p:sp>
        <p:nvSpPr>
          <p:cNvPr id="15" name="Rectangle 14"/>
          <p:cNvSpPr/>
          <p:nvPr/>
        </p:nvSpPr>
        <p:spPr>
          <a:xfrm rot="1781402">
            <a:off x="5356689" y="1861748"/>
            <a:ext cx="2396810" cy="553998"/>
          </a:xfrm>
          <a:prstGeom prst="rect">
            <a:avLst/>
          </a:prstGeom>
        </p:spPr>
        <p:txBody>
          <a:bodyPr wrap="none">
            <a:spAutoFit/>
          </a:bodyPr>
          <a:lstStyle/>
          <a:p>
            <a:pPr algn="r"/>
            <a:r>
              <a:rPr lang="en-US" sz="2900" b="1" spc="50" dirty="0" smtClean="0">
                <a:ln w="11430"/>
                <a:effectLst>
                  <a:outerShdw blurRad="76200" dist="50800" dir="5400000" algn="tl" rotWithShape="0">
                    <a:srgbClr val="000000">
                      <a:alpha val="65000"/>
                    </a:srgbClr>
                  </a:outerShdw>
                </a:effectLst>
                <a:latin typeface="Berlin Sans FB Demi" panose="020E0802020502020306" pitchFamily="34" charset="0"/>
              </a:rPr>
              <a:t>I</a:t>
            </a:r>
            <a:r>
              <a:rPr lang="en-US" sz="2900" b="1" spc="50" dirty="0" smtClean="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rPr>
              <a:t>NDUSTRY &amp;</a:t>
            </a:r>
            <a:endParaRPr lang="en-GB" sz="2900" b="1" spc="50" dirty="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endParaRPr>
          </a:p>
        </p:txBody>
      </p:sp>
      <p:sp>
        <p:nvSpPr>
          <p:cNvPr id="16" name="Rectangle 15"/>
          <p:cNvSpPr/>
          <p:nvPr/>
        </p:nvSpPr>
        <p:spPr>
          <a:xfrm rot="1732037">
            <a:off x="6656006" y="3842890"/>
            <a:ext cx="3650358" cy="538609"/>
          </a:xfrm>
          <a:prstGeom prst="rect">
            <a:avLst/>
          </a:prstGeom>
        </p:spPr>
        <p:txBody>
          <a:bodyPr wrap="none">
            <a:spAutoFit/>
          </a:bodyPr>
          <a:lstStyle/>
          <a:p>
            <a:r>
              <a:rPr lang="en-US" sz="2900" b="1" spc="50" dirty="0" smtClean="0">
                <a:ln w="11430"/>
                <a:effectLst>
                  <a:outerShdw blurRad="76200" dist="50800" dir="5400000" algn="tl" rotWithShape="0">
                    <a:srgbClr val="000000">
                      <a:alpha val="65000"/>
                    </a:srgbClr>
                  </a:outerShdw>
                </a:effectLst>
                <a:latin typeface="Berlin Sans FB Demi" panose="020E0802020502020306" pitchFamily="34" charset="0"/>
              </a:rPr>
              <a:t>ISSUE</a:t>
            </a:r>
            <a:r>
              <a:rPr lang="en-US" sz="2900" b="1" spc="50" dirty="0" smtClean="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rPr>
              <a:t>S: </a:t>
            </a:r>
            <a:r>
              <a:rPr lang="en-US" sz="2900" b="1" spc="50" dirty="0" smtClean="0">
                <a:ln w="11430"/>
                <a:effectLst>
                  <a:outerShdw blurRad="76200" dist="50800" dir="5400000" algn="tl" rotWithShape="0">
                    <a:srgbClr val="000000">
                      <a:alpha val="65000"/>
                    </a:srgbClr>
                  </a:outerShdw>
                </a:effectLst>
                <a:latin typeface="Berlin Sans FB Demi" panose="020E0802020502020306" pitchFamily="34" charset="0"/>
              </a:rPr>
              <a:t>Alternatives</a:t>
            </a:r>
            <a:r>
              <a:rPr lang="en-US" sz="2900" b="1" spc="50" dirty="0" smtClean="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rPr>
              <a:t> </a:t>
            </a:r>
            <a:endParaRPr lang="en-GB" sz="2900" b="1" spc="50" dirty="0">
              <a:ln w="11430"/>
              <a:solidFill>
                <a:sysClr val="windowText" lastClr="000000"/>
              </a:solidFill>
              <a:effectLst>
                <a:outerShdw blurRad="76200" dist="50800" dir="5400000" algn="tl" rotWithShape="0">
                  <a:srgbClr val="000000">
                    <a:alpha val="65000"/>
                  </a:srgbClr>
                </a:outerShdw>
              </a:effectLst>
              <a:latin typeface="Berlin Sans FB Demi" panose="020E0802020502020306" pitchFamily="34" charset="0"/>
            </a:endParaRPr>
          </a:p>
        </p:txBody>
      </p:sp>
      <p:sp>
        <p:nvSpPr>
          <p:cNvPr id="21" name="Rectangle 20"/>
          <p:cNvSpPr/>
          <p:nvPr/>
        </p:nvSpPr>
        <p:spPr>
          <a:xfrm rot="1699960">
            <a:off x="6057583" y="4658198"/>
            <a:ext cx="1857482" cy="830997"/>
          </a:xfrm>
          <a:prstGeom prst="rect">
            <a:avLst/>
          </a:prstGeom>
        </p:spPr>
        <p:txBody>
          <a:bodyPr wrap="square">
            <a:spAutoFit/>
          </a:bodyPr>
          <a:lstStyle/>
          <a:p>
            <a:r>
              <a:rPr lang="en-US" sz="800" spc="50" dirty="0" err="1" smtClean="0">
                <a:ln w="11430"/>
                <a:effectLst>
                  <a:outerShdw blurRad="76200" dist="50800" dir="5400000" algn="tl" rotWithShape="0">
                    <a:srgbClr val="000000">
                      <a:alpha val="65000"/>
                    </a:srgbClr>
                  </a:outerShdw>
                </a:effectLst>
              </a:rPr>
              <a:t>Universiti</a:t>
            </a:r>
            <a:r>
              <a:rPr lang="en-US" sz="800" spc="50" dirty="0" smtClean="0">
                <a:ln w="11430"/>
                <a:effectLst>
                  <a:outerShdw blurRad="76200" dist="50800" dir="5400000" algn="tl" rotWithShape="0">
                    <a:srgbClr val="000000">
                      <a:alpha val="65000"/>
                    </a:srgbClr>
                  </a:outerShdw>
                </a:effectLst>
              </a:rPr>
              <a:t> </a:t>
            </a:r>
            <a:r>
              <a:rPr lang="en-US" sz="800" spc="50" dirty="0" err="1" smtClean="0">
                <a:ln w="11430"/>
                <a:effectLst>
                  <a:outerShdw blurRad="76200" dist="50800" dir="5400000" algn="tl" rotWithShape="0">
                    <a:srgbClr val="000000">
                      <a:alpha val="65000"/>
                    </a:srgbClr>
                  </a:outerShdw>
                </a:effectLst>
              </a:rPr>
              <a:t>Teknologi</a:t>
            </a:r>
            <a:r>
              <a:rPr lang="en-US" sz="800" spc="50" dirty="0" smtClean="0">
                <a:ln w="11430"/>
                <a:effectLst>
                  <a:outerShdw blurRad="76200" dist="50800" dir="5400000" algn="tl" rotWithShape="0">
                    <a:srgbClr val="000000">
                      <a:alpha val="65000"/>
                    </a:srgbClr>
                  </a:outerShdw>
                </a:effectLst>
              </a:rPr>
              <a:t> Malaysia</a:t>
            </a:r>
            <a:r>
              <a:rPr lang="en-US" sz="800" cap="none" spc="50" dirty="0" smtClean="0">
                <a:ln w="11430"/>
                <a:effectLst>
                  <a:outerShdw blurRad="76200" dist="50800" dir="5400000" algn="tl" rotWithShape="0">
                    <a:srgbClr val="000000">
                      <a:alpha val="65000"/>
                    </a:srgbClr>
                  </a:outerShdw>
                </a:effectLst>
              </a:rPr>
              <a:t> </a:t>
            </a:r>
          </a:p>
          <a:p>
            <a:r>
              <a:rPr lang="en-US" sz="800" cap="none" spc="50" dirty="0" smtClean="0">
                <a:ln w="11430"/>
                <a:effectLst>
                  <a:outerShdw blurRad="76200" dist="50800" dir="5400000" algn="tl" rotWithShape="0">
                    <a:srgbClr val="000000">
                      <a:alpha val="65000"/>
                    </a:srgbClr>
                  </a:outerShdw>
                </a:effectLst>
              </a:rPr>
              <a:t>Construction Research Centre </a:t>
            </a:r>
            <a:r>
              <a:rPr lang="en-US" sz="800" b="1" cap="none" spc="50" dirty="0" smtClean="0">
                <a:ln w="11430"/>
                <a:solidFill>
                  <a:srgbClr val="FF0000"/>
                </a:solidFill>
                <a:effectLst>
                  <a:outerShdw blurRad="76200" dist="50800" dir="5400000" algn="tl" rotWithShape="0">
                    <a:srgbClr val="000000">
                      <a:alpha val="65000"/>
                    </a:srgbClr>
                  </a:outerShdw>
                </a:effectLst>
              </a:rPr>
              <a:t>(UTM CRC)</a:t>
            </a:r>
            <a:r>
              <a:rPr lang="en-GB" sz="800" spc="50" dirty="0">
                <a:ln w="11430"/>
                <a:effectLst>
                  <a:outerShdw blurRad="76200" dist="50800" dir="5400000" algn="tl" rotWithShape="0">
                    <a:srgbClr val="000000">
                      <a:alpha val="65000"/>
                    </a:srgbClr>
                  </a:outerShdw>
                </a:effectLst>
              </a:rPr>
              <a:t> </a:t>
            </a:r>
            <a:endParaRPr lang="en-GB" sz="800" spc="50" dirty="0" smtClean="0">
              <a:ln w="11430"/>
              <a:effectLst>
                <a:outerShdw blurRad="76200" dist="50800" dir="5400000" algn="tl" rotWithShape="0">
                  <a:srgbClr val="000000">
                    <a:alpha val="65000"/>
                  </a:srgbClr>
                </a:outerShdw>
              </a:effectLst>
            </a:endParaRPr>
          </a:p>
          <a:p>
            <a:endParaRPr lang="en-GB" sz="800" spc="50" dirty="0" smtClean="0">
              <a:ln w="11430"/>
              <a:effectLst>
                <a:outerShdw blurRad="76200" dist="50800" dir="5400000" algn="tl" rotWithShape="0">
                  <a:srgbClr val="000000">
                    <a:alpha val="65000"/>
                  </a:srgbClr>
                </a:outerShdw>
              </a:effectLst>
            </a:endParaRPr>
          </a:p>
          <a:p>
            <a:r>
              <a:rPr lang="en-GB" sz="800" spc="50" dirty="0" smtClean="0">
                <a:ln w="11430"/>
                <a:effectLst>
                  <a:outerShdw blurRad="76200" dist="50800" dir="5400000" algn="tl" rotWithShape="0">
                    <a:srgbClr val="000000">
                      <a:alpha val="65000"/>
                    </a:srgbClr>
                  </a:outerShdw>
                </a:effectLst>
              </a:rPr>
              <a:t>UTM </a:t>
            </a:r>
            <a:r>
              <a:rPr lang="en-GB" sz="800" spc="50" dirty="0" err="1">
                <a:ln w="11430"/>
                <a:effectLst>
                  <a:outerShdw blurRad="76200" dist="50800" dir="5400000" algn="tl" rotWithShape="0">
                    <a:srgbClr val="000000">
                      <a:alpha val="65000"/>
                    </a:srgbClr>
                  </a:outerShdw>
                </a:effectLst>
              </a:rPr>
              <a:t>Razak</a:t>
            </a:r>
            <a:r>
              <a:rPr lang="en-GB" sz="800" spc="50" dirty="0">
                <a:ln w="11430"/>
                <a:effectLst>
                  <a:outerShdw blurRad="76200" dist="50800" dir="5400000" algn="tl" rotWithShape="0">
                    <a:srgbClr val="000000">
                      <a:alpha val="65000"/>
                    </a:srgbClr>
                  </a:outerShdw>
                </a:effectLst>
              </a:rPr>
              <a:t> School of Engineering and Advanced </a:t>
            </a:r>
            <a:r>
              <a:rPr lang="en-GB" sz="800" spc="50" dirty="0" smtClean="0">
                <a:ln w="11430"/>
                <a:effectLst>
                  <a:outerShdw blurRad="76200" dist="50800" dir="5400000" algn="tl" rotWithShape="0">
                    <a:srgbClr val="000000">
                      <a:alpha val="65000"/>
                    </a:srgbClr>
                  </a:outerShdw>
                </a:effectLst>
              </a:rPr>
              <a:t>Technology</a:t>
            </a:r>
            <a:endParaRPr lang="en-GB" sz="800" spc="50" dirty="0">
              <a:ln w="11430"/>
              <a:effectLst>
                <a:outerShdw blurRad="76200" dist="50800" dir="5400000" algn="tl" rotWithShape="0">
                  <a:srgbClr val="000000">
                    <a:alpha val="65000"/>
                  </a:srgbClr>
                </a:outerShdw>
              </a:effectLst>
            </a:endParaRPr>
          </a:p>
        </p:txBody>
      </p:sp>
      <p:sp>
        <p:nvSpPr>
          <p:cNvPr id="17" name="Rectangle 16"/>
          <p:cNvSpPr/>
          <p:nvPr/>
        </p:nvSpPr>
        <p:spPr>
          <a:xfrm>
            <a:off x="5181600" y="6320135"/>
            <a:ext cx="1414170" cy="584775"/>
          </a:xfrm>
          <a:prstGeom prst="rect">
            <a:avLst/>
          </a:prstGeom>
        </p:spPr>
        <p:txBody>
          <a:bodyPr wrap="none">
            <a:spAutoFit/>
          </a:bodyPr>
          <a:lstStyle/>
          <a:p>
            <a:r>
              <a:rPr lang="en-US" sz="800" spc="50" dirty="0" smtClean="0">
                <a:ln w="11430"/>
                <a:effectLst>
                  <a:outerShdw blurRad="76200" dist="50800" dir="5400000" algn="tl" rotWithShape="0">
                    <a:srgbClr val="000000">
                      <a:alpha val="65000"/>
                    </a:srgbClr>
                  </a:outerShdw>
                </a:effectLst>
              </a:rPr>
              <a:t>www.utm.my/utmcrc</a:t>
            </a:r>
          </a:p>
          <a:p>
            <a:r>
              <a:rPr lang="en-US" sz="800" spc="50" dirty="0" smtClean="0">
                <a:ln w="11430"/>
                <a:effectLst>
                  <a:outerShdw blurRad="76200" dist="50800" dir="5400000" algn="tl" rotWithShape="0">
                    <a:srgbClr val="000000">
                      <a:alpha val="65000"/>
                    </a:srgbClr>
                  </a:outerShdw>
                </a:effectLst>
              </a:rPr>
              <a:t>www.razakschool.utm.my</a:t>
            </a:r>
          </a:p>
          <a:p>
            <a:r>
              <a:rPr lang="en-US" sz="800" spc="50" dirty="0" smtClean="0">
                <a:ln w="11430"/>
                <a:effectLst>
                  <a:outerShdw blurRad="76200" dist="50800" dir="5400000" algn="tl" rotWithShape="0">
                    <a:srgbClr val="000000">
                      <a:alpha val="65000"/>
                    </a:srgbClr>
                  </a:outerShdw>
                </a:effectLst>
              </a:rPr>
              <a:t>www.iemsb.org.my</a:t>
            </a:r>
          </a:p>
          <a:p>
            <a:r>
              <a:rPr lang="en-US" sz="800" spc="50" dirty="0" smtClean="0">
                <a:ln w="11430"/>
                <a:effectLst>
                  <a:outerShdw blurRad="76200" dist="50800" dir="5400000" algn="tl" rotWithShape="0">
                    <a:srgbClr val="000000">
                      <a:alpha val="65000"/>
                    </a:srgbClr>
                  </a:outerShdw>
                </a:effectLst>
              </a:rPr>
              <a:t>www.cidb.gov.my</a:t>
            </a:r>
            <a:endParaRPr lang="en-US" sz="800" spc="50" dirty="0">
              <a:ln w="11430"/>
              <a:effectLst>
                <a:outerShdw blurRad="76200" dist="50800" dir="5400000" algn="tl" rotWithShape="0">
                  <a:srgbClr val="000000">
                    <a:alpha val="65000"/>
                  </a:srgbClr>
                </a:outerShdw>
              </a:effectLst>
            </a:endParaRPr>
          </a:p>
        </p:txBody>
      </p:sp>
      <p:sp>
        <p:nvSpPr>
          <p:cNvPr id="18" name="Rectangle 17"/>
          <p:cNvSpPr/>
          <p:nvPr/>
        </p:nvSpPr>
        <p:spPr>
          <a:xfrm rot="1794248">
            <a:off x="7152264" y="1110141"/>
            <a:ext cx="2076246" cy="215444"/>
          </a:xfrm>
          <a:prstGeom prst="rect">
            <a:avLst/>
          </a:prstGeom>
          <a:noFill/>
        </p:spPr>
        <p:txBody>
          <a:bodyPr wrap="square">
            <a:spAutoFit/>
          </a:bodyPr>
          <a:lstStyle/>
          <a:p>
            <a:r>
              <a:rPr lang="en-US" sz="800" cap="none" spc="50" dirty="0" smtClean="0">
                <a:ln w="11430"/>
                <a:solidFill>
                  <a:srgbClr val="800000"/>
                </a:solidFill>
                <a:effectLst>
                  <a:outerShdw blurRad="76200" dist="50800" dir="5400000" algn="tl" rotWithShape="0">
                    <a:srgbClr val="000000">
                      <a:alpha val="65000"/>
                    </a:srgbClr>
                  </a:outerShdw>
                </a:effectLst>
              </a:rPr>
              <a:t>Construction Research Centre (CRC)</a:t>
            </a:r>
            <a:endParaRPr lang="en-GB" sz="800" dirty="0">
              <a:solidFill>
                <a:srgbClr val="800000"/>
              </a:solidFill>
            </a:endParaRPr>
          </a:p>
        </p:txBody>
      </p:sp>
      <p:sp>
        <p:nvSpPr>
          <p:cNvPr id="30" name="Rectangle 29"/>
          <p:cNvSpPr/>
          <p:nvPr/>
        </p:nvSpPr>
        <p:spPr>
          <a:xfrm>
            <a:off x="5740623" y="5486400"/>
            <a:ext cx="1401346" cy="461665"/>
          </a:xfrm>
          <a:prstGeom prst="rect">
            <a:avLst/>
          </a:prstGeom>
        </p:spPr>
        <p:txBody>
          <a:bodyPr wrap="none">
            <a:spAutoFit/>
          </a:bodyPr>
          <a:lstStyle/>
          <a:p>
            <a:pPr algn="ctr"/>
            <a:r>
              <a:rPr lang="en-US" sz="2400" b="1" cap="none" spc="50" dirty="0" smtClean="0">
                <a:ln w="11430"/>
                <a:solidFill>
                  <a:srgbClr val="FF0000"/>
                </a:solidFill>
                <a:effectLst>
                  <a:outerShdw blurRad="76200" dist="50800" dir="5400000" algn="tl" rotWithShape="0">
                    <a:srgbClr val="000000">
                      <a:alpha val="65000"/>
                    </a:srgbClr>
                  </a:outerShdw>
                </a:effectLst>
              </a:rPr>
              <a:t>16</a:t>
            </a:r>
            <a:r>
              <a:rPr lang="en-US" sz="1400" b="1" spc="50" dirty="0" smtClean="0">
                <a:ln w="11430"/>
                <a:solidFill>
                  <a:srgbClr val="FF0000"/>
                </a:solidFill>
                <a:effectLst>
                  <a:outerShdw blurRad="76200" dist="50800" dir="5400000" algn="tl" rotWithShape="0">
                    <a:srgbClr val="000000">
                      <a:alpha val="65000"/>
                    </a:srgbClr>
                  </a:outerShdw>
                </a:effectLst>
              </a:rPr>
              <a:t> </a:t>
            </a:r>
            <a:r>
              <a:rPr lang="en-US" sz="1400" b="1" cap="none" spc="50" dirty="0" smtClean="0">
                <a:ln w="11430"/>
                <a:effectLst>
                  <a:outerShdw blurRad="76200" dist="50800" dir="5400000" algn="tl" rotWithShape="0">
                    <a:srgbClr val="000000">
                      <a:alpha val="65000"/>
                    </a:srgbClr>
                  </a:outerShdw>
                </a:effectLst>
              </a:rPr>
              <a:t>JUNE 2015</a:t>
            </a:r>
            <a:endParaRPr lang="en-US" sz="1400" b="1" cap="none" spc="50" dirty="0">
              <a:ln w="11430"/>
              <a:effectLst>
                <a:outerShdw blurRad="76200" dist="50800" dir="5400000" algn="tl" rotWithShape="0">
                  <a:srgbClr val="000000">
                    <a:alpha val="65000"/>
                  </a:srgbClr>
                </a:outerShdw>
              </a:effectLst>
            </a:endParaRPr>
          </a:p>
        </p:txBody>
      </p:sp>
      <p:sp>
        <p:nvSpPr>
          <p:cNvPr id="31" name="Rectangle 30"/>
          <p:cNvSpPr/>
          <p:nvPr/>
        </p:nvSpPr>
        <p:spPr>
          <a:xfrm>
            <a:off x="5360125" y="5937154"/>
            <a:ext cx="1376915" cy="276999"/>
          </a:xfrm>
          <a:prstGeom prst="rect">
            <a:avLst/>
          </a:prstGeom>
        </p:spPr>
        <p:txBody>
          <a:bodyPr wrap="none">
            <a:spAutoFit/>
          </a:bodyPr>
          <a:lstStyle/>
          <a:p>
            <a:r>
              <a:rPr lang="en-US" sz="1200" b="1" cap="none" spc="50" dirty="0" smtClean="0">
                <a:ln w="11430"/>
                <a:effectLst>
                  <a:outerShdw blurRad="76200" dist="50800" dir="5400000" algn="tl" rotWithShape="0">
                    <a:srgbClr val="000000">
                      <a:alpha val="65000"/>
                    </a:srgbClr>
                  </a:outerShdw>
                </a:effectLst>
              </a:rPr>
              <a:t>MALAYSIA (UTM)</a:t>
            </a:r>
          </a:p>
        </p:txBody>
      </p:sp>
      <p:sp>
        <p:nvSpPr>
          <p:cNvPr id="20" name="Rectangle 19"/>
          <p:cNvSpPr/>
          <p:nvPr/>
        </p:nvSpPr>
        <p:spPr>
          <a:xfrm>
            <a:off x="5216453" y="6058167"/>
            <a:ext cx="1808124" cy="369332"/>
          </a:xfrm>
          <a:prstGeom prst="rect">
            <a:avLst/>
          </a:prstGeom>
        </p:spPr>
        <p:txBody>
          <a:bodyPr wrap="none">
            <a:spAutoFit/>
          </a:bodyPr>
          <a:lstStyle/>
          <a:p>
            <a:r>
              <a:rPr lang="en-US" b="1" cap="none" spc="50" dirty="0" smtClean="0">
                <a:ln w="11430"/>
                <a:solidFill>
                  <a:srgbClr val="FF0000"/>
                </a:solidFill>
                <a:effectLst>
                  <a:outerShdw blurRad="76200" dist="50800" dir="5400000" algn="tl" rotWithShape="0">
                    <a:srgbClr val="000000">
                      <a:alpha val="65000"/>
                    </a:srgbClr>
                  </a:outerShdw>
                </a:effectLst>
              </a:rPr>
              <a:t>KUALA LUMPUR</a:t>
            </a:r>
            <a:endParaRPr lang="en-US" sz="1400" b="1" cap="none" spc="50" dirty="0">
              <a:ln w="11430"/>
              <a:effectLst>
                <a:outerShdw blurRad="76200" dist="50800" dir="5400000" algn="tl" rotWithShape="0">
                  <a:srgbClr val="000000">
                    <a:alpha val="65000"/>
                  </a:srgbClr>
                </a:outerShdw>
              </a:effectLst>
            </a:endParaRPr>
          </a:p>
        </p:txBody>
      </p:sp>
      <p:pic>
        <p:nvPicPr>
          <p:cNvPr id="2051" name="Picture 3"/>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50000"/>
          <a:stretch/>
        </p:blipFill>
        <p:spPr bwMode="auto">
          <a:xfrm>
            <a:off x="-3" y="5931281"/>
            <a:ext cx="4893420" cy="936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descr="https://encrypted-tbn3.gstatic.com/images?q=tbn:ANd9GcTeV4PaMMQ58gxDnEDmm6CDhRLKsuGsM45DFimNz81zWJ5UjRsN">
            <a:hlinkClick r:id="rId8"/>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r="10386"/>
          <a:stretch/>
        </p:blipFill>
        <p:spPr bwMode="auto">
          <a:xfrm>
            <a:off x="1280592" y="2135312"/>
            <a:ext cx="2390002" cy="2314575"/>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3"/>
          <p:cNvSpPr>
            <a:spLocks noChangeArrowheads="1"/>
          </p:cNvSpPr>
          <p:nvPr/>
        </p:nvSpPr>
        <p:spPr bwMode="auto">
          <a:xfrm>
            <a:off x="993726" y="4482405"/>
            <a:ext cx="296523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400" b="1" dirty="0" smtClean="0"/>
              <a:t>Coordinators</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en-US" sz="900" dirty="0" smtClean="0">
                <a:latin typeface="Arial" pitchFamily="34" charset="0"/>
                <a:ea typeface="Times New Roman" pitchFamily="18" charset="0"/>
                <a:cs typeface="Arial" pitchFamily="34" charset="0"/>
              </a:rPr>
              <a:t>Dr. </a:t>
            </a:r>
            <a:r>
              <a:rPr lang="en-US" altLang="en-US" sz="900" dirty="0" err="1" smtClean="0">
                <a:latin typeface="Arial" pitchFamily="34" charset="0"/>
                <a:ea typeface="Times New Roman" pitchFamily="18" charset="0"/>
                <a:cs typeface="Arial" pitchFamily="34" charset="0"/>
              </a:rPr>
              <a:t>Mohd</a:t>
            </a:r>
            <a:r>
              <a:rPr lang="en-US" altLang="en-US" sz="900" dirty="0" smtClean="0">
                <a:latin typeface="Arial" pitchFamily="34" charset="0"/>
                <a:ea typeface="Times New Roman" pitchFamily="18" charset="0"/>
                <a:cs typeface="Arial" pitchFamily="34" charset="0"/>
              </a:rPr>
              <a:t> </a:t>
            </a:r>
            <a:r>
              <a:rPr lang="en-US" altLang="en-US" sz="900" dirty="0" err="1" smtClean="0">
                <a:latin typeface="Arial" pitchFamily="34" charset="0"/>
                <a:ea typeface="Times New Roman" pitchFamily="18" charset="0"/>
                <a:cs typeface="Arial" pitchFamily="34" charset="0"/>
              </a:rPr>
              <a:t>Khairi</a:t>
            </a:r>
            <a:r>
              <a:rPr lang="en-US" altLang="en-US" sz="900" dirty="0" smtClean="0">
                <a:latin typeface="Arial" pitchFamily="34" charset="0"/>
                <a:ea typeface="Times New Roman" pitchFamily="18" charset="0"/>
                <a:cs typeface="Arial" pitchFamily="34" charset="0"/>
              </a:rPr>
              <a:t> Abu Husain</a:t>
            </a:r>
          </a:p>
          <a:p>
            <a:pPr algn="ctr" fontAlgn="base">
              <a:spcBef>
                <a:spcPct val="0"/>
              </a:spcBef>
              <a:spcAft>
                <a:spcPct val="0"/>
              </a:spcAft>
            </a:pPr>
            <a:r>
              <a:rPr lang="en-US" altLang="en-US" sz="900" dirty="0" err="1" smtClean="0">
                <a:latin typeface="Arial" pitchFamily="34" charset="0"/>
                <a:ea typeface="Times New Roman" pitchFamily="18" charset="0"/>
                <a:cs typeface="Arial" pitchFamily="34" charset="0"/>
              </a:rPr>
              <a:t>Siti</a:t>
            </a:r>
            <a:r>
              <a:rPr lang="en-US" altLang="en-US" sz="900" dirty="0" smtClean="0">
                <a:latin typeface="Arial" pitchFamily="34" charset="0"/>
                <a:ea typeface="Times New Roman" pitchFamily="18" charset="0"/>
                <a:cs typeface="Arial" pitchFamily="34" charset="0"/>
              </a:rPr>
              <a:t> </a:t>
            </a:r>
            <a:r>
              <a:rPr lang="en-US" altLang="en-US" sz="900" dirty="0" err="1">
                <a:latin typeface="Arial" pitchFamily="34" charset="0"/>
                <a:ea typeface="Times New Roman" pitchFamily="18" charset="0"/>
                <a:cs typeface="Arial" pitchFamily="34" charset="0"/>
              </a:rPr>
              <a:t>Susiaty</a:t>
            </a:r>
            <a:r>
              <a:rPr lang="en-US" altLang="en-US" sz="900" dirty="0">
                <a:latin typeface="Arial" pitchFamily="34" charset="0"/>
                <a:ea typeface="Times New Roman" pitchFamily="18" charset="0"/>
                <a:cs typeface="Arial" pitchFamily="34" charset="0"/>
              </a:rPr>
              <a:t> </a:t>
            </a:r>
            <a:r>
              <a:rPr lang="en-US" altLang="en-US" sz="900" dirty="0" err="1" smtClean="0">
                <a:latin typeface="Arial" pitchFamily="34" charset="0"/>
                <a:ea typeface="Times New Roman" pitchFamily="18" charset="0"/>
                <a:cs typeface="Arial" pitchFamily="34" charset="0"/>
              </a:rPr>
              <a:t>Maarof</a:t>
            </a:r>
            <a:endParaRPr lang="en-US" altLang="en-US" sz="900" dirty="0" smtClean="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UTM – CRC</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en-US" sz="900" dirty="0" smtClean="0">
                <a:latin typeface="Arial" pitchFamily="34" charset="0"/>
                <a:ea typeface="Times New Roman" pitchFamily="18" charset="0"/>
                <a:cs typeface="Arial" pitchFamily="34" charset="0"/>
              </a:rPr>
              <a:t>Tel: 07-5531616, 019-7087076, 019-3682493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Email: ssusiaty@utm.my</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en-US" sz="900" dirty="0" smtClean="0">
                <a:latin typeface="Arial" pitchFamily="34" charset="0"/>
                <a:ea typeface="Times New Roman" pitchFamily="18" charset="0"/>
                <a:cs typeface="Arial" pitchFamily="34" charset="0"/>
              </a:rPr>
              <a:t>mohdkhairi.kl@utm.my</a:t>
            </a:r>
            <a:endParaRPr kumimoji="0" lang="en-US" altLang="en-US" sz="9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Rectangle 3"/>
          <p:cNvSpPr>
            <a:spLocks noChangeArrowheads="1"/>
          </p:cNvSpPr>
          <p:nvPr/>
        </p:nvSpPr>
        <p:spPr bwMode="auto">
          <a:xfrm rot="16200000">
            <a:off x="-1324037" y="5648907"/>
            <a:ext cx="2952328"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Design: mohammadaminazimi@y</a:t>
            </a:r>
            <a:r>
              <a:rPr kumimoji="0" lang="en-US" altLang="en-US" sz="800" b="0" i="0" u="none" strike="noStrike" cap="none" normalizeH="0" baseline="0" dirty="0" smtClean="0">
                <a:ln>
                  <a:noFill/>
                </a:ln>
                <a:effectLst/>
                <a:latin typeface="Arial" pitchFamily="34" charset="0"/>
                <a:ea typeface="Times New Roman" pitchFamily="18" charset="0"/>
                <a:cs typeface="Arial" pitchFamily="34" charset="0"/>
              </a:rPr>
              <a:t>a</a:t>
            </a:r>
            <a:r>
              <a:rPr kumimoji="0" lang="en-US" altLang="en-US" sz="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hoo.</a:t>
            </a:r>
            <a:r>
              <a:rPr kumimoji="0" lang="en-US" alt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4"/>
          <p:cNvSpPr/>
          <p:nvPr/>
        </p:nvSpPr>
        <p:spPr>
          <a:xfrm>
            <a:off x="5490020" y="5786395"/>
            <a:ext cx="1825180" cy="276999"/>
          </a:xfrm>
          <a:prstGeom prst="rect">
            <a:avLst/>
          </a:prstGeom>
        </p:spPr>
        <p:txBody>
          <a:bodyPr wrap="none">
            <a:spAutoFit/>
          </a:bodyPr>
          <a:lstStyle/>
          <a:p>
            <a:r>
              <a:rPr lang="en-US" sz="1200" b="1" cap="none" spc="50" dirty="0" smtClean="0">
                <a:ln w="11430"/>
                <a:effectLst>
                  <a:outerShdw blurRad="76200" dist="50800" dir="5400000" algn="tl" rotWithShape="0">
                    <a:srgbClr val="000000">
                      <a:alpha val="65000"/>
                    </a:srgbClr>
                  </a:outerShdw>
                </a:effectLst>
              </a:rPr>
              <a:t>UNIVERSITI TEKNOLOGI</a:t>
            </a:r>
          </a:p>
        </p:txBody>
      </p:sp>
      <p:sp>
        <p:nvSpPr>
          <p:cNvPr id="26" name="Rectangle 3"/>
          <p:cNvSpPr>
            <a:spLocks noChangeArrowheads="1"/>
          </p:cNvSpPr>
          <p:nvPr/>
        </p:nvSpPr>
        <p:spPr bwMode="auto">
          <a:xfrm>
            <a:off x="6897216" y="6669940"/>
            <a:ext cx="2952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Designed by: </a:t>
            </a:r>
            <a:r>
              <a:rPr kumimoji="0" lang="en-US" altLang="en-US" sz="800"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mohammadamin</a:t>
            </a:r>
            <a:r>
              <a:rPr lang="en-US" altLang="en-US" sz="800" dirty="0">
                <a:solidFill>
                  <a:schemeClr val="bg1"/>
                </a:solidFill>
                <a:latin typeface="Arial" pitchFamily="34" charset="0"/>
                <a:ea typeface="Times New Roman" pitchFamily="18" charset="0"/>
                <a:cs typeface="Arial" pitchFamily="34" charset="0"/>
              </a:rPr>
              <a:t> </a:t>
            </a:r>
            <a:r>
              <a:rPr kumimoji="0" lang="en-US" altLang="en-US" sz="800" b="0"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azimi</a:t>
            </a:r>
            <a:endParaRPr kumimoji="0" lang="en-US" altLang="en-US" sz="1100" b="0" i="0" u="none" strike="noStrike" cap="none" normalizeH="0" baseline="0" dirty="0" smtClean="0">
              <a:ln>
                <a:noFill/>
              </a:ln>
              <a:solidFill>
                <a:schemeClr val="bg1"/>
              </a:solidFill>
              <a:effectLst/>
              <a:latin typeface="Arial" pitchFamily="34" charset="0"/>
              <a:cs typeface="Arial" pitchFamily="34" charset="0"/>
            </a:endParaRPr>
          </a:p>
        </p:txBody>
      </p:sp>
      <p:pic>
        <p:nvPicPr>
          <p:cNvPr id="27" name="Picture 6" descr="http://www.utm.my/co2footprintutm/files/2011/12/UTM-LOGO-brand-.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19200" y="105711"/>
            <a:ext cx="1307155" cy="449814"/>
          </a:xfrm>
          <a:prstGeom prst="rect">
            <a:avLst/>
          </a:prstGeom>
          <a:noFill/>
          <a:ln w="9525">
            <a:noFill/>
            <a:miter lim="800000"/>
            <a:headEnd/>
            <a:tailEnd/>
          </a:ln>
          <a:extLst/>
        </p:spPr>
      </p:pic>
      <p:sp>
        <p:nvSpPr>
          <p:cNvPr id="32" name="Rectangle 3"/>
          <p:cNvSpPr>
            <a:spLocks noChangeArrowheads="1"/>
          </p:cNvSpPr>
          <p:nvPr/>
        </p:nvSpPr>
        <p:spPr bwMode="auto">
          <a:xfrm>
            <a:off x="291180" y="5813253"/>
            <a:ext cx="4368825"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400" b="1" dirty="0" smtClean="0"/>
              <a:t>Venue</a:t>
            </a:r>
            <a:endParaRPr lang="en-US" altLang="en-US" sz="1400" b="1" dirty="0"/>
          </a:p>
          <a:p>
            <a:pPr algn="ctr">
              <a:spcBef>
                <a:spcPct val="0"/>
              </a:spcBef>
            </a:pPr>
            <a:r>
              <a:rPr lang="en-GB" altLang="en-US" sz="1050" dirty="0" err="1">
                <a:latin typeface="Arial" panose="020B0604020202020204" pitchFamily="34" charset="0"/>
                <a:cs typeface="Times New Roman" panose="02020603050405020304" pitchFamily="18" charset="0"/>
              </a:rPr>
              <a:t>Dewan</a:t>
            </a:r>
            <a:r>
              <a:rPr lang="en-GB" altLang="en-US" sz="1050" dirty="0">
                <a:latin typeface="Arial" panose="020B0604020202020204" pitchFamily="34" charset="0"/>
                <a:cs typeface="Times New Roman" panose="02020603050405020304" pitchFamily="18" charset="0"/>
              </a:rPr>
              <a:t> Seminar, </a:t>
            </a:r>
            <a:r>
              <a:rPr lang="en-GB" altLang="en-US" sz="1050" dirty="0" err="1">
                <a:latin typeface="Arial" panose="020B0604020202020204" pitchFamily="34" charset="0"/>
                <a:cs typeface="Times New Roman" panose="02020603050405020304" pitchFamily="18" charset="0"/>
              </a:rPr>
              <a:t>Menara</a:t>
            </a:r>
            <a:r>
              <a:rPr lang="en-GB" altLang="en-US" sz="1050" dirty="0">
                <a:latin typeface="Arial" panose="020B0604020202020204" pitchFamily="34" charset="0"/>
                <a:cs typeface="Times New Roman" panose="02020603050405020304" pitchFamily="18" charset="0"/>
              </a:rPr>
              <a:t> </a:t>
            </a:r>
            <a:r>
              <a:rPr lang="en-GB" altLang="en-US" sz="1050" dirty="0" err="1">
                <a:latin typeface="Arial" panose="020B0604020202020204" pitchFamily="34" charset="0"/>
                <a:cs typeface="Times New Roman" panose="02020603050405020304" pitchFamily="18" charset="0"/>
              </a:rPr>
              <a:t>Razak</a:t>
            </a:r>
            <a:r>
              <a:rPr lang="en-GB" altLang="en-US" sz="1050" dirty="0">
                <a:latin typeface="Arial" panose="020B0604020202020204" pitchFamily="34" charset="0"/>
                <a:cs typeface="Times New Roman" panose="02020603050405020304" pitchFamily="18" charset="0"/>
              </a:rPr>
              <a:t>, </a:t>
            </a:r>
            <a:r>
              <a:rPr lang="en-GB" altLang="en-US" sz="1050" dirty="0" err="1">
                <a:latin typeface="Arial" panose="020B0604020202020204" pitchFamily="34" charset="0"/>
                <a:cs typeface="Times New Roman" panose="02020603050405020304" pitchFamily="18" charset="0"/>
              </a:rPr>
              <a:t>Universiti</a:t>
            </a:r>
            <a:r>
              <a:rPr lang="en-GB" altLang="en-US" sz="1050" dirty="0">
                <a:latin typeface="Arial" panose="020B0604020202020204" pitchFamily="34" charset="0"/>
                <a:cs typeface="Times New Roman" panose="02020603050405020304" pitchFamily="18" charset="0"/>
              </a:rPr>
              <a:t> </a:t>
            </a:r>
            <a:r>
              <a:rPr lang="en-GB" altLang="en-US" sz="1050" dirty="0" err="1">
                <a:latin typeface="Arial" panose="020B0604020202020204" pitchFamily="34" charset="0"/>
                <a:cs typeface="Times New Roman" panose="02020603050405020304" pitchFamily="18" charset="0"/>
              </a:rPr>
              <a:t>Teknologi</a:t>
            </a:r>
            <a:r>
              <a:rPr lang="en-GB" altLang="en-US" sz="1050" dirty="0">
                <a:latin typeface="Arial" panose="020B0604020202020204" pitchFamily="34" charset="0"/>
                <a:cs typeface="Times New Roman" panose="02020603050405020304" pitchFamily="18" charset="0"/>
              </a:rPr>
              <a:t> Malaysia</a:t>
            </a:r>
          </a:p>
          <a:p>
            <a:pPr algn="ctr">
              <a:spcBef>
                <a:spcPct val="0"/>
              </a:spcBef>
            </a:pPr>
            <a:r>
              <a:rPr lang="en-GB" altLang="en-US" sz="1050" dirty="0">
                <a:latin typeface="Arial" panose="020B0604020202020204" pitchFamily="34" charset="0"/>
                <a:cs typeface="Times New Roman" panose="02020603050405020304" pitchFamily="18" charset="0"/>
              </a:rPr>
              <a:t>Kuala Lumpur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Rectangle 32"/>
          <p:cNvSpPr/>
          <p:nvPr/>
        </p:nvSpPr>
        <p:spPr>
          <a:xfrm rot="1702345">
            <a:off x="6365735" y="4278017"/>
            <a:ext cx="2402644" cy="369332"/>
          </a:xfrm>
          <a:prstGeom prst="rect">
            <a:avLst/>
          </a:prstGeom>
        </p:spPr>
        <p:txBody>
          <a:bodyPr wrap="none">
            <a:spAutoFit/>
          </a:bodyPr>
          <a:lstStyle/>
          <a:p>
            <a:pPr algn="ctr"/>
            <a:r>
              <a:rPr lang="en-US" b="1" cap="none" spc="50" dirty="0" smtClean="0">
                <a:ln w="11430"/>
                <a:solidFill>
                  <a:srgbClr val="FF0000"/>
                </a:solidFill>
                <a:effectLst>
                  <a:outerShdw blurRad="76200" dist="50800" dir="5400000" algn="tl" rotWithShape="0">
                    <a:srgbClr val="000000">
                      <a:alpha val="65000"/>
                    </a:srgbClr>
                  </a:outerShdw>
                </a:effectLst>
              </a:rPr>
              <a:t>One Day Short Course</a:t>
            </a:r>
            <a:endParaRPr lang="en-US" b="1" cap="none" spc="50" dirty="0">
              <a:ln w="11430"/>
              <a:solidFill>
                <a:srgbClr val="FF0000"/>
              </a:solidFill>
              <a:effectLst>
                <a:outerShdw blurRad="76200" dist="50800" dir="5400000" algn="tl" rotWithShape="0">
                  <a:srgbClr val="000000">
                    <a:alpha val="65000"/>
                  </a:srgbClr>
                </a:outerShdw>
              </a:effectLst>
            </a:endParaRPr>
          </a:p>
        </p:txBody>
      </p:sp>
      <p:pic>
        <p:nvPicPr>
          <p:cNvPr id="35" name="Picture 2" descr="https://encrypted-tbn3.gstatic.com/images?q=tbn:ANd9GcRAQxL5BRXt7-JiFD1PFEOdjKaIPbQ3oPjfRiK-JDUrjoBtmijV2A">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52401" y="118972"/>
            <a:ext cx="626706" cy="490628"/>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https://encrypted-tbn3.gstatic.com/images?q=tbn:ANd9GcRAQxL5BRXt7-JiFD1PFEOdjKaIPbQ3oPjfRiK-JDUrjoBtmijV2A">
            <a:hlinkClick r:id="rId11"/>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1757723">
            <a:off x="7066527" y="1282961"/>
            <a:ext cx="558424" cy="437172"/>
          </a:xfrm>
          <a:prstGeom prst="rect">
            <a:avLst/>
          </a:prstGeom>
          <a:noFill/>
          <a:extLst>
            <a:ext uri="{909E8E84-426E-40DD-AFC4-6F175D3DCCD1}">
              <a14:hiddenFill xmlns:a14="http://schemas.microsoft.com/office/drawing/2010/main">
                <a:solidFill>
                  <a:srgbClr val="FFFFFF"/>
                </a:solidFill>
              </a14:hiddenFill>
            </a:ext>
          </a:extLst>
        </p:spPr>
      </p:pic>
      <p:sp>
        <p:nvSpPr>
          <p:cNvPr id="39" name="Rectangle 38"/>
          <p:cNvSpPr/>
          <p:nvPr/>
        </p:nvSpPr>
        <p:spPr>
          <a:xfrm rot="1709452">
            <a:off x="6558807" y="3769673"/>
            <a:ext cx="2060179" cy="538609"/>
          </a:xfrm>
          <a:prstGeom prst="rect">
            <a:avLst/>
          </a:prstGeom>
        </p:spPr>
        <p:txBody>
          <a:bodyPr wrap="none">
            <a:spAutoFit/>
          </a:bodyPr>
          <a:lstStyle/>
          <a:p>
            <a:r>
              <a:rPr lang="en-US" sz="2900" b="1" spc="50" dirty="0" smtClean="0">
                <a:ln w="11430"/>
                <a:effectLst>
                  <a:outerShdw blurRad="76200" dist="50800" dir="5400000" algn="tl" rotWithShape="0">
                    <a:srgbClr val="000000">
                      <a:alpha val="65000"/>
                    </a:srgbClr>
                  </a:outerShdw>
                </a:effectLst>
                <a:latin typeface="Berlin Sans FB Demi" panose="020E0802020502020306" pitchFamily="34" charset="0"/>
              </a:rPr>
              <a:t>&amp; Solutions</a:t>
            </a:r>
            <a:endParaRPr lang="en-US" sz="2900" b="1" spc="50" dirty="0">
              <a:ln w="11430"/>
              <a:effectLst>
                <a:outerShdw blurRad="76200" dist="50800" dir="5400000" algn="tl" rotWithShape="0">
                  <a:srgbClr val="000000">
                    <a:alpha val="65000"/>
                  </a:srgbClr>
                </a:outerShdw>
              </a:effectLst>
              <a:latin typeface="Berlin Sans FB Demi" panose="020E0802020502020306" pitchFamily="34" charset="0"/>
            </a:endParaRPr>
          </a:p>
        </p:txBody>
      </p:sp>
      <p:sp>
        <p:nvSpPr>
          <p:cNvPr id="34" name="Rectangle 33"/>
          <p:cNvSpPr/>
          <p:nvPr/>
        </p:nvSpPr>
        <p:spPr>
          <a:xfrm rot="1725926">
            <a:off x="6216684" y="4729811"/>
            <a:ext cx="3252172" cy="369332"/>
          </a:xfrm>
          <a:prstGeom prst="rect">
            <a:avLst/>
          </a:prstGeom>
        </p:spPr>
        <p:txBody>
          <a:bodyPr wrap="none">
            <a:spAutoFit/>
          </a:bodyPr>
          <a:lstStyle/>
          <a:p>
            <a:pPr algn="ctr"/>
            <a:r>
              <a:rPr lang="en-US" b="1" cap="none" spc="50" dirty="0" smtClean="0">
                <a:ln w="11430"/>
                <a:effectLst>
                  <a:outerShdw blurRad="76200" dist="50800" dir="5400000" algn="tl" rotWithShape="0">
                    <a:srgbClr val="000000">
                      <a:alpha val="65000"/>
                    </a:srgbClr>
                  </a:outerShdw>
                </a:effectLst>
              </a:rPr>
              <a:t>6.5 CPD Hours / 10 CCD Points</a:t>
            </a:r>
            <a:endParaRPr lang="en-US" sz="1600" b="1" cap="none" spc="50" dirty="0">
              <a:ln w="11430"/>
              <a:effectLst>
                <a:outerShdw blurRad="76200" dist="50800" dir="5400000" algn="tl" rotWithShape="0">
                  <a:srgbClr val="000000">
                    <a:alpha val="65000"/>
                  </a:srgbClr>
                </a:outerShdw>
              </a:effectLst>
            </a:endParaRPr>
          </a:p>
        </p:txBody>
      </p:sp>
      <p:pic>
        <p:nvPicPr>
          <p:cNvPr id="40" name="Picture 39"/>
          <p:cNvPicPr>
            <a:picLocks/>
          </p:cNvPicPr>
          <p:nvPr/>
        </p:nvPicPr>
        <p:blipFill>
          <a:blip r:embed="rId14" cstate="print"/>
          <a:srcRect/>
          <a:stretch>
            <a:fillRect/>
          </a:stretch>
        </p:blipFill>
        <p:spPr bwMode="auto">
          <a:xfrm>
            <a:off x="2971800" y="99718"/>
            <a:ext cx="1858660" cy="441012"/>
          </a:xfrm>
          <a:prstGeom prst="rect">
            <a:avLst/>
          </a:prstGeom>
          <a:noFill/>
          <a:ln w="9525">
            <a:noFill/>
            <a:miter lim="800000"/>
            <a:headEnd/>
            <a:tailEnd/>
          </a:ln>
        </p:spPr>
      </p:pic>
      <p:pic>
        <p:nvPicPr>
          <p:cNvPr id="41" name="Picture 40"/>
          <p:cNvPicPr>
            <a:picLocks noChangeAspect="1"/>
          </p:cNvPicPr>
          <p:nvPr/>
        </p:nvPicPr>
        <p:blipFill>
          <a:blip r:embed="rId15" cstate="print"/>
          <a:srcRect/>
          <a:stretch>
            <a:fillRect/>
          </a:stretch>
        </p:blipFill>
        <p:spPr bwMode="auto">
          <a:xfrm rot="1826189">
            <a:off x="7218669" y="1198055"/>
            <a:ext cx="1479737" cy="356719"/>
          </a:xfrm>
          <a:prstGeom prst="rect">
            <a:avLst/>
          </a:prstGeom>
          <a:noFill/>
          <a:ln w="9525">
            <a:noFill/>
            <a:miter lim="800000"/>
            <a:headEnd/>
            <a:tailEnd/>
          </a:ln>
        </p:spPr>
      </p:pic>
      <p:sp>
        <p:nvSpPr>
          <p:cNvPr id="37" name="Rectangle 36"/>
          <p:cNvSpPr/>
          <p:nvPr/>
        </p:nvSpPr>
        <p:spPr>
          <a:xfrm>
            <a:off x="76200" y="608112"/>
            <a:ext cx="838200" cy="153888"/>
          </a:xfrm>
          <a:prstGeom prst="rect">
            <a:avLst/>
          </a:prstGeom>
        </p:spPr>
        <p:txBody>
          <a:bodyPr wrap="square">
            <a:spAutoFit/>
          </a:bodyPr>
          <a:lstStyle/>
          <a:p>
            <a:pPr algn="ctr"/>
            <a:r>
              <a:rPr lang="en-US" sz="400" spc="50" dirty="0" smtClean="0">
                <a:ln w="11430"/>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(Southern Branch)</a:t>
            </a:r>
            <a:endParaRPr lang="en-GB" sz="400" dirty="0">
              <a:latin typeface="Times New Roman" panose="02020603050405020304" pitchFamily="18" charset="0"/>
              <a:cs typeface="Times New Roman" panose="02020603050405020304" pitchFamily="18" charset="0"/>
            </a:endParaRPr>
          </a:p>
        </p:txBody>
      </p:sp>
      <p:sp>
        <p:nvSpPr>
          <p:cNvPr id="38" name="Rectangle 37"/>
          <p:cNvSpPr/>
          <p:nvPr/>
        </p:nvSpPr>
        <p:spPr>
          <a:xfrm rot="1755798">
            <a:off x="6813054" y="1636281"/>
            <a:ext cx="821770" cy="153888"/>
          </a:xfrm>
          <a:prstGeom prst="rect">
            <a:avLst/>
          </a:prstGeom>
        </p:spPr>
        <p:txBody>
          <a:bodyPr wrap="square">
            <a:spAutoFit/>
          </a:bodyPr>
          <a:lstStyle/>
          <a:p>
            <a:pPr algn="ctr"/>
            <a:r>
              <a:rPr lang="en-US" sz="400" dirty="0" smtClean="0">
                <a:ln w="11430"/>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(Southern Branch)</a:t>
            </a:r>
            <a:endParaRPr lang="en-GB" sz="400" dirty="0">
              <a:latin typeface="Times New Roman" panose="02020603050405020304" pitchFamily="18" charset="0"/>
              <a:cs typeface="Times New Roman" panose="02020603050405020304" pitchFamily="18" charset="0"/>
            </a:endParaRPr>
          </a:p>
        </p:txBody>
      </p:sp>
      <p:sp>
        <p:nvSpPr>
          <p:cNvPr id="42" name="Rectangle 41"/>
          <p:cNvSpPr/>
          <p:nvPr/>
        </p:nvSpPr>
        <p:spPr>
          <a:xfrm rot="21562848">
            <a:off x="991709" y="518055"/>
            <a:ext cx="1903600" cy="215444"/>
          </a:xfrm>
          <a:prstGeom prst="rect">
            <a:avLst/>
          </a:prstGeom>
        </p:spPr>
        <p:txBody>
          <a:bodyPr wrap="square">
            <a:spAutoFit/>
          </a:bodyPr>
          <a:lstStyle/>
          <a:p>
            <a:pPr algn="ctr" eaLnBrk="1" hangingPunct="1">
              <a:defRPr/>
            </a:pPr>
            <a:r>
              <a:rPr lang="en-US" sz="800" dirty="0">
                <a:ln w="11430"/>
                <a:solidFill>
                  <a:srgbClr val="800000"/>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Construction Research Centre (CRC)</a:t>
            </a:r>
            <a:endParaRPr lang="en-GB" sz="800" dirty="0">
              <a:solidFill>
                <a:srgbClr val="800000"/>
              </a:solidFill>
              <a:latin typeface="Arial" panose="020B0604020202020204" pitchFamily="34" charset="0"/>
              <a:cs typeface="Arial" panose="020B0604020202020204" pitchFamily="34" charset="0"/>
            </a:endParaRPr>
          </a:p>
        </p:txBody>
      </p:sp>
      <p:pic>
        <p:nvPicPr>
          <p:cNvPr id="45" name="Picture 2"/>
          <p:cNvPicPr>
            <a:picLocks noChangeAspect="1" noChangeArrowheads="1"/>
          </p:cNvPicPr>
          <p:nvPr/>
        </p:nvPicPr>
        <p:blipFill>
          <a:blip r:embed="rId16" cstate="print"/>
          <a:srcRect/>
          <a:stretch>
            <a:fillRect/>
          </a:stretch>
        </p:blipFill>
        <p:spPr bwMode="auto">
          <a:xfrm>
            <a:off x="152400" y="888278"/>
            <a:ext cx="1133476" cy="483322"/>
          </a:xfrm>
          <a:prstGeom prst="rect">
            <a:avLst/>
          </a:prstGeom>
          <a:noFill/>
          <a:ln w="9525">
            <a:noFill/>
            <a:miter lim="800000"/>
            <a:headEnd/>
            <a:tailEnd/>
          </a:ln>
        </p:spPr>
      </p:pic>
      <p:pic>
        <p:nvPicPr>
          <p:cNvPr id="46" name="Picture 2"/>
          <p:cNvPicPr>
            <a:picLocks noChangeAspect="1" noChangeArrowheads="1"/>
          </p:cNvPicPr>
          <p:nvPr/>
        </p:nvPicPr>
        <p:blipFill>
          <a:blip r:embed="rId17" cstate="print"/>
          <a:srcRect/>
          <a:stretch>
            <a:fillRect/>
          </a:stretch>
        </p:blipFill>
        <p:spPr bwMode="auto">
          <a:xfrm rot="1795837">
            <a:off x="7596632" y="1707171"/>
            <a:ext cx="828675" cy="353353"/>
          </a:xfrm>
          <a:prstGeom prst="rect">
            <a:avLst/>
          </a:prstGeom>
          <a:noFill/>
          <a:ln w="9525">
            <a:noFill/>
            <a:miter lim="800000"/>
            <a:headEnd/>
            <a:tailEnd/>
          </a:ln>
        </p:spPr>
      </p:pic>
    </p:spTree>
    <p:extLst>
      <p:ext uri="{BB962C8B-B14F-4D97-AF65-F5344CB8AC3E}">
        <p14:creationId xmlns:p14="http://schemas.microsoft.com/office/powerpoint/2010/main" val="2492346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5552" y="3686466"/>
            <a:ext cx="4911850" cy="750646"/>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a:off x="7062177" y="1761226"/>
            <a:ext cx="1758174" cy="328239"/>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1517620" y="-11767"/>
            <a:ext cx="1923212" cy="328239"/>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5" name="Picture 7"/>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7675"/>
          <a:stretch/>
        </p:blipFill>
        <p:spPr bwMode="auto">
          <a:xfrm>
            <a:off x="7452293" y="40407"/>
            <a:ext cx="2457450" cy="1732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Rectangle 49"/>
          <p:cNvSpPr/>
          <p:nvPr/>
        </p:nvSpPr>
        <p:spPr>
          <a:xfrm>
            <a:off x="5009456" y="1772816"/>
            <a:ext cx="4911850" cy="316649"/>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9" name="Picture 5" descr="https://encrypted-tbn1.gstatic.com/images?q=tbn:ANd9GcQkXefzrqWytI3uOqBV9qJ48JI5U3dsfr2CTvTV1horTEELw4YE6A">
            <a:hlinkClick r:id="rId4"/>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31786"/>
          <a:stretch/>
        </p:blipFill>
        <p:spPr bwMode="auto">
          <a:xfrm>
            <a:off x="-15447" y="4984559"/>
            <a:ext cx="4917000" cy="1873441"/>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19872" y="-177"/>
            <a:ext cx="4911850" cy="316649"/>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19872" y="664079"/>
            <a:ext cx="4911850" cy="316649"/>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15447" y="5702690"/>
            <a:ext cx="4911850" cy="750646"/>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5447" y="1384159"/>
            <a:ext cx="4911850" cy="316649"/>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2" name="Picture 4" descr="C:\Users\asal\Desktop\asal poster\16.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94304" y="2492896"/>
            <a:ext cx="1797674" cy="167034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asal\Desktop\asal poster\4.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 b="37203"/>
          <a:stretch/>
        </p:blipFill>
        <p:spPr bwMode="auto">
          <a:xfrm>
            <a:off x="3094304" y="3851019"/>
            <a:ext cx="1784646" cy="1644906"/>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3"/>
          <p:cNvSpPr>
            <a:spLocks noChangeArrowheads="1"/>
          </p:cNvSpPr>
          <p:nvPr/>
        </p:nvSpPr>
        <p:spPr bwMode="auto">
          <a:xfrm>
            <a:off x="-662319" y="5669595"/>
            <a:ext cx="6205594" cy="79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400" b="1" dirty="0" smtClean="0"/>
              <a:t>Registration Fee:</a:t>
            </a:r>
            <a:endParaRPr lang="en-US" altLang="en-US" sz="1400" b="1" dirty="0"/>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50" b="0" i="0" u="none" strike="noStrike" cap="none" normalizeH="0" baseline="0" dirty="0" smtClean="0">
                <a:ln>
                  <a:noFill/>
                </a:ln>
                <a:solidFill>
                  <a:schemeClr val="tx1"/>
                </a:solidFill>
                <a:effectLst/>
                <a:latin typeface="Arial" pitchFamily="34" charset="0"/>
                <a:cs typeface="Arial" pitchFamily="34" charset="0"/>
              </a:rPr>
              <a:t>IEM members, RM300</a:t>
            </a:r>
            <a:r>
              <a:rPr kumimoji="0" lang="en-US" altLang="en-US" sz="1050" b="0" i="0" u="none" strike="noStrike" cap="none" normalizeH="0" dirty="0" smtClean="0">
                <a:ln>
                  <a:noFill/>
                </a:ln>
                <a:solidFill>
                  <a:schemeClr val="tx1"/>
                </a:solidFill>
                <a:effectLst/>
                <a:latin typeface="Arial" pitchFamily="34" charset="0"/>
                <a:cs typeface="Arial" pitchFamily="34" charset="0"/>
              </a:rPr>
              <a:t>  </a:t>
            </a:r>
            <a:r>
              <a:rPr kumimoji="0" lang="en-US" altLang="en-US" sz="1050" b="0" i="0" u="none" strike="noStrike" cap="none" normalizeH="0" baseline="0" dirty="0" smtClean="0">
                <a:ln>
                  <a:noFill/>
                </a:ln>
                <a:solidFill>
                  <a:schemeClr val="tx1"/>
                </a:solidFill>
                <a:effectLst/>
                <a:latin typeface="Arial" pitchFamily="34" charset="0"/>
                <a:cs typeface="Arial" pitchFamily="34" charset="0"/>
              </a:rPr>
              <a:t>Non IEM members,</a:t>
            </a:r>
            <a:r>
              <a:rPr kumimoji="0" lang="en-US" altLang="en-US" sz="1050" b="0" i="0" u="none" strike="noStrike" cap="none" normalizeH="0" dirty="0" smtClean="0">
                <a:ln>
                  <a:noFill/>
                </a:ln>
                <a:solidFill>
                  <a:schemeClr val="tx1"/>
                </a:solidFill>
                <a:effectLst/>
                <a:latin typeface="Arial" pitchFamily="34" charset="0"/>
                <a:cs typeface="Arial" pitchFamily="34" charset="0"/>
              </a:rPr>
              <a:t> RM350 </a:t>
            </a:r>
            <a:r>
              <a:rPr kumimoji="0" lang="en-US" altLang="en-US" sz="1050" b="0" i="0" u="none" strike="noStrike" cap="none" normalizeH="0" baseline="0" dirty="0" smtClean="0">
                <a:ln>
                  <a:noFill/>
                </a:ln>
                <a:solidFill>
                  <a:schemeClr val="tx1"/>
                </a:solidFill>
                <a:effectLst/>
                <a:latin typeface="Arial" pitchFamily="34" charset="0"/>
                <a:cs typeface="Arial" pitchFamily="34" charset="0"/>
              </a:rPr>
              <a:t>  </a:t>
            </a:r>
            <a:r>
              <a:rPr lang="en-US" altLang="en-US" sz="1050" dirty="0" smtClean="0">
                <a:latin typeface="Arial" pitchFamily="34" charset="0"/>
                <a:cs typeface="Arial" pitchFamily="34" charset="0"/>
              </a:rPr>
              <a:t>Students, RM150</a:t>
            </a:r>
          </a:p>
          <a:p>
            <a:pPr lvl="0" algn="ctr" fontAlgn="base">
              <a:spcBef>
                <a:spcPct val="0"/>
              </a:spcBef>
              <a:spcAft>
                <a:spcPct val="0"/>
              </a:spcAft>
            </a:pPr>
            <a:r>
              <a:rPr kumimoji="0" lang="en-US" altLang="en-US" sz="1050" b="0" i="0" u="none" strike="noStrike" cap="none" normalizeH="0" baseline="0" dirty="0" smtClean="0">
                <a:ln>
                  <a:noFill/>
                </a:ln>
                <a:solidFill>
                  <a:schemeClr val="tx1"/>
                </a:solidFill>
                <a:effectLst/>
                <a:latin typeface="Arial" pitchFamily="34" charset="0"/>
                <a:cs typeface="Arial" pitchFamily="34" charset="0"/>
              </a:rPr>
              <a:t>Registration fee to be paid to </a:t>
            </a:r>
            <a:r>
              <a:rPr lang="en-GB" altLang="en-US" sz="1050" dirty="0">
                <a:latin typeface="Arial" pitchFamily="34" charset="0"/>
                <a:cs typeface="Arial" pitchFamily="34" charset="0"/>
              </a:rPr>
              <a:t>CIMB BANK - (Account Number: </a:t>
            </a:r>
            <a:r>
              <a:rPr lang="en-GB" altLang="en-US" sz="1050" b="1" dirty="0">
                <a:latin typeface="Arial" pitchFamily="34" charset="0"/>
                <a:cs typeface="Arial" pitchFamily="34" charset="0"/>
              </a:rPr>
              <a:t>80-0605353-6</a:t>
            </a:r>
            <a:r>
              <a:rPr lang="en-GB" altLang="en-US" sz="1050" dirty="0">
                <a:latin typeface="Arial" pitchFamily="34" charset="0"/>
                <a:cs typeface="Arial" pitchFamily="34" charset="0"/>
              </a:rPr>
              <a:t>)</a:t>
            </a:r>
            <a:endParaRPr kumimoji="0" lang="en-US" alt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050" b="0" i="0" u="none" strike="noStrike" cap="none" normalizeH="0" baseline="0" dirty="0" smtClean="0">
                <a:ln>
                  <a:noFill/>
                </a:ln>
                <a:solidFill>
                  <a:schemeClr val="tx1"/>
                </a:solidFill>
                <a:effectLst/>
                <a:latin typeface="Arial" pitchFamily="34" charset="0"/>
                <a:cs typeface="Arial" pitchFamily="34" charset="0"/>
              </a:rPr>
              <a:t>BENDAHARI UNIVERSITI TEKNOLOGI MALAYSIA </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3"/>
          <p:cNvSpPr>
            <a:spLocks noChangeArrowheads="1"/>
          </p:cNvSpPr>
          <p:nvPr/>
        </p:nvSpPr>
        <p:spPr bwMode="auto">
          <a:xfrm>
            <a:off x="106144" y="3074764"/>
            <a:ext cx="2822952"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lang="en-US" altLang="en-US" sz="1400" b="1" dirty="0" smtClean="0"/>
              <a:t>Topics Addressed</a:t>
            </a:r>
            <a:endParaRPr lang="en-US" altLang="en-US" sz="1400" b="1" dirty="0"/>
          </a:p>
          <a:p>
            <a:pPr marL="171450" marR="0" lvl="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smtClean="0">
                <a:latin typeface="Arial" pitchFamily="34" charset="0"/>
                <a:ea typeface="Times New Roman" pitchFamily="18" charset="0"/>
                <a:cs typeface="Arial" pitchFamily="34" charset="0"/>
              </a:rPr>
              <a:t>Concrete constituents and environmental impacts</a:t>
            </a:r>
          </a:p>
          <a:p>
            <a:pPr marL="171450" marR="0" lvl="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smtClean="0">
                <a:latin typeface="Arial" pitchFamily="34" charset="0"/>
                <a:ea typeface="Times New Roman" pitchFamily="18" charset="0"/>
                <a:cs typeface="Arial" pitchFamily="34" charset="0"/>
              </a:rPr>
              <a:t>Concrete properties</a:t>
            </a:r>
          </a:p>
          <a:p>
            <a:pPr marL="171450" marR="0" lvl="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smtClean="0">
                <a:latin typeface="Arial" pitchFamily="34" charset="0"/>
                <a:ea typeface="Times New Roman" pitchFamily="18" charset="0"/>
                <a:cs typeface="Arial" pitchFamily="34" charset="0"/>
              </a:rPr>
              <a:t>Causes of concrete deterioration</a:t>
            </a:r>
          </a:p>
          <a:p>
            <a:pPr marL="171450" marR="0" lvl="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smtClean="0">
                <a:ln>
                  <a:noFill/>
                </a:ln>
                <a:effectLst/>
                <a:latin typeface="Arial" pitchFamily="34" charset="0"/>
                <a:ea typeface="Times New Roman" pitchFamily="18" charset="0"/>
                <a:cs typeface="Arial" pitchFamily="34" charset="0"/>
              </a:rPr>
              <a:t>Effective</a:t>
            </a:r>
            <a:r>
              <a:rPr kumimoji="0" lang="en-US" altLang="en-US" sz="1200" b="0" i="0" u="none" strike="noStrike" cap="none" normalizeH="0" dirty="0" smtClean="0">
                <a:ln>
                  <a:noFill/>
                </a:ln>
                <a:effectLst/>
                <a:latin typeface="Arial" pitchFamily="34" charset="0"/>
                <a:ea typeface="Times New Roman" pitchFamily="18" charset="0"/>
                <a:cs typeface="Arial" pitchFamily="34" charset="0"/>
              </a:rPr>
              <a:t> </a:t>
            </a:r>
            <a:r>
              <a:rPr lang="en-US" altLang="en-US" sz="1200" dirty="0" smtClean="0">
                <a:latin typeface="Arial" pitchFamily="34" charset="0"/>
                <a:ea typeface="Times New Roman" pitchFamily="18" charset="0"/>
                <a:cs typeface="Arial" pitchFamily="34" charset="0"/>
              </a:rPr>
              <a:t>use of recyclable materials for sustainable construction industry to reduce cost, energy, natural resources and GHG emissions</a:t>
            </a:r>
          </a:p>
          <a:p>
            <a:pPr marL="171450" marR="0" lvl="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smtClean="0">
                <a:ln>
                  <a:noFill/>
                </a:ln>
                <a:effectLst/>
                <a:latin typeface="Arial" pitchFamily="34" charset="0"/>
                <a:cs typeface="Arial" pitchFamily="34" charset="0"/>
              </a:rPr>
              <a:t>Surface</a:t>
            </a:r>
            <a:r>
              <a:rPr kumimoji="0" lang="en-US" altLang="en-US" sz="1200" b="0" i="0" u="none" strike="noStrike" cap="none" normalizeH="0" dirty="0" smtClean="0">
                <a:ln>
                  <a:noFill/>
                </a:ln>
                <a:effectLst/>
                <a:latin typeface="Arial" pitchFamily="34" charset="0"/>
                <a:cs typeface="Arial" pitchFamily="34" charset="0"/>
              </a:rPr>
              <a:t> repair materials for deteriorated concrete</a:t>
            </a:r>
            <a:endParaRPr kumimoji="0" lang="en-US" altLang="en-US" sz="1600" b="0" i="0" u="none" strike="noStrike" cap="none" normalizeH="0" baseline="0" dirty="0" smtClean="0">
              <a:ln>
                <a:noFill/>
              </a:ln>
              <a:effectLst/>
              <a:latin typeface="Arial" pitchFamily="34" charset="0"/>
              <a:cs typeface="Arial" pitchFamily="34" charset="0"/>
            </a:endParaRPr>
          </a:p>
        </p:txBody>
      </p:sp>
      <p:sp>
        <p:nvSpPr>
          <p:cNvPr id="17" name="Rectangle 3"/>
          <p:cNvSpPr>
            <a:spLocks noChangeArrowheads="1"/>
          </p:cNvSpPr>
          <p:nvPr/>
        </p:nvSpPr>
        <p:spPr bwMode="auto">
          <a:xfrm>
            <a:off x="5041405" y="44624"/>
            <a:ext cx="3511995"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lang="en-US" altLang="en-US" sz="1400" b="1" dirty="0" smtClean="0"/>
              <a:t>The Course Recommended for</a:t>
            </a:r>
            <a:endParaRPr lang="en-US" altLang="en-US" sz="1400" b="1" dirty="0"/>
          </a:p>
          <a:p>
            <a:pPr marL="171450" lvl="0" indent="-171450" fontAlgn="base">
              <a:spcBef>
                <a:spcPct val="0"/>
              </a:spcBef>
              <a:spcAft>
                <a:spcPct val="0"/>
              </a:spcAft>
              <a:buFont typeface="Arial" panose="020B0604020202020204" pitchFamily="34" charset="0"/>
              <a:buChar char="•"/>
            </a:pPr>
            <a:r>
              <a:rPr lang="en-US" altLang="en-US" sz="1200" dirty="0" smtClean="0">
                <a:latin typeface="Arial" pitchFamily="34" charset="0"/>
                <a:ea typeface="Times New Roman" pitchFamily="18" charset="0"/>
                <a:cs typeface="Arial" pitchFamily="34" charset="0"/>
              </a:rPr>
              <a:t>Scientists</a:t>
            </a:r>
            <a:r>
              <a:rPr lang="en-US" altLang="en-US" sz="1200" dirty="0">
                <a:latin typeface="Arial" pitchFamily="34" charset="0"/>
                <a:ea typeface="Times New Roman" pitchFamily="18" charset="0"/>
                <a:cs typeface="Arial" pitchFamily="34" charset="0"/>
              </a:rPr>
              <a:t>, </a:t>
            </a:r>
            <a:r>
              <a:rPr lang="en-US" altLang="en-US" sz="1200" dirty="0" smtClean="0">
                <a:latin typeface="Arial" pitchFamily="34" charset="0"/>
                <a:ea typeface="Times New Roman" pitchFamily="18" charset="0"/>
                <a:cs typeface="Arial" pitchFamily="34" charset="0"/>
              </a:rPr>
              <a:t>academics, </a:t>
            </a:r>
            <a:r>
              <a:rPr lang="en-US" altLang="en-US" sz="1200" dirty="0">
                <a:latin typeface="Arial" pitchFamily="34" charset="0"/>
                <a:ea typeface="Times New Roman" pitchFamily="18" charset="0"/>
                <a:cs typeface="Arial" pitchFamily="34" charset="0"/>
              </a:rPr>
              <a:t>r</a:t>
            </a:r>
            <a:r>
              <a:rPr lang="en-US" altLang="en-US" sz="1200" dirty="0" smtClean="0">
                <a:latin typeface="Arial" pitchFamily="34" charset="0"/>
                <a:ea typeface="Times New Roman" pitchFamily="18" charset="0"/>
                <a:cs typeface="Arial" pitchFamily="34" charset="0"/>
              </a:rPr>
              <a:t>esearch scholars, students, </a:t>
            </a: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consultants, </a:t>
            </a:r>
            <a:r>
              <a:rPr lang="en-US" altLang="en-US" sz="1200" dirty="0" smtClean="0">
                <a:latin typeface="Arial" pitchFamily="34" charset="0"/>
                <a:ea typeface="Times New Roman" pitchFamily="18" charset="0"/>
                <a:cs typeface="Arial" pitchFamily="34" charset="0"/>
              </a:rPr>
              <a:t>engineers, Contractors</a:t>
            </a:r>
            <a:endPar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171450" indent="-171450" fontAlgn="base">
              <a:spcBef>
                <a:spcPct val="0"/>
              </a:spcBef>
              <a:spcAft>
                <a:spcPct val="0"/>
              </a:spcAft>
              <a:buFont typeface="Arial" panose="020B0604020202020204" pitchFamily="34" charset="0"/>
              <a:buChar char="•"/>
            </a:pPr>
            <a:r>
              <a:rPr lang="en-US" altLang="en-US" sz="1200" dirty="0" smtClean="0">
                <a:latin typeface="Arial" pitchFamily="34" charset="0"/>
                <a:ea typeface="Times New Roman" pitchFamily="18" charset="0"/>
                <a:cs typeface="Arial" pitchFamily="34" charset="0"/>
              </a:rPr>
              <a:t>Ministries of environment, </a:t>
            </a:r>
            <a:r>
              <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health,</a:t>
            </a:r>
            <a:r>
              <a:rPr kumimoji="0" lang="en-US" altLang="en-US" sz="1200" b="0" i="0" u="none" strike="noStrike" cap="none" normalizeH="0" dirty="0" smtClean="0">
                <a:ln>
                  <a:noFill/>
                </a:ln>
                <a:solidFill>
                  <a:schemeClr val="tx1"/>
                </a:solidFill>
                <a:effectLst/>
                <a:latin typeface="Arial" pitchFamily="34" charset="0"/>
                <a:ea typeface="Times New Roman" pitchFamily="18" charset="0"/>
                <a:cs typeface="Arial" pitchFamily="34" charset="0"/>
              </a:rPr>
              <a:t> transportation, housing</a:t>
            </a:r>
            <a:r>
              <a:rPr lang="en-US" altLang="en-US" sz="1200" dirty="0" smtClean="0">
                <a:latin typeface="Arial" pitchFamily="34" charset="0"/>
                <a:ea typeface="Times New Roman" pitchFamily="18" charset="0"/>
                <a:cs typeface="Arial" pitchFamily="34" charset="0"/>
              </a:rPr>
              <a:t>, </a:t>
            </a:r>
            <a:r>
              <a:rPr lang="en-US" altLang="en-US" sz="1200" dirty="0">
                <a:latin typeface="Arial" pitchFamily="34" charset="0"/>
                <a:ea typeface="Times New Roman" pitchFamily="18" charset="0"/>
                <a:cs typeface="Arial" pitchFamily="34" charset="0"/>
              </a:rPr>
              <a:t>Public works </a:t>
            </a:r>
            <a:r>
              <a:rPr lang="en-US" altLang="en-US" sz="1200" dirty="0" smtClean="0">
                <a:latin typeface="Arial" pitchFamily="34" charset="0"/>
                <a:ea typeface="Times New Roman" pitchFamily="18" charset="0"/>
                <a:cs typeface="Arial" pitchFamily="34" charset="0"/>
              </a:rPr>
              <a:t>departments</a:t>
            </a:r>
            <a:endParaRPr kumimoji="0" lang="en-US" altLang="en-US" sz="1200"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a:p>
            <a:pPr marL="171450" marR="0" lvl="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altLang="en-US" sz="1200" dirty="0" smtClean="0">
                <a:latin typeface="Arial" pitchFamily="34" charset="0"/>
                <a:ea typeface="Times New Roman" pitchFamily="18" charset="0"/>
                <a:cs typeface="Arial" pitchFamily="34" charset="0"/>
              </a:rPr>
              <a:t>Cement manufacturers</a:t>
            </a:r>
          </a:p>
          <a:p>
            <a:pPr marL="171450" lvl="0" indent="-171450" fontAlgn="base">
              <a:spcBef>
                <a:spcPct val="0"/>
              </a:spcBef>
              <a:spcAft>
                <a:spcPct val="0"/>
              </a:spcAft>
              <a:buFont typeface="Arial" panose="020B0604020202020204" pitchFamily="34" charset="0"/>
              <a:buChar char="•"/>
            </a:pPr>
            <a:r>
              <a:rPr lang="en-US" altLang="en-US" sz="1200" dirty="0" smtClean="0">
                <a:latin typeface="Arial" pitchFamily="34" charset="0"/>
                <a:ea typeface="Times New Roman" pitchFamily="18" charset="0"/>
                <a:cs typeface="Arial" pitchFamily="34" charset="0"/>
              </a:rPr>
              <a:t>Industries involved in recycling waste   materials</a:t>
            </a:r>
            <a:endParaRPr kumimoji="0" lang="en-US" altLang="en-US" sz="1200" b="0" i="0" u="none" strike="noStrike" cap="none" normalizeH="0" dirty="0" smtClean="0">
              <a:ln>
                <a:noFill/>
              </a:ln>
              <a:solidFill>
                <a:schemeClr val="tx1"/>
              </a:solidFill>
              <a:effectLst/>
              <a:latin typeface="Arial" pitchFamily="34" charset="0"/>
              <a:ea typeface="Times New Roman" pitchFamily="18" charset="0"/>
              <a:cs typeface="Arial" pitchFamily="34" charset="0"/>
            </a:endParaRPr>
          </a:p>
        </p:txBody>
      </p:sp>
      <p:sp>
        <p:nvSpPr>
          <p:cNvPr id="7" name="Rectangle 6"/>
          <p:cNvSpPr/>
          <p:nvPr/>
        </p:nvSpPr>
        <p:spPr>
          <a:xfrm>
            <a:off x="-19872" y="260648"/>
            <a:ext cx="4953000" cy="2246769"/>
          </a:xfrm>
          <a:prstGeom prst="rect">
            <a:avLst/>
          </a:prstGeom>
        </p:spPr>
        <p:txBody>
          <a:bodyPr>
            <a:spAutoFit/>
          </a:bodyPr>
          <a:lstStyle/>
          <a:p>
            <a:pPr algn="justLow" fontAlgn="base">
              <a:spcBef>
                <a:spcPct val="0"/>
              </a:spcBef>
              <a:spcAft>
                <a:spcPct val="0"/>
              </a:spcAft>
            </a:pPr>
            <a:r>
              <a:rPr lang="en-GB" altLang="en-US" sz="1000" dirty="0">
                <a:latin typeface="Arial" pitchFamily="34" charset="0"/>
                <a:ea typeface="Times New Roman" pitchFamily="18" charset="0"/>
                <a:cs typeface="Arial" pitchFamily="34" charset="0"/>
              </a:rPr>
              <a:t>The objective of this short course is to enlighten the participants about the most current and applied research available on Construction Industry and Environmental issues. Alternatives and solutions involving minimal cement usage and maximized use of industrial/agricultural recyclable materials in green construction will be discussed. The presentations will include salient technical, energy-related, environmental, and economical advantages of using those materials in construction applications. The course should be of interest to those associated with construction industry, including design and material engineers, architects, engineering technicians, engineers working in governmental agencies, industry and private practice, engineering faculty and students, as well as ready-mixed concrete producers, concrete product manufacturers, and contractors. The course will also provide valuable insight to people from utilities and other industries producing recyclable materials. Knowledgeable Professor engaged in using those materials will present state-of-the-art information. </a:t>
            </a:r>
            <a:r>
              <a:rPr lang="en-GB" altLang="en-US" sz="1000" dirty="0" err="1">
                <a:latin typeface="Arial" pitchFamily="34" charset="0"/>
                <a:ea typeface="Times New Roman" pitchFamily="18" charset="0"/>
                <a:cs typeface="Arial" pitchFamily="34" charset="0"/>
              </a:rPr>
              <a:t>Handouts</a:t>
            </a:r>
            <a:r>
              <a:rPr lang="en-GB" altLang="en-US" sz="1000" dirty="0">
                <a:latin typeface="Arial" pitchFamily="34" charset="0"/>
                <a:ea typeface="Times New Roman" pitchFamily="18" charset="0"/>
                <a:cs typeface="Arial" pitchFamily="34" charset="0"/>
              </a:rPr>
              <a:t> will be provided.</a:t>
            </a:r>
            <a:endParaRPr lang="en-US" altLang="en-US" sz="1000" dirty="0">
              <a:latin typeface="Arial" pitchFamily="34" charset="0"/>
              <a:ea typeface="Times New Roman" pitchFamily="18" charset="0"/>
              <a:cs typeface="Arial" pitchFamily="34" charset="0"/>
            </a:endParaRPr>
          </a:p>
        </p:txBody>
      </p:sp>
      <p:sp>
        <p:nvSpPr>
          <p:cNvPr id="22" name="Rectangle 21"/>
          <p:cNvSpPr/>
          <p:nvPr/>
        </p:nvSpPr>
        <p:spPr>
          <a:xfrm>
            <a:off x="1672489" y="27403"/>
            <a:ext cx="1640514" cy="307777"/>
          </a:xfrm>
          <a:prstGeom prst="rect">
            <a:avLst/>
          </a:prstGeom>
        </p:spPr>
        <p:txBody>
          <a:bodyPr wrap="none">
            <a:spAutoFit/>
          </a:bodyPr>
          <a:lstStyle/>
          <a:p>
            <a:pPr hangingPunct="0"/>
            <a:r>
              <a:rPr lang="en-US" sz="1400" b="1" dirty="0" smtClean="0"/>
              <a:t>Course Description</a:t>
            </a:r>
            <a:endParaRPr lang="en-GB" sz="1400" dirty="0"/>
          </a:p>
        </p:txBody>
      </p:sp>
      <p:cxnSp>
        <p:nvCxnSpPr>
          <p:cNvPr id="42" name="Straight Connector 41"/>
          <p:cNvCxnSpPr/>
          <p:nvPr/>
        </p:nvCxnSpPr>
        <p:spPr>
          <a:xfrm>
            <a:off x="12670" y="2780928"/>
            <a:ext cx="2916426" cy="0"/>
          </a:xfrm>
          <a:prstGeom prst="line">
            <a:avLst/>
          </a:prstGeom>
          <a:ln w="25400">
            <a:solidFill>
              <a:srgbClr val="00B050"/>
            </a:solidFill>
          </a:ln>
        </p:spPr>
        <p:style>
          <a:lnRef idx="1">
            <a:schemeClr val="dk1"/>
          </a:lnRef>
          <a:fillRef idx="0">
            <a:schemeClr val="dk1"/>
          </a:fillRef>
          <a:effectRef idx="0">
            <a:schemeClr val="dk1"/>
          </a:effectRef>
          <a:fontRef idx="minor">
            <a:schemeClr val="tx1"/>
          </a:fontRef>
        </p:style>
      </p:cxnSp>
      <p:pic>
        <p:nvPicPr>
          <p:cNvPr id="44" name="Picture 2" descr="C:\Users\asal\Desktop\asal poster\crc\JM photo.asp.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02313" y="1931141"/>
            <a:ext cx="888100" cy="11841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45" name="Rectangle 3"/>
          <p:cNvSpPr>
            <a:spLocks noChangeArrowheads="1"/>
          </p:cNvSpPr>
          <p:nvPr/>
        </p:nvSpPr>
        <p:spPr bwMode="auto">
          <a:xfrm>
            <a:off x="6033481" y="2054511"/>
            <a:ext cx="381149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Dr. Jahangir </a:t>
            </a:r>
            <a:r>
              <a:rPr kumimoji="0" lang="en-US" altLang="en-US"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Mirza</a:t>
            </a: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a senior scientist from Research Institute of Hydro-Québec, Montreal, Canada. Presently, he is a Professor at UTM Construction Research Centre, </a:t>
            </a:r>
            <a:r>
              <a:rPr kumimoji="0" lang="en-US" altLang="en-US"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Universiti</a:t>
            </a: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altLang="en-US"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Teknologi</a:t>
            </a: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Malaysia, Johor </a:t>
            </a:r>
            <a:r>
              <a:rPr kumimoji="0" lang="en-US" altLang="en-US" sz="1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Bahru</a:t>
            </a: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Malaysia. He is primarily involved in </a:t>
            </a:r>
            <a:r>
              <a:rPr kumimoji="0" lang="en-US" alt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APPLIED R &amp; D </a:t>
            </a:r>
            <a:r>
              <a:rPr lang="en-US" altLang="en-US" sz="1000" dirty="0" smtClean="0">
                <a:solidFill>
                  <a:prstClr val="black"/>
                </a:solidFill>
                <a:latin typeface="Arial" pitchFamily="34" charset="0"/>
                <a:ea typeface="Times New Roman" pitchFamily="18" charset="0"/>
                <a:cs typeface="Arial" pitchFamily="34" charset="0"/>
              </a:rPr>
              <a:t>of materials and their application methods </a:t>
            </a:r>
            <a:r>
              <a:rPr lang="en-US" altLang="en-US" sz="1000" dirty="0">
                <a:solidFill>
                  <a:prstClr val="black"/>
                </a:solidFill>
                <a:latin typeface="Arial" pitchFamily="34" charset="0"/>
                <a:ea typeface="Times New Roman" pitchFamily="18" charset="0"/>
                <a:cs typeface="Arial" pitchFamily="34" charset="0"/>
              </a:rPr>
              <a:t>to repair, maintain and rehabilitate concrete </a:t>
            </a:r>
            <a:r>
              <a:rPr lang="en-US" altLang="en-US" sz="1000" dirty="0" smtClean="0">
                <a:solidFill>
                  <a:prstClr val="black"/>
                </a:solidFill>
                <a:latin typeface="Arial" pitchFamily="34" charset="0"/>
                <a:ea typeface="Times New Roman" pitchFamily="18" charset="0"/>
                <a:cs typeface="Arial" pitchFamily="34" charset="0"/>
              </a:rPr>
              <a:t>structures, develop innovative ways of using natural, industrial </a:t>
            </a:r>
            <a:r>
              <a:rPr lang="en-US" altLang="en-US" sz="1000" dirty="0">
                <a:solidFill>
                  <a:prstClr val="black"/>
                </a:solidFill>
                <a:latin typeface="Arial" pitchFamily="34" charset="0"/>
                <a:ea typeface="Times New Roman" pitchFamily="18" charset="0"/>
                <a:cs typeface="Arial" pitchFamily="34" charset="0"/>
              </a:rPr>
              <a:t>and </a:t>
            </a:r>
            <a:r>
              <a:rPr lang="en-US" altLang="en-US" sz="1000" dirty="0" err="1" smtClean="0">
                <a:solidFill>
                  <a:prstClr val="black"/>
                </a:solidFill>
                <a:latin typeface="Arial" pitchFamily="34" charset="0"/>
                <a:ea typeface="Times New Roman" pitchFamily="18" charset="0"/>
                <a:cs typeface="Arial" pitchFamily="34" charset="0"/>
              </a:rPr>
              <a:t>argo</a:t>
            </a:r>
            <a:r>
              <a:rPr lang="en-US" altLang="en-US" sz="1000" dirty="0" smtClean="0">
                <a:solidFill>
                  <a:prstClr val="black"/>
                </a:solidFill>
                <a:latin typeface="Arial" pitchFamily="34" charset="0"/>
                <a:ea typeface="Times New Roman" pitchFamily="18" charset="0"/>
                <a:cs typeface="Arial" pitchFamily="34" charset="0"/>
              </a:rPr>
              <a:t>-</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6" name="Rectangle 45"/>
          <p:cNvSpPr/>
          <p:nvPr/>
        </p:nvSpPr>
        <p:spPr>
          <a:xfrm>
            <a:off x="5009456" y="3191700"/>
            <a:ext cx="1910075" cy="307777"/>
          </a:xfrm>
          <a:prstGeom prst="rect">
            <a:avLst/>
          </a:prstGeom>
        </p:spPr>
        <p:txBody>
          <a:bodyPr wrap="none">
            <a:spAutoFit/>
          </a:bodyPr>
          <a:lstStyle/>
          <a:p>
            <a:pPr hangingPunct="0"/>
            <a:r>
              <a:rPr lang="en-US" sz="1400" b="1" dirty="0" smtClean="0"/>
              <a:t>Prof. Dr</a:t>
            </a:r>
            <a:r>
              <a:rPr lang="en-US" sz="1400" b="1" dirty="0"/>
              <a:t>. Jahangir </a:t>
            </a:r>
            <a:r>
              <a:rPr lang="en-US" sz="1400" b="1" dirty="0" err="1"/>
              <a:t>Mirza</a:t>
            </a:r>
            <a:endParaRPr lang="en-GB" sz="1400" dirty="0"/>
          </a:p>
        </p:txBody>
      </p:sp>
      <p:sp>
        <p:nvSpPr>
          <p:cNvPr id="47" name="Rectangle 46"/>
          <p:cNvSpPr/>
          <p:nvPr/>
        </p:nvSpPr>
        <p:spPr>
          <a:xfrm>
            <a:off x="6859100" y="3115275"/>
            <a:ext cx="2925447" cy="400110"/>
          </a:xfrm>
          <a:prstGeom prst="rect">
            <a:avLst/>
          </a:prstGeom>
        </p:spPr>
        <p:txBody>
          <a:bodyPr wrap="square">
            <a:spAutoFit/>
          </a:bodyPr>
          <a:lstStyle/>
          <a:p>
            <a:pPr algn="just" fontAlgn="base">
              <a:spcBef>
                <a:spcPct val="0"/>
              </a:spcBef>
              <a:spcAft>
                <a:spcPct val="0"/>
              </a:spcAft>
            </a:pPr>
            <a:r>
              <a:rPr lang="en-US" altLang="en-US" sz="1000" dirty="0" smtClean="0">
                <a:latin typeface="Arial" pitchFamily="34" charset="0"/>
                <a:ea typeface="Times New Roman" pitchFamily="18" charset="0"/>
                <a:cs typeface="Arial" pitchFamily="34" charset="0"/>
              </a:rPr>
              <a:t>-wastes to help decrease cost, energy and environmental problems of concrete industry. </a:t>
            </a:r>
            <a:endParaRPr lang="en-US" altLang="en-US" sz="1050" dirty="0">
              <a:latin typeface="Arial" pitchFamily="34" charset="0"/>
              <a:ea typeface="Times New Roman" pitchFamily="18" charset="0"/>
              <a:cs typeface="Arial" pitchFamily="34" charset="0"/>
            </a:endParaRPr>
          </a:p>
        </p:txBody>
      </p:sp>
      <p:sp>
        <p:nvSpPr>
          <p:cNvPr id="48" name="Rectangle 47"/>
          <p:cNvSpPr/>
          <p:nvPr/>
        </p:nvSpPr>
        <p:spPr>
          <a:xfrm>
            <a:off x="4953000" y="3457893"/>
            <a:ext cx="4953000" cy="1631216"/>
          </a:xfrm>
          <a:prstGeom prst="rect">
            <a:avLst/>
          </a:prstGeom>
        </p:spPr>
        <p:txBody>
          <a:bodyPr>
            <a:spAutoFit/>
          </a:bodyPr>
          <a:lstStyle/>
          <a:p>
            <a:pPr algn="justLow" fontAlgn="base">
              <a:spcBef>
                <a:spcPct val="0"/>
              </a:spcBef>
              <a:spcAft>
                <a:spcPct val="0"/>
              </a:spcAft>
            </a:pPr>
            <a:r>
              <a:rPr lang="en-US" altLang="en-US" sz="1000" dirty="0" smtClean="0">
                <a:latin typeface="Arial" pitchFamily="34" charset="0"/>
                <a:ea typeface="Times New Roman" pitchFamily="18" charset="0"/>
                <a:cs typeface="Arial" pitchFamily="34" charset="0"/>
              </a:rPr>
              <a:t>Previously, Dr. </a:t>
            </a:r>
            <a:r>
              <a:rPr lang="en-US" altLang="en-US" sz="1000" dirty="0" err="1" smtClean="0">
                <a:latin typeface="Arial" pitchFamily="34" charset="0"/>
                <a:ea typeface="Times New Roman" pitchFamily="18" charset="0"/>
                <a:cs typeface="Arial" pitchFamily="34" charset="0"/>
              </a:rPr>
              <a:t>Mirza</a:t>
            </a:r>
            <a:r>
              <a:rPr lang="en-US" altLang="en-US" sz="1000" dirty="0" smtClean="0">
                <a:latin typeface="Arial" pitchFamily="34" charset="0"/>
                <a:ea typeface="Times New Roman" pitchFamily="18" charset="0"/>
                <a:cs typeface="Arial" pitchFamily="34" charset="0"/>
              </a:rPr>
              <a:t> also </a:t>
            </a:r>
            <a:r>
              <a:rPr lang="en-US" altLang="en-US" sz="1000" dirty="0">
                <a:latin typeface="Arial" pitchFamily="34" charset="0"/>
                <a:ea typeface="Times New Roman" pitchFamily="18" charset="0"/>
                <a:cs typeface="Arial" pitchFamily="34" charset="0"/>
              </a:rPr>
              <a:t>worked as an adjunct Prof. in the Civil Engineering </a:t>
            </a:r>
            <a:r>
              <a:rPr lang="en-US" altLang="en-US" sz="1000" dirty="0" smtClean="0">
                <a:latin typeface="Arial" pitchFamily="34" charset="0"/>
                <a:ea typeface="Times New Roman" pitchFamily="18" charset="0"/>
                <a:cs typeface="Arial" pitchFamily="34" charset="0"/>
              </a:rPr>
              <a:t>and Applied Mechanics Department </a:t>
            </a:r>
            <a:r>
              <a:rPr lang="en-US" altLang="en-US" sz="1000" dirty="0">
                <a:latin typeface="Arial" pitchFamily="34" charset="0"/>
                <a:ea typeface="Times New Roman" pitchFamily="18" charset="0"/>
                <a:cs typeface="Arial" pitchFamily="34" charset="0"/>
              </a:rPr>
              <a:t>of McGill University, Montreal, </a:t>
            </a:r>
            <a:r>
              <a:rPr lang="en-US" altLang="en-US" sz="1000" dirty="0" smtClean="0">
                <a:latin typeface="Arial" pitchFamily="34" charset="0"/>
                <a:ea typeface="Times New Roman" pitchFamily="18" charset="0"/>
                <a:cs typeface="Arial" pitchFamily="34" charset="0"/>
              </a:rPr>
              <a:t>Canada, for 8 years. </a:t>
            </a:r>
            <a:r>
              <a:rPr lang="en-US" altLang="en-US" sz="1000" dirty="0">
                <a:latin typeface="Arial" pitchFamily="34" charset="0"/>
                <a:ea typeface="Times New Roman" pitchFamily="18" charset="0"/>
                <a:cs typeface="Arial" pitchFamily="34" charset="0"/>
              </a:rPr>
              <a:t>He </a:t>
            </a:r>
            <a:r>
              <a:rPr lang="en-US" altLang="en-US" sz="1000" dirty="0" smtClean="0">
                <a:latin typeface="Arial" pitchFamily="34" charset="0"/>
                <a:ea typeface="Times New Roman" pitchFamily="18" charset="0"/>
                <a:cs typeface="Arial" pitchFamily="34" charset="0"/>
              </a:rPr>
              <a:t>has authored </a:t>
            </a:r>
            <a:r>
              <a:rPr lang="en-US" altLang="en-US" sz="1000" dirty="0">
                <a:latin typeface="Arial" pitchFamily="34" charset="0"/>
                <a:ea typeface="Times New Roman" pitchFamily="18" charset="0"/>
                <a:cs typeface="Arial" pitchFamily="34" charset="0"/>
              </a:rPr>
              <a:t>and </a:t>
            </a:r>
            <a:r>
              <a:rPr lang="en-US" altLang="en-US" sz="1000" dirty="0" smtClean="0">
                <a:latin typeface="Arial" pitchFamily="34" charset="0"/>
                <a:ea typeface="Times New Roman" pitchFamily="18" charset="0"/>
                <a:cs typeface="Arial" pitchFamily="34" charset="0"/>
              </a:rPr>
              <a:t>co-authored close </a:t>
            </a:r>
            <a:r>
              <a:rPr lang="en-US" altLang="en-US" sz="1000" dirty="0">
                <a:latin typeface="Arial" pitchFamily="34" charset="0"/>
                <a:ea typeface="Times New Roman" pitchFamily="18" charset="0"/>
                <a:cs typeface="Arial" pitchFamily="34" charset="0"/>
              </a:rPr>
              <a:t>to </a:t>
            </a:r>
            <a:r>
              <a:rPr lang="en-US" altLang="en-US" sz="1000" dirty="0" smtClean="0">
                <a:latin typeface="Arial" pitchFamily="34" charset="0"/>
                <a:ea typeface="Times New Roman" pitchFamily="18" charset="0"/>
                <a:cs typeface="Arial" pitchFamily="34" charset="0"/>
              </a:rPr>
              <a:t>180 </a:t>
            </a:r>
            <a:r>
              <a:rPr lang="en-US" altLang="en-US" sz="1000" dirty="0">
                <a:latin typeface="Arial" pitchFamily="34" charset="0"/>
                <a:ea typeface="Times New Roman" pitchFamily="18" charset="0"/>
                <a:cs typeface="Arial" pitchFamily="34" charset="0"/>
              </a:rPr>
              <a:t>technical reports and scientific publications and is a recipient of 16 national and international awards and </a:t>
            </a:r>
            <a:r>
              <a:rPr lang="en-US" altLang="en-US" sz="1000" dirty="0" smtClean="0">
                <a:latin typeface="Arial" pitchFamily="34" charset="0"/>
                <a:ea typeface="Times New Roman" pitchFamily="18" charset="0"/>
                <a:cs typeface="Arial" pitchFamily="34" charset="0"/>
              </a:rPr>
              <a:t>honors </a:t>
            </a:r>
            <a:r>
              <a:rPr lang="en-US" altLang="en-US" sz="1000" dirty="0">
                <a:latin typeface="Arial" pitchFamily="34" charset="0"/>
                <a:ea typeface="Times New Roman" pitchFamily="18" charset="0"/>
                <a:cs typeface="Arial" pitchFamily="34" charset="0"/>
              </a:rPr>
              <a:t>from Canada, Malaysia, Pakistan, U.K. and USA. He is also a member of </a:t>
            </a:r>
            <a:r>
              <a:rPr lang="en-US" altLang="en-US" sz="1000" dirty="0" smtClean="0">
                <a:latin typeface="Arial" pitchFamily="34" charset="0"/>
                <a:ea typeface="Times New Roman" pitchFamily="18" charset="0"/>
                <a:cs typeface="Arial" pitchFamily="34" charset="0"/>
              </a:rPr>
              <a:t>the Editorial </a:t>
            </a:r>
            <a:r>
              <a:rPr lang="en-US" altLang="en-US" sz="1000" dirty="0">
                <a:latin typeface="Arial" pitchFamily="34" charset="0"/>
                <a:ea typeface="Times New Roman" pitchFamily="18" charset="0"/>
                <a:cs typeface="Arial" pitchFamily="34" charset="0"/>
              </a:rPr>
              <a:t>and Advisory Boards of an international journal and </a:t>
            </a:r>
            <a:r>
              <a:rPr lang="en-US" altLang="en-US" sz="1000" dirty="0" smtClean="0">
                <a:latin typeface="Arial" pitchFamily="34" charset="0"/>
                <a:ea typeface="Times New Roman" pitchFamily="18" charset="0"/>
                <a:cs typeface="Arial" pitchFamily="34" charset="0"/>
              </a:rPr>
              <a:t>conference </a:t>
            </a:r>
            <a:r>
              <a:rPr lang="en-US" altLang="en-US" sz="1000" dirty="0">
                <a:latin typeface="Arial" pitchFamily="34" charset="0"/>
                <a:ea typeface="Times New Roman" pitchFamily="18" charset="0"/>
                <a:cs typeface="Arial" pitchFamily="34" charset="0"/>
              </a:rPr>
              <a:t>respectively, as well as </a:t>
            </a:r>
            <a:r>
              <a:rPr lang="en-US" altLang="en-US" sz="1000" dirty="0" smtClean="0">
                <a:latin typeface="Arial" pitchFamily="34" charset="0"/>
                <a:ea typeface="Times New Roman" pitchFamily="18" charset="0"/>
                <a:cs typeface="Arial" pitchFamily="34" charset="0"/>
              </a:rPr>
              <a:t>a former member </a:t>
            </a:r>
            <a:r>
              <a:rPr lang="en-US" altLang="en-US" sz="1000" dirty="0">
                <a:latin typeface="Arial" pitchFamily="34" charset="0"/>
                <a:ea typeface="Times New Roman" pitchFamily="18" charset="0"/>
                <a:cs typeface="Arial" pitchFamily="34" charset="0"/>
              </a:rPr>
              <a:t>of American Concrete Institute, International Concrete Repair Institute, Chemical Institute of Canada and Canadian Dam Safety Association. </a:t>
            </a:r>
            <a:r>
              <a:rPr lang="en-US" altLang="en-US" sz="1000" dirty="0" smtClean="0">
                <a:latin typeface="Arial" pitchFamily="34" charset="0"/>
                <a:ea typeface="Times New Roman" pitchFamily="18" charset="0"/>
                <a:cs typeface="Arial" pitchFamily="34" charset="0"/>
              </a:rPr>
              <a:t>Dr. </a:t>
            </a:r>
            <a:r>
              <a:rPr lang="en-US" altLang="en-US" sz="1000" dirty="0" err="1" smtClean="0">
                <a:latin typeface="Arial" pitchFamily="34" charset="0"/>
                <a:ea typeface="Times New Roman" pitchFamily="18" charset="0"/>
                <a:cs typeface="Arial" pitchFamily="34" charset="0"/>
              </a:rPr>
              <a:t>Mirza</a:t>
            </a:r>
            <a:r>
              <a:rPr lang="en-US" altLang="en-US" sz="1000" dirty="0" smtClean="0">
                <a:latin typeface="Arial" pitchFamily="34" charset="0"/>
                <a:ea typeface="Times New Roman" pitchFamily="18" charset="0"/>
                <a:cs typeface="Arial" pitchFamily="34" charset="0"/>
              </a:rPr>
              <a:t> can communicate in 6 languages, namely, English, German, French, Hindi, Urdu and Punjabi. </a:t>
            </a:r>
            <a:endParaRPr lang="en-US" altLang="en-US" sz="1000" dirty="0">
              <a:latin typeface="Arial" pitchFamily="34" charset="0"/>
              <a:ea typeface="Times New Roman" pitchFamily="18" charset="0"/>
              <a:cs typeface="Arial" pitchFamily="34" charset="0"/>
            </a:endParaRPr>
          </a:p>
        </p:txBody>
      </p:sp>
      <p:sp>
        <p:nvSpPr>
          <p:cNvPr id="49" name="Rectangle 48"/>
          <p:cNvSpPr/>
          <p:nvPr/>
        </p:nvSpPr>
        <p:spPr>
          <a:xfrm>
            <a:off x="7062177" y="1772816"/>
            <a:ext cx="1758174" cy="307777"/>
          </a:xfrm>
          <a:prstGeom prst="rect">
            <a:avLst/>
          </a:prstGeom>
        </p:spPr>
        <p:txBody>
          <a:bodyPr wrap="none">
            <a:spAutoFit/>
          </a:bodyPr>
          <a:lstStyle/>
          <a:p>
            <a:pPr hangingPunct="0"/>
            <a:r>
              <a:rPr lang="en-US" sz="1400" b="1" dirty="0" smtClean="0"/>
              <a:t>Speaker Information</a:t>
            </a:r>
            <a:endParaRPr lang="en-GB" sz="1400" dirty="0"/>
          </a:p>
        </p:txBody>
      </p:sp>
      <p:sp>
        <p:nvSpPr>
          <p:cNvPr id="61" name="Rectangle 60"/>
          <p:cNvSpPr/>
          <p:nvPr/>
        </p:nvSpPr>
        <p:spPr>
          <a:xfrm>
            <a:off x="6709543" y="5416266"/>
            <a:ext cx="1512168" cy="328239"/>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p:cNvSpPr/>
          <p:nvPr/>
        </p:nvSpPr>
        <p:spPr>
          <a:xfrm>
            <a:off x="4999406" y="5232043"/>
            <a:ext cx="767542" cy="656478"/>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p:cNvSpPr/>
          <p:nvPr/>
        </p:nvSpPr>
        <p:spPr>
          <a:xfrm>
            <a:off x="5315611" y="5416266"/>
            <a:ext cx="4287050" cy="328239"/>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3"/>
          <p:cNvSpPr>
            <a:spLocks noChangeArrowheads="1"/>
          </p:cNvSpPr>
          <p:nvPr/>
        </p:nvSpPr>
        <p:spPr bwMode="auto">
          <a:xfrm>
            <a:off x="5097232" y="5877272"/>
            <a:ext cx="460829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altLang="en-US" sz="1050" dirty="0" smtClean="0">
                <a:latin typeface="Arial" pitchFamily="34" charset="0"/>
                <a:ea typeface="Times New Roman" pitchFamily="18" charset="0"/>
                <a:cs typeface="Arial" pitchFamily="34" charset="0"/>
              </a:rPr>
              <a:t>Construction </a:t>
            </a:r>
            <a:r>
              <a:rPr lang="en-US" altLang="en-US" sz="1050" dirty="0">
                <a:latin typeface="Arial" pitchFamily="34" charset="0"/>
                <a:ea typeface="Times New Roman" pitchFamily="18" charset="0"/>
                <a:cs typeface="Arial" pitchFamily="34" charset="0"/>
              </a:rPr>
              <a:t>Research Centre, </a:t>
            </a:r>
            <a:r>
              <a:rPr lang="en-US" altLang="en-US" sz="1050" dirty="0" err="1">
                <a:latin typeface="Arial" pitchFamily="34" charset="0"/>
                <a:ea typeface="Times New Roman" pitchFamily="18" charset="0"/>
                <a:cs typeface="Arial" pitchFamily="34" charset="0"/>
              </a:rPr>
              <a:t>Universiti</a:t>
            </a:r>
            <a:r>
              <a:rPr lang="en-US" altLang="en-US" sz="1050" dirty="0">
                <a:latin typeface="Arial" pitchFamily="34" charset="0"/>
                <a:ea typeface="Times New Roman" pitchFamily="18" charset="0"/>
                <a:cs typeface="Arial" pitchFamily="34" charset="0"/>
              </a:rPr>
              <a:t> </a:t>
            </a:r>
            <a:r>
              <a:rPr lang="en-US" altLang="en-US" sz="1050" dirty="0" err="1">
                <a:latin typeface="Arial" pitchFamily="34" charset="0"/>
                <a:ea typeface="Times New Roman" pitchFamily="18" charset="0"/>
                <a:cs typeface="Arial" pitchFamily="34" charset="0"/>
              </a:rPr>
              <a:t>Teknologi</a:t>
            </a:r>
            <a:r>
              <a:rPr lang="en-US" altLang="en-US" sz="1050" dirty="0">
                <a:latin typeface="Arial" pitchFamily="34" charset="0"/>
                <a:ea typeface="Times New Roman" pitchFamily="18" charset="0"/>
                <a:cs typeface="Arial" pitchFamily="34" charset="0"/>
              </a:rPr>
              <a:t> Malaysia (CRC-UTM)</a:t>
            </a:r>
          </a:p>
          <a:p>
            <a:pPr lvl="0" algn="ctr" fontAlgn="base">
              <a:spcBef>
                <a:spcPct val="0"/>
              </a:spcBef>
              <a:spcAft>
                <a:spcPct val="0"/>
              </a:spcAft>
            </a:pPr>
            <a:r>
              <a:rPr lang="en-US" altLang="en-US" sz="1050" dirty="0">
                <a:latin typeface="Arial" pitchFamily="34" charset="0"/>
                <a:ea typeface="Times New Roman" pitchFamily="18" charset="0"/>
                <a:cs typeface="Arial" pitchFamily="34" charset="0"/>
              </a:rPr>
              <a:t>UTM </a:t>
            </a:r>
            <a:r>
              <a:rPr lang="en-US" altLang="en-US" sz="1050" dirty="0" err="1">
                <a:latin typeface="Arial" pitchFamily="34" charset="0"/>
                <a:ea typeface="Times New Roman" pitchFamily="18" charset="0"/>
                <a:cs typeface="Arial" pitchFamily="34" charset="0"/>
              </a:rPr>
              <a:t>Razak</a:t>
            </a:r>
            <a:r>
              <a:rPr lang="en-US" altLang="en-US" sz="1050" dirty="0">
                <a:latin typeface="Arial" pitchFamily="34" charset="0"/>
                <a:ea typeface="Times New Roman" pitchFamily="18" charset="0"/>
                <a:cs typeface="Arial" pitchFamily="34" charset="0"/>
              </a:rPr>
              <a:t> School of Engineering and Advanced Technology, </a:t>
            </a:r>
            <a:r>
              <a:rPr lang="en-US" altLang="en-US" sz="1050" dirty="0" err="1">
                <a:latin typeface="Arial" pitchFamily="34" charset="0"/>
                <a:ea typeface="Times New Roman" pitchFamily="18" charset="0"/>
                <a:cs typeface="Arial" pitchFamily="34" charset="0"/>
              </a:rPr>
              <a:t>Universiti</a:t>
            </a:r>
            <a:r>
              <a:rPr lang="en-US" altLang="en-US" sz="1050" dirty="0">
                <a:latin typeface="Arial" pitchFamily="34" charset="0"/>
                <a:ea typeface="Times New Roman" pitchFamily="18" charset="0"/>
                <a:cs typeface="Arial" pitchFamily="34" charset="0"/>
              </a:rPr>
              <a:t> </a:t>
            </a:r>
            <a:r>
              <a:rPr lang="en-US" altLang="en-US" sz="1050" dirty="0" err="1">
                <a:latin typeface="Arial" pitchFamily="34" charset="0"/>
                <a:ea typeface="Times New Roman" pitchFamily="18" charset="0"/>
                <a:cs typeface="Arial" pitchFamily="34" charset="0"/>
              </a:rPr>
              <a:t>Teknologi</a:t>
            </a:r>
            <a:r>
              <a:rPr lang="en-US" altLang="en-US" sz="1050" dirty="0">
                <a:latin typeface="Arial" pitchFamily="34" charset="0"/>
                <a:ea typeface="Times New Roman" pitchFamily="18" charset="0"/>
                <a:cs typeface="Arial" pitchFamily="34" charset="0"/>
              </a:rPr>
              <a:t> Malaysia </a:t>
            </a:r>
          </a:p>
          <a:p>
            <a:pPr lvl="0" algn="ctr" fontAlgn="base">
              <a:spcBef>
                <a:spcPct val="0"/>
              </a:spcBef>
              <a:spcAft>
                <a:spcPct val="0"/>
              </a:spcAft>
            </a:pPr>
            <a:r>
              <a:rPr lang="en-US" altLang="en-US" sz="1050" dirty="0">
                <a:latin typeface="Arial" pitchFamily="34" charset="0"/>
                <a:ea typeface="Times New Roman" pitchFamily="18" charset="0"/>
                <a:cs typeface="Arial" pitchFamily="34" charset="0"/>
              </a:rPr>
              <a:t>The Institution of Engineers, </a:t>
            </a:r>
            <a:r>
              <a:rPr lang="en-US" altLang="en-US" sz="1050" dirty="0" smtClean="0">
                <a:latin typeface="Arial" pitchFamily="34" charset="0"/>
                <a:ea typeface="Times New Roman" pitchFamily="18" charset="0"/>
                <a:cs typeface="Arial" pitchFamily="34" charset="0"/>
              </a:rPr>
              <a:t>Malaysia (Southern Branch)</a:t>
            </a:r>
            <a:endParaRPr lang="en-US" altLang="en-US" sz="1050" dirty="0">
              <a:latin typeface="Arial" pitchFamily="34" charset="0"/>
              <a:ea typeface="Times New Roman" pitchFamily="18" charset="0"/>
              <a:cs typeface="Arial" pitchFamily="34" charset="0"/>
            </a:endParaRPr>
          </a:p>
        </p:txBody>
      </p:sp>
      <p:cxnSp>
        <p:nvCxnSpPr>
          <p:cNvPr id="65" name="Straight Connector 64"/>
          <p:cNvCxnSpPr/>
          <p:nvPr/>
        </p:nvCxnSpPr>
        <p:spPr>
          <a:xfrm>
            <a:off x="5009702" y="6651992"/>
            <a:ext cx="1906100" cy="0"/>
          </a:xfrm>
          <a:prstGeom prst="line">
            <a:avLst/>
          </a:prstGeom>
          <a:ln w="25400">
            <a:solidFill>
              <a:srgbClr val="00B050"/>
            </a:solidFill>
          </a:ln>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a:off x="5009702" y="5240449"/>
            <a:ext cx="4911850" cy="0"/>
          </a:xfrm>
          <a:prstGeom prst="line">
            <a:avLst/>
          </a:prstGeom>
          <a:ln w="25400">
            <a:solidFill>
              <a:srgbClr val="00B050"/>
            </a:solidFill>
          </a:ln>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a:off x="7970110" y="6651992"/>
            <a:ext cx="1906100" cy="0"/>
          </a:xfrm>
          <a:prstGeom prst="line">
            <a:avLst/>
          </a:prstGeom>
          <a:ln w="25400">
            <a:solidFill>
              <a:srgbClr val="00B050"/>
            </a:solidFill>
          </a:ln>
        </p:spPr>
        <p:style>
          <a:lnRef idx="1">
            <a:schemeClr val="dk1"/>
          </a:lnRef>
          <a:fillRef idx="0">
            <a:schemeClr val="dk1"/>
          </a:fillRef>
          <a:effectRef idx="0">
            <a:schemeClr val="dk1"/>
          </a:effectRef>
          <a:fontRef idx="minor">
            <a:schemeClr val="tx1"/>
          </a:fontRef>
        </p:style>
      </p:cxnSp>
      <p:sp>
        <p:nvSpPr>
          <p:cNvPr id="72" name="Rectangle 71"/>
          <p:cNvSpPr/>
          <p:nvPr/>
        </p:nvSpPr>
        <p:spPr>
          <a:xfrm>
            <a:off x="9151539" y="5255630"/>
            <a:ext cx="767542" cy="656478"/>
          </a:xfrm>
          <a:prstGeom prst="rect">
            <a:avLst/>
          </a:prstGeom>
          <a:solidFill>
            <a:srgbClr val="92D0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p:cNvSpPr/>
          <p:nvPr/>
        </p:nvSpPr>
        <p:spPr>
          <a:xfrm>
            <a:off x="6966628" y="5416266"/>
            <a:ext cx="972254" cy="307777"/>
          </a:xfrm>
          <a:prstGeom prst="rect">
            <a:avLst/>
          </a:prstGeom>
        </p:spPr>
        <p:txBody>
          <a:bodyPr wrap="none">
            <a:spAutoFit/>
          </a:bodyPr>
          <a:lstStyle/>
          <a:p>
            <a:pPr lvl="0" fontAlgn="base">
              <a:spcBef>
                <a:spcPct val="0"/>
              </a:spcBef>
              <a:spcAft>
                <a:spcPct val="0"/>
              </a:spcAft>
            </a:pPr>
            <a:r>
              <a:rPr lang="en-US" altLang="en-US" sz="1400" b="1" dirty="0" smtClean="0"/>
              <a:t>Organizers</a:t>
            </a:r>
            <a:endParaRPr lang="en-US" altLang="en-US" sz="1400" b="1" dirty="0"/>
          </a:p>
        </p:txBody>
      </p:sp>
      <p:sp>
        <p:nvSpPr>
          <p:cNvPr id="2" name="Rectangle 1"/>
          <p:cNvSpPr/>
          <p:nvPr/>
        </p:nvSpPr>
        <p:spPr>
          <a:xfrm>
            <a:off x="272480" y="5921279"/>
            <a:ext cx="4320480" cy="15673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p:cNvCxnSpPr/>
          <p:nvPr/>
        </p:nvCxnSpPr>
        <p:spPr>
          <a:xfrm>
            <a:off x="1712640" y="5921279"/>
            <a:ext cx="0" cy="156734"/>
          </a:xfrm>
          <a:prstGeom prst="line">
            <a:avLst/>
          </a:prstGeom>
          <a:ln w="12700"/>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a:off x="3440832" y="5921279"/>
            <a:ext cx="0" cy="156734"/>
          </a:xfrm>
          <a:prstGeom prst="line">
            <a:avLst/>
          </a:prstGeom>
          <a:ln w="127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81267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TotalTime>
  <Words>658</Words>
  <Application>Microsoft Office PowerPoint</Application>
  <PresentationFormat>A4 Paper (210x297 mm)</PresentationFormat>
  <Paragraphs>63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asal</dc:creator>
  <cp:lastModifiedBy>vostro220s</cp:lastModifiedBy>
  <cp:revision>139</cp:revision>
  <dcterms:created xsi:type="dcterms:W3CDTF">2014-10-30T16:26:24Z</dcterms:created>
  <dcterms:modified xsi:type="dcterms:W3CDTF">2015-06-01T06:46:16Z</dcterms:modified>
</cp:coreProperties>
</file>