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341" r:id="rId2"/>
    <p:sldId id="342" r:id="rId3"/>
    <p:sldId id="268" r:id="rId4"/>
    <p:sldId id="302" r:id="rId5"/>
    <p:sldId id="320" r:id="rId6"/>
    <p:sldId id="288" r:id="rId7"/>
    <p:sldId id="344" r:id="rId8"/>
    <p:sldId id="345" r:id="rId9"/>
    <p:sldId id="281" r:id="rId10"/>
    <p:sldId id="291" r:id="rId11"/>
    <p:sldId id="290" r:id="rId12"/>
    <p:sldId id="292" r:id="rId13"/>
    <p:sldId id="282" r:id="rId14"/>
    <p:sldId id="284" r:id="rId15"/>
    <p:sldId id="269" r:id="rId16"/>
    <p:sldId id="287" r:id="rId17"/>
    <p:sldId id="293" r:id="rId18"/>
    <p:sldId id="294" r:id="rId19"/>
    <p:sldId id="295" r:id="rId20"/>
    <p:sldId id="296" r:id="rId21"/>
    <p:sldId id="298" r:id="rId22"/>
    <p:sldId id="297" r:id="rId23"/>
    <p:sldId id="283" r:id="rId24"/>
    <p:sldId id="285" r:id="rId25"/>
    <p:sldId id="352" r:id="rId26"/>
    <p:sldId id="299" r:id="rId27"/>
    <p:sldId id="300" r:id="rId28"/>
    <p:sldId id="301" r:id="rId29"/>
    <p:sldId id="343" r:id="rId30"/>
    <p:sldId id="346" r:id="rId31"/>
    <p:sldId id="306" r:id="rId32"/>
    <p:sldId id="308" r:id="rId33"/>
    <p:sldId id="307" r:id="rId34"/>
    <p:sldId id="340" r:id="rId35"/>
    <p:sldId id="313" r:id="rId36"/>
    <p:sldId id="312" r:id="rId37"/>
    <p:sldId id="321" r:id="rId38"/>
    <p:sldId id="325" r:id="rId39"/>
    <p:sldId id="326" r:id="rId40"/>
    <p:sldId id="324" r:id="rId41"/>
    <p:sldId id="347" r:id="rId42"/>
    <p:sldId id="323" r:id="rId43"/>
    <p:sldId id="348" r:id="rId44"/>
    <p:sldId id="349" r:id="rId45"/>
    <p:sldId id="350" r:id="rId46"/>
    <p:sldId id="310" r:id="rId47"/>
    <p:sldId id="351" r:id="rId48"/>
    <p:sldId id="329" r:id="rId49"/>
    <p:sldId id="330" r:id="rId50"/>
    <p:sldId id="331" r:id="rId51"/>
    <p:sldId id="332" r:id="rId52"/>
    <p:sldId id="335" r:id="rId53"/>
    <p:sldId id="337" r:id="rId54"/>
    <p:sldId id="338" r:id="rId55"/>
    <p:sldId id="328" r:id="rId56"/>
    <p:sldId id="333" r:id="rId57"/>
    <p:sldId id="334" r:id="rId58"/>
    <p:sldId id="304" r:id="rId59"/>
    <p:sldId id="278" r:id="rId6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F1"/>
    <a:srgbClr val="FD1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809" autoAdjust="0"/>
    <p:restoredTop sz="94660" autoAdjust="0"/>
  </p:normalViewPr>
  <p:slideViewPr>
    <p:cSldViewPr snapToObjects="1">
      <p:cViewPr>
        <p:scale>
          <a:sx n="90" d="100"/>
          <a:sy n="90" d="100"/>
        </p:scale>
        <p:origin x="-18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79B3BD55-362C-418D-BC1F-CA949130C2E8}" type="datetimeFigureOut">
              <a:rPr lang="en-MY" smtClean="0"/>
              <a:pPr/>
              <a:t>24/6/2013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4FE55A15-A038-4829-A313-B91980476D1B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079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3EC651E5-D090-437B-9DEA-93ACE6F90C36}" type="datetimeFigureOut">
              <a:rPr lang="en-MY" smtClean="0"/>
              <a:pPr/>
              <a:t>24/6/2013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8" rIns="92435" bIns="46218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5" tIns="46218" rIns="92435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770AF355-FEF8-4594-AE10-8EDE7EC9EE3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654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F355-FEF8-4594-AE10-8EDE7EC9EE3D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49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EDFA-614E-4DC9-9C69-35E0BF9D4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FCC8-D8A9-4C72-B2D3-E664669E1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2B64-BD12-4B18-A528-08547F012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0D67-79AC-4CA1-AC91-34719333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3D75-BE31-4628-8B91-19D94CD03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3A5D-AE95-4AF8-9191-BCFC7C9BA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E025-26F8-4986-8EC9-6C921D6E0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121D-97E6-4DE6-A588-4FC7EC034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6A5C-6F97-4A3A-A25F-DA88170641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5446-5C1E-424C-9BC9-5E06B0254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52881-C5E0-4138-B176-1DFE94225C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476250"/>
            <a:ext cx="6629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75" y="1600200"/>
            <a:ext cx="67786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2225"/>
            <a:ext cx="921702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izra@utm.my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najib@utm.my" TargetMode="External"/><Relationship Id="rId5" Type="http://schemas.openxmlformats.org/officeDocument/2006/relationships/hyperlink" Target="mailto:tariq-rmc@utm.my" TargetMode="External"/><Relationship Id="rId4" Type="http://schemas.openxmlformats.org/officeDocument/2006/relationships/hyperlink" Target="mailto:zuhaidah@utm.m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3.jpg"/>
          <p:cNvPicPr>
            <a:picLocks noChangeAspect="1"/>
          </p:cNvPicPr>
          <p:nvPr/>
        </p:nvPicPr>
        <p:blipFill>
          <a:blip r:embed="rId2" cstate="print"/>
          <a:srcRect l="-22" t="48889" b="22221"/>
          <a:stretch>
            <a:fillRect/>
          </a:stretch>
        </p:blipFill>
        <p:spPr>
          <a:xfrm>
            <a:off x="-2028" y="5029200"/>
            <a:ext cx="9146028" cy="19812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3" cstate="print"/>
          <a:srcRect t="40000" b="43333"/>
          <a:stretch>
            <a:fillRect/>
          </a:stretch>
        </p:blipFill>
        <p:spPr>
          <a:xfrm>
            <a:off x="0" y="4267200"/>
            <a:ext cx="9144000" cy="1143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78983" y="4659868"/>
            <a:ext cx="420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“Inspiring Creative and Innovative Minds”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Pengurusan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Pembayaran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Penyelidikan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79" y="5943600"/>
            <a:ext cx="4204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Research Management Centre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 descr="logoservlet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769" r="34819"/>
          <a:stretch>
            <a:fillRect/>
          </a:stretch>
        </p:blipFill>
        <p:spPr>
          <a:xfrm>
            <a:off x="-612576" y="2960876"/>
            <a:ext cx="2448272" cy="176426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1721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835696" y="714356"/>
            <a:ext cx="592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1.Perjalanan: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dirty="0"/>
              <a:t>1.1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) 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805918" y="68025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1.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313" y="1487488"/>
          <a:ext cx="8501062" cy="313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94"/>
                <a:gridCol w="2060680"/>
                <a:gridCol w="2146794"/>
                <a:gridCol w="2146794"/>
              </a:tblGrid>
              <a:tr h="3707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Gred</a:t>
                      </a:r>
                      <a:endParaRPr lang="en-MY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Elaun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Makan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Hotel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Lodging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Kadar/</a:t>
                      </a:r>
                      <a:r>
                        <a:rPr lang="en-US" sz="1800" dirty="0" err="1" smtClean="0"/>
                        <a:t>Hari</a:t>
                      </a:r>
                      <a:endParaRPr lang="en-US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Kadar/</a:t>
                      </a:r>
                      <a:r>
                        <a:rPr lang="en-US" sz="1800" dirty="0" err="1" smtClean="0"/>
                        <a:t>Hari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39" marR="91439"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keatas</a:t>
                      </a:r>
                      <a:endParaRPr lang="en-MY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370.00</a:t>
                      </a: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Suite)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1</a:t>
                      </a:r>
                      <a:endParaRPr lang="en-MY" sz="1600" dirty="0" smtClean="0"/>
                    </a:p>
                    <a:p>
                      <a:endParaRPr lang="en-MY" sz="1600" dirty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B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baseline="0" dirty="0" smtClean="0"/>
                        <a:t> C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1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 to</a:t>
                      </a:r>
                      <a:r>
                        <a:rPr lang="en-US" sz="1800" baseline="0" dirty="0" smtClean="0"/>
                        <a:t> 54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1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 to 52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1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to 44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Appendix</a:t>
                      </a:r>
                      <a:r>
                        <a:rPr lang="en-US" sz="1800" baseline="0" dirty="0" smtClean="0"/>
                        <a:t> 1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1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43699"/>
              </p:ext>
            </p:extLst>
          </p:nvPr>
        </p:nvGraphicFramePr>
        <p:xfrm>
          <a:off x="571500" y="1124741"/>
          <a:ext cx="8215312" cy="5418544"/>
        </p:xfrm>
        <a:graphic>
          <a:graphicData uri="http://schemas.openxmlformats.org/drawingml/2006/table">
            <a:tbl>
              <a:tblPr/>
              <a:tblGrid>
                <a:gridCol w="886644"/>
                <a:gridCol w="1523920"/>
                <a:gridCol w="1814848"/>
                <a:gridCol w="1620897"/>
                <a:gridCol w="664983"/>
                <a:gridCol w="664983"/>
                <a:gridCol w="1039037"/>
              </a:tblGrid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Appendix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4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Berdasarkan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Appendix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Pekeliling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Perbendaharaan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Bil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Tahun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2003 &amp; 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Pekeliling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Pejabat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Bendahari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UTM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Bil.1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Tahun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437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Elaun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Makan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Pendahuluan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Sewa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Hotel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Lelaun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Lojing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Kribati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Tuvalu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Columbia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Laos 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Korea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Samoa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Bolivia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Maldives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Fiji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Mauritius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Cambodia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Mynmar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Philippines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Tonga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Angola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Morrocco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Solomon Island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Vanuatu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Mozambique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Swaziland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Zimbabwe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Botswana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Lesotho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Namibia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Republic Czech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Taiwan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Ethiophia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Madagascar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Nauru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Republic Slovac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Malawi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Zealand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Tunisia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Papua New Guinea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Seychelles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Uganda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Malta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Africa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96925"/>
          </a:xfrm>
        </p:spPr>
        <p:txBody>
          <a:bodyPr/>
          <a:lstStyle/>
          <a:p>
            <a:pPr algn="l"/>
            <a:r>
              <a:rPr lang="en-US" sz="3200" dirty="0" err="1" smtClean="0">
                <a:ea typeface="ＭＳ Ｐゴシック" pitchFamily="34" charset="-128"/>
              </a:rPr>
              <a:t>Samb</a:t>
            </a:r>
            <a:r>
              <a:rPr lang="en-US" sz="3200" dirty="0" smtClean="0">
                <a:ea typeface="ＭＳ Ｐゴシック" pitchFamily="34" charset="-128"/>
              </a:rPr>
              <a:t>. Appendix 1</a:t>
            </a:r>
            <a:endParaRPr lang="en-MY" sz="3200" dirty="0" smtClean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67626"/>
              </p:ext>
            </p:extLst>
          </p:nvPr>
        </p:nvGraphicFramePr>
        <p:xfrm>
          <a:off x="457202" y="1268760"/>
          <a:ext cx="8229598" cy="4824531"/>
        </p:xfrm>
        <a:graphic>
          <a:graphicData uri="http://schemas.openxmlformats.org/drawingml/2006/table">
            <a:tbl>
              <a:tblPr/>
              <a:tblGrid>
                <a:gridCol w="888186"/>
                <a:gridCol w="1526571"/>
                <a:gridCol w="1818005"/>
                <a:gridCol w="1623715"/>
                <a:gridCol w="666139"/>
                <a:gridCol w="666139"/>
                <a:gridCol w="1040843"/>
              </a:tblGrid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III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Albania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Balarus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Mongolia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Algeria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Brunei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Gibraltar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Kuwait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Armenia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Iraq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Kyrgyzatan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Lebanon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Qatar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Ukraine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Cyprus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Libya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Egypt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Bahrain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Kasakstan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Moldova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IV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Singapore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054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Bosnia-Herzegovina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Surinam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Yemen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Saudi Arabia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Switzearland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Benin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 &amp; Montenegro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Syria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V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Barbados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Hong kong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Arab Emirates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Dubai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Korea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Trinidad &amp; Tobago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Lucia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8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Macau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47791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12" y="1052736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1.1.1 </a:t>
            </a:r>
            <a:r>
              <a:rPr lang="en-US" sz="2000" b="1" dirty="0" err="1"/>
              <a:t>Elaun</a:t>
            </a:r>
            <a:r>
              <a:rPr lang="en-US" sz="2000" b="1" dirty="0"/>
              <a:t> </a:t>
            </a:r>
            <a:r>
              <a:rPr lang="en-US" sz="2000" b="1" dirty="0" err="1" smtClean="0"/>
              <a:t>Makan</a:t>
            </a:r>
            <a:endParaRPr lang="en-US" sz="2000" b="1" dirty="0" smtClean="0"/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sz="2000" dirty="0" err="1"/>
              <a:t>Kelayakan</a:t>
            </a:r>
            <a:r>
              <a:rPr lang="en-US" sz="20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Rasmi</a:t>
            </a:r>
            <a:r>
              <a:rPr lang="en-US" sz="2000" dirty="0"/>
              <a:t> &gt; 24 jam  </a:t>
            </a:r>
            <a:r>
              <a:rPr lang="en-US" sz="2000" dirty="0" err="1"/>
              <a:t>dikira</a:t>
            </a:r>
            <a:r>
              <a:rPr lang="en-US" sz="2000" dirty="0"/>
              <a:t>  </a:t>
            </a:r>
            <a:r>
              <a:rPr lang="en-US" sz="2000" dirty="0" err="1"/>
              <a:t>mulai</a:t>
            </a:r>
            <a:r>
              <a:rPr lang="en-US" sz="2000" dirty="0"/>
              <a:t>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tarikh</a:t>
            </a:r>
            <a:r>
              <a:rPr lang="en-US" sz="2000" dirty="0"/>
              <a:t> </a:t>
            </a:r>
            <a:r>
              <a:rPr lang="en-US" sz="2000" dirty="0" err="1"/>
              <a:t>bertolak</a:t>
            </a:r>
            <a:r>
              <a:rPr lang="en-US" sz="2000" dirty="0"/>
              <a:t>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dibayar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bertugas</a:t>
            </a:r>
            <a:r>
              <a:rPr lang="en-US" sz="2000" dirty="0"/>
              <a:t> </a:t>
            </a:r>
            <a:r>
              <a:rPr lang="en-US" sz="2000" dirty="0" err="1"/>
              <a:t>melebihi</a:t>
            </a:r>
            <a:r>
              <a:rPr lang="en-US" sz="2000" dirty="0"/>
              <a:t> 3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kelepasan</a:t>
            </a:r>
            <a:r>
              <a:rPr lang="en-US" sz="2000" dirty="0"/>
              <a:t> 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hujung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r>
              <a:rPr lang="en-US" sz="2000" dirty="0"/>
              <a:t>.</a:t>
            </a:r>
          </a:p>
          <a:p>
            <a:pPr marL="342900" indent="-342900">
              <a:buFontTx/>
              <a:buAutoNum type="alphaLcParenR" startAt="3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penganjur</a:t>
            </a:r>
            <a:r>
              <a:rPr lang="en-US" sz="2000" dirty="0"/>
              <a:t>; 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menuntut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bahagian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:-</a:t>
            </a:r>
          </a:p>
          <a:p>
            <a:pPr marL="342900" indent="-342900">
              <a:defRPr/>
            </a:pPr>
            <a:r>
              <a:rPr lang="en-US" sz="2000" dirty="0"/>
              <a:t>            - </a:t>
            </a:r>
            <a:r>
              <a:rPr lang="en-US" sz="2000" dirty="0" err="1"/>
              <a:t>Sarapan</a:t>
            </a:r>
            <a:r>
              <a:rPr lang="en-US" sz="2000" dirty="0"/>
              <a:t>                   20%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Elaun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          -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Tengahari</a:t>
            </a:r>
            <a:r>
              <a:rPr lang="en-US" sz="2000" dirty="0"/>
              <a:t>     40%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Elaun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          -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Malam</a:t>
            </a:r>
            <a:r>
              <a:rPr lang="en-US" sz="2000" dirty="0"/>
              <a:t>          40%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Elaun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endParaRPr lang="en-US" sz="2000" dirty="0"/>
          </a:p>
          <a:p>
            <a:pPr marL="342900" indent="-342900">
              <a:buFontTx/>
              <a:buAutoNum type="alphaLcParenR" startAt="4"/>
              <a:defRPr/>
            </a:pPr>
            <a:r>
              <a:rPr lang="en-US" sz="2000" dirty="0" err="1"/>
              <a:t>Sekiranya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penganjur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kemudahan</a:t>
            </a:r>
            <a:r>
              <a:rPr lang="en-US" sz="2000" dirty="0"/>
              <a:t> 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wang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menampung</a:t>
            </a:r>
            <a:r>
              <a:rPr lang="en-US" sz="2000" dirty="0"/>
              <a:t> </a:t>
            </a:r>
            <a:r>
              <a:rPr lang="en-US" sz="2000" dirty="0" err="1"/>
              <a:t>perbelanjaan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menuntut</a:t>
            </a:r>
            <a:r>
              <a:rPr lang="en-US" sz="2000" dirty="0"/>
              <a:t> </a:t>
            </a:r>
            <a:r>
              <a:rPr lang="en-US" sz="2000" dirty="0" err="1"/>
              <a:t>perbezaannya</a:t>
            </a:r>
            <a:r>
              <a:rPr lang="en-US" sz="2000" dirty="0"/>
              <a:t>. </a:t>
            </a:r>
          </a:p>
          <a:p>
            <a:pPr marL="342900" indent="-342900">
              <a:buFontTx/>
              <a:buAutoNum type="alphaLcParenR" startAt="4"/>
              <a:defRPr/>
            </a:pPr>
            <a:r>
              <a:rPr lang="en-US" sz="2000" b="1" dirty="0" err="1"/>
              <a:t>Kelayakan</a:t>
            </a:r>
            <a:r>
              <a:rPr lang="en-US" sz="2000" b="1" dirty="0"/>
              <a:t> </a:t>
            </a:r>
            <a:r>
              <a:rPr lang="en-US" sz="2000" b="1" dirty="0" err="1"/>
              <a:t>Elaun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pelajar</a:t>
            </a:r>
            <a:r>
              <a:rPr lang="en-US" sz="2000" b="1" dirty="0"/>
              <a:t> yang </a:t>
            </a:r>
            <a:r>
              <a:rPr lang="en-US" sz="2000" b="1" dirty="0" err="1"/>
              <a:t>sedang</a:t>
            </a:r>
            <a:r>
              <a:rPr lang="en-US" sz="2000" b="1" dirty="0"/>
              <a:t> </a:t>
            </a:r>
            <a:r>
              <a:rPr lang="en-US" sz="2000" b="1" dirty="0" err="1"/>
              <a:t>mengikuti</a:t>
            </a:r>
            <a:r>
              <a:rPr lang="en-US" sz="2000" b="1" dirty="0"/>
              <a:t> </a:t>
            </a:r>
            <a:r>
              <a:rPr lang="en-US" sz="2000" b="1" dirty="0" err="1"/>
              <a:t>Pengajian</a:t>
            </a:r>
            <a:r>
              <a:rPr lang="en-US" sz="2000" b="1" dirty="0"/>
              <a:t> Master &amp; PhD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kadar</a:t>
            </a:r>
            <a:r>
              <a:rPr lang="en-US" sz="2000" b="1" dirty="0"/>
              <a:t> </a:t>
            </a:r>
            <a:r>
              <a:rPr lang="en-US" sz="2000" b="1" dirty="0" err="1"/>
              <a:t>gred</a:t>
            </a:r>
            <a:r>
              <a:rPr lang="en-US" sz="2000" b="1" dirty="0"/>
              <a:t> </a:t>
            </a:r>
            <a:r>
              <a:rPr lang="en-US" sz="2000" b="1" dirty="0" smtClean="0"/>
              <a:t>41 (RO)</a:t>
            </a:r>
          </a:p>
          <a:p>
            <a:pPr marL="342900" indent="-342900">
              <a:buFontTx/>
              <a:buAutoNum type="alphaLcParenR" startAt="4"/>
              <a:defRPr/>
            </a:pPr>
            <a:r>
              <a:rPr lang="en-MY" sz="2000" b="1" dirty="0" err="1" smtClean="0"/>
              <a:t>Manakala</a:t>
            </a:r>
            <a:r>
              <a:rPr lang="en-MY" sz="2000" b="1" dirty="0" smtClean="0"/>
              <a:t> </a:t>
            </a:r>
            <a:r>
              <a:rPr lang="en-MY" sz="2000" b="1" dirty="0" err="1"/>
              <a:t>bagi</a:t>
            </a:r>
            <a:r>
              <a:rPr lang="en-MY" sz="2000" b="1" dirty="0"/>
              <a:t> </a:t>
            </a:r>
            <a:r>
              <a:rPr lang="en-MY" sz="2000" b="1" dirty="0" err="1"/>
              <a:t>pengajian</a:t>
            </a:r>
            <a:r>
              <a:rPr lang="en-MY" sz="2000" b="1" dirty="0"/>
              <a:t> </a:t>
            </a:r>
            <a:r>
              <a:rPr lang="en-MY" sz="2000" b="1" dirty="0" err="1"/>
              <a:t>siswazah</a:t>
            </a:r>
            <a:r>
              <a:rPr lang="en-MY" sz="2000" b="1" dirty="0"/>
              <a:t> pula </a:t>
            </a:r>
            <a:r>
              <a:rPr lang="en-MY" sz="2000" b="1" dirty="0" err="1"/>
              <a:t>mengikut</a:t>
            </a:r>
            <a:r>
              <a:rPr lang="en-MY" sz="2000" b="1" dirty="0"/>
              <a:t> </a:t>
            </a:r>
            <a:r>
              <a:rPr lang="en-MY" sz="2000" b="1" dirty="0" err="1"/>
              <a:t>kadar</a:t>
            </a:r>
            <a:r>
              <a:rPr lang="en-MY" sz="2000" b="1" dirty="0"/>
              <a:t> </a:t>
            </a:r>
            <a:r>
              <a:rPr lang="en-MY" sz="2000" b="1" dirty="0" err="1" smtClean="0"/>
              <a:t>gred</a:t>
            </a:r>
            <a:r>
              <a:rPr lang="en-MY" sz="2000" b="1" dirty="0" smtClean="0"/>
              <a:t> </a:t>
            </a:r>
            <a:r>
              <a:rPr lang="en-MY" sz="2000" b="1" dirty="0" err="1" smtClean="0"/>
              <a:t>samada</a:t>
            </a:r>
            <a:r>
              <a:rPr lang="en-MY" sz="2000" b="1" dirty="0" smtClean="0"/>
              <a:t> 27 </a:t>
            </a:r>
            <a:r>
              <a:rPr lang="en-MY" sz="2000" b="1" dirty="0" err="1" smtClean="0"/>
              <a:t>atau</a:t>
            </a:r>
            <a:r>
              <a:rPr lang="en-MY" sz="2000" b="1" dirty="0" smtClean="0"/>
              <a:t> 17 (ARO / RA) – yang </a:t>
            </a:r>
            <a:r>
              <a:rPr lang="en-MY" sz="2000" b="1" dirty="0" err="1" smtClean="0"/>
              <a:t>mana</a:t>
            </a:r>
            <a:r>
              <a:rPr lang="en-MY" sz="2000" b="1" dirty="0" smtClean="0"/>
              <a:t> </a:t>
            </a:r>
            <a:r>
              <a:rPr lang="en-MY" sz="2000" b="1" dirty="0" err="1" smtClean="0"/>
              <a:t>berkenaan</a:t>
            </a:r>
            <a:endParaRPr lang="en-MY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36" y="4581128"/>
            <a:ext cx="876608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1.1.3 </a:t>
            </a:r>
            <a:r>
              <a:rPr lang="en-US" sz="2000" b="1" dirty="0" err="1"/>
              <a:t>Elaun</a:t>
            </a:r>
            <a:r>
              <a:rPr lang="en-US" sz="2000" b="1" dirty="0"/>
              <a:t> </a:t>
            </a:r>
            <a:r>
              <a:rPr lang="en-US" sz="2000" b="1" dirty="0" err="1" smtClean="0"/>
              <a:t>Harian</a:t>
            </a:r>
            <a:endParaRPr lang="en-US" sz="2000" b="1" dirty="0" smtClean="0"/>
          </a:p>
          <a:p>
            <a:pPr marL="342900" indent="-342900">
              <a:defRPr/>
            </a:pPr>
            <a:r>
              <a:rPr lang="en-US" sz="2000" dirty="0" err="1" smtClean="0"/>
              <a:t>Kelayakan</a:t>
            </a:r>
            <a:r>
              <a:rPr lang="en-US" sz="2000" dirty="0"/>
              <a:t>:</a:t>
            </a:r>
          </a:p>
          <a:p>
            <a:pPr marL="342900" indent="-342900">
              <a:defRPr/>
            </a:pPr>
            <a:r>
              <a:rPr lang="en-US" sz="2000" dirty="0"/>
              <a:t>a) 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yang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rasmi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ibu</a:t>
            </a:r>
            <a:r>
              <a:rPr lang="en-US" sz="2000" dirty="0"/>
              <a:t> </a:t>
            </a:r>
            <a:r>
              <a:rPr lang="en-US" sz="2000" dirty="0" err="1"/>
              <a:t>pejabatnya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tempoh</a:t>
            </a:r>
            <a:r>
              <a:rPr lang="en-US" sz="2000" dirty="0"/>
              <a:t> </a:t>
            </a:r>
            <a:r>
              <a:rPr lang="en-US" sz="2000" dirty="0" err="1"/>
              <a:t>melebihi</a:t>
            </a:r>
            <a:r>
              <a:rPr lang="en-US" sz="2000" dirty="0"/>
              <a:t> 8 jam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24 jam</a:t>
            </a:r>
          </a:p>
          <a:p>
            <a:pPr marL="342900" indent="-342900">
              <a:defRPr/>
            </a:pPr>
            <a:r>
              <a:rPr lang="en-US" sz="2000" dirty="0"/>
              <a:t>     - </a:t>
            </a:r>
            <a:r>
              <a:rPr lang="en-US" sz="2000" dirty="0" err="1"/>
              <a:t>kadar</a:t>
            </a:r>
            <a:r>
              <a:rPr lang="en-US" sz="2000" dirty="0"/>
              <a:t> ½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Elaun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(</a:t>
            </a:r>
            <a:r>
              <a:rPr lang="en-US" sz="2000" dirty="0" err="1"/>
              <a:t>mengikut</a:t>
            </a:r>
            <a:r>
              <a:rPr lang="en-US" sz="2000" dirty="0"/>
              <a:t> </a:t>
            </a:r>
            <a:r>
              <a:rPr lang="en-US" sz="2000" dirty="0" err="1"/>
              <a:t>gred</a:t>
            </a:r>
            <a:r>
              <a:rPr lang="en-US" sz="2000" dirty="0"/>
              <a:t>)         </a:t>
            </a:r>
          </a:p>
          <a:p>
            <a:pPr>
              <a:defRPr/>
            </a:pPr>
            <a:endParaRPr lang="en-MY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47791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5" y="1076296"/>
            <a:ext cx="874370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1.1.2 Hotel/Lodging</a:t>
            </a:r>
          </a:p>
          <a:p>
            <a:pPr>
              <a:defRPr/>
            </a:pPr>
            <a:r>
              <a:rPr lang="en-US" sz="2000" dirty="0" err="1" smtClean="0"/>
              <a:t>Kelayakan</a:t>
            </a:r>
            <a:r>
              <a:rPr lang="en-US" sz="20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rasmi</a:t>
            </a:r>
            <a:r>
              <a:rPr lang="en-US" sz="2000" dirty="0"/>
              <a:t> yang </a:t>
            </a:r>
            <a:r>
              <a:rPr lang="en-US" sz="2000" dirty="0" err="1"/>
              <a:t>mengkehendaki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 smtClean="0"/>
              <a:t>bermalam</a:t>
            </a:r>
            <a:r>
              <a:rPr lang="en-US" sz="2000" dirty="0" smtClean="0"/>
              <a:t> (Program </a:t>
            </a:r>
            <a:r>
              <a:rPr lang="en-US" sz="2000" dirty="0" err="1"/>
              <a:t>bermula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jam 10 pg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keesokan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)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dibayar</a:t>
            </a:r>
            <a:r>
              <a:rPr lang="en-US" sz="2000" dirty="0"/>
              <a:t> 3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kelepasan</a:t>
            </a:r>
            <a:r>
              <a:rPr lang="en-US" sz="2000" dirty="0"/>
              <a:t> 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cuti</a:t>
            </a:r>
            <a:r>
              <a:rPr lang="en-US" sz="2000" dirty="0"/>
              <a:t> </a:t>
            </a:r>
            <a:r>
              <a:rPr lang="en-US" sz="2000" dirty="0" err="1"/>
              <a:t>hujung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r>
              <a:rPr lang="en-US" sz="2000" dirty="0"/>
              <a:t>.</a:t>
            </a:r>
          </a:p>
          <a:p>
            <a:pPr marL="342900" indent="-342900">
              <a:buFontTx/>
              <a:buAutoNum type="alphaLcParenR" startAt="3"/>
              <a:defRPr/>
            </a:pP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claim </a:t>
            </a:r>
            <a:r>
              <a:rPr lang="en-US" sz="2000" dirty="0" err="1"/>
              <a:t>caj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cth</a:t>
            </a:r>
            <a:r>
              <a:rPr lang="en-US" sz="2000" dirty="0"/>
              <a:t>. </a:t>
            </a:r>
            <a:r>
              <a:rPr lang="en-US" sz="2000" dirty="0" err="1"/>
              <a:t>Caj</a:t>
            </a:r>
            <a:r>
              <a:rPr lang="en-US" sz="2000" dirty="0"/>
              <a:t> </a:t>
            </a:r>
            <a:r>
              <a:rPr lang="en-US" sz="2000" dirty="0" err="1"/>
              <a:t>Perkhidmatan</a:t>
            </a:r>
            <a:r>
              <a:rPr lang="en-US" sz="2000" dirty="0"/>
              <a:t>(10%),</a:t>
            </a:r>
            <a:r>
              <a:rPr lang="en-US" sz="2000" dirty="0" err="1"/>
              <a:t>cukai</a:t>
            </a:r>
            <a:r>
              <a:rPr lang="en-US" sz="2000" dirty="0"/>
              <a:t> </a:t>
            </a:r>
            <a:r>
              <a:rPr lang="en-US" sz="2000" dirty="0" smtClean="0"/>
              <a:t>(6%)</a:t>
            </a:r>
            <a:endParaRPr lang="en-US" sz="2000" dirty="0"/>
          </a:p>
          <a:p>
            <a:pPr marL="342900" indent="-342900">
              <a:buFontTx/>
              <a:buAutoNum type="alphaLcParenR" startAt="4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claim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penganjur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penginapan</a:t>
            </a:r>
            <a:r>
              <a:rPr lang="en-US" sz="2000" dirty="0"/>
              <a:t>.     </a:t>
            </a:r>
          </a:p>
          <a:p>
            <a:pPr marL="342900" indent="-342900">
              <a:defRPr/>
            </a:pPr>
            <a:endParaRPr lang="en-US" sz="2000" dirty="0"/>
          </a:p>
          <a:p>
            <a:pPr marL="342900" indent="-342900" algn="ctr"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*</a:t>
            </a:r>
            <a:r>
              <a:rPr lang="en-US" sz="2000" b="1" i="1" dirty="0" err="1">
                <a:solidFill>
                  <a:srgbClr val="FF0000"/>
                </a:solidFill>
              </a:rPr>
              <a:t>Maksimum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kadar</a:t>
            </a:r>
            <a:r>
              <a:rPr lang="en-US" sz="2000" b="1" i="1" dirty="0">
                <a:solidFill>
                  <a:srgbClr val="FF0000"/>
                </a:solidFill>
              </a:rPr>
              <a:t> hotel = </a:t>
            </a:r>
            <a:r>
              <a:rPr lang="en-US" sz="2000" b="1" i="1" dirty="0" smtClean="0">
                <a:solidFill>
                  <a:srgbClr val="FF0000"/>
                </a:solidFill>
              </a:rPr>
              <a:t>RM350 </a:t>
            </a:r>
            <a:r>
              <a:rPr lang="en-US" sz="2000" b="1" i="1" dirty="0">
                <a:solidFill>
                  <a:srgbClr val="FF0000"/>
                </a:solidFill>
              </a:rPr>
              <a:t>/ </a:t>
            </a:r>
            <a:r>
              <a:rPr lang="en-US" sz="2000" b="1" i="1" dirty="0" err="1">
                <a:solidFill>
                  <a:srgbClr val="FF0000"/>
                </a:solidFill>
              </a:rPr>
              <a:t>malam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err="1">
                <a:solidFill>
                  <a:srgbClr val="FF0000"/>
                </a:solidFill>
              </a:rPr>
              <a:t>gred</a:t>
            </a:r>
            <a:r>
              <a:rPr lang="en-US" sz="2000" b="1" i="1" dirty="0">
                <a:solidFill>
                  <a:srgbClr val="FF0000"/>
                </a:solidFill>
              </a:rPr>
              <a:t> 53 </a:t>
            </a:r>
            <a:r>
              <a:rPr lang="en-US" sz="2000" b="1" i="1" dirty="0" err="1">
                <a:solidFill>
                  <a:srgbClr val="FF0000"/>
                </a:solidFill>
              </a:rPr>
              <a:t>ke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atas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+ 16%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cukai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 algn="ctr"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</a:rPr>
              <a:t>Pekeliling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Pejabat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Bendahari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Bil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smtClean="0">
                <a:solidFill>
                  <a:srgbClr val="FF0000"/>
                </a:solidFill>
              </a:rPr>
              <a:t>1/2013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 algn="ctr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835696" y="146738"/>
            <a:ext cx="6447791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63688" y="785813"/>
            <a:ext cx="428682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/>
              <a:t>1.1.4 </a:t>
            </a:r>
            <a:r>
              <a:rPr lang="en-US" b="1" dirty="0" err="1"/>
              <a:t>Perbatuan</a:t>
            </a:r>
            <a:r>
              <a:rPr lang="en-US" b="1" dirty="0"/>
              <a:t>: Kadar/KM</a:t>
            </a:r>
          </a:p>
          <a:p>
            <a:pPr eaLnBrk="1" hangingPunct="1"/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1200150"/>
          <a:ext cx="86439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56"/>
                <a:gridCol w="1440656"/>
                <a:gridCol w="1440656"/>
                <a:gridCol w="1440656"/>
                <a:gridCol w="1440656"/>
                <a:gridCol w="1440656"/>
              </a:tblGrid>
              <a:tr h="314327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KELAS</a:t>
                      </a: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r>
                        <a:rPr lang="en-US" dirty="0" smtClean="0"/>
                        <a:t>KM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MY" dirty="0"/>
                    </a:p>
                  </a:txBody>
                  <a:tcPr marL="91439" marR="91439"/>
                </a:tc>
              </a:tr>
              <a:tr h="314327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39" marR="91439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Cent/KM</a:t>
                      </a: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55007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500 KMs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</a:p>
                    <a:p>
                      <a:pPr algn="ctr"/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MY" dirty="0"/>
                    </a:p>
                  </a:txBody>
                  <a:tcPr marL="91439" marR="91439"/>
                </a:tc>
              </a:tr>
              <a:tr h="550072">
                <a:tc>
                  <a:txBody>
                    <a:bodyPr/>
                    <a:lstStyle/>
                    <a:p>
                      <a:r>
                        <a:rPr lang="en-US" dirty="0" smtClean="0"/>
                        <a:t>501-1,000KMs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MY" dirty="0"/>
                    </a:p>
                  </a:txBody>
                  <a:tcPr marL="91439" marR="91439"/>
                </a:tc>
              </a:tr>
              <a:tr h="550072">
                <a:tc>
                  <a:txBody>
                    <a:bodyPr/>
                    <a:lstStyle/>
                    <a:p>
                      <a:r>
                        <a:rPr lang="en-US" dirty="0" smtClean="0"/>
                        <a:t>1,001-1,700KMs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MY" dirty="0"/>
                    </a:p>
                  </a:txBody>
                  <a:tcPr marL="91439" marR="91439"/>
                </a:tc>
              </a:tr>
              <a:tr h="550072">
                <a:tc>
                  <a:txBody>
                    <a:bodyPr/>
                    <a:lstStyle/>
                    <a:p>
                      <a:r>
                        <a:rPr lang="en-US" dirty="0" smtClean="0"/>
                        <a:t>1701 KM &amp; next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MY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MY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46895"/>
              </p:ext>
            </p:extLst>
          </p:nvPr>
        </p:nvGraphicFramePr>
        <p:xfrm>
          <a:off x="214313" y="5167040"/>
          <a:ext cx="8643936" cy="13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56"/>
                <a:gridCol w="1440656"/>
                <a:gridCol w="1440656"/>
                <a:gridCol w="1440656"/>
                <a:gridCol w="1440656"/>
                <a:gridCol w="1440656"/>
              </a:tblGrid>
              <a:tr h="370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KELAS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</a:tr>
              <a:tr h="6400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Staff</a:t>
                      </a:r>
                      <a:r>
                        <a:rPr lang="en-US" sz="1800" baseline="0" dirty="0" smtClean="0"/>
                        <a:t> Salary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RM</a:t>
                      </a:r>
                      <a:r>
                        <a:rPr lang="en-US" sz="1800" baseline="0" dirty="0" smtClean="0"/>
                        <a:t> 2,323.41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&gt;RM</a:t>
                      </a:r>
                      <a:r>
                        <a:rPr lang="en-US" sz="1800" baseline="0" dirty="0" smtClean="0"/>
                        <a:t> 2,064.60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</a:t>
                      </a:r>
                      <a:r>
                        <a:rPr lang="en-US" sz="1800" baseline="0" dirty="0" smtClean="0"/>
                        <a:t> RM 1,611.28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&lt;RM 1,611.28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&lt;RM 1,611.28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</a:tr>
              <a:tr h="370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&gt;1400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&gt;1000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&lt;1000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&gt;175</a:t>
                      </a:r>
                      <a:r>
                        <a:rPr lang="en-US" sz="1800" baseline="0" dirty="0" smtClean="0"/>
                        <a:t>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&lt;175 C.C</a:t>
                      </a:r>
                      <a:endParaRPr lang="en-MY" sz="1800" dirty="0"/>
                    </a:p>
                  </a:txBody>
                  <a:tcPr marL="91439" marR="91439" marT="45686" marB="45686"/>
                </a:tc>
              </a:tr>
            </a:tbl>
          </a:graphicData>
        </a:graphic>
      </p:graphicFrame>
      <p:sp>
        <p:nvSpPr>
          <p:cNvPr id="13399" name="TextBox 9"/>
          <p:cNvSpPr txBox="1">
            <a:spLocks noChangeArrowheads="1"/>
          </p:cNvSpPr>
          <p:nvPr/>
        </p:nvSpPr>
        <p:spPr bwMode="auto">
          <a:xfrm>
            <a:off x="214313" y="4797152"/>
            <a:ext cx="550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Jadual kelas:-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88639"/>
            <a:ext cx="76653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ELAUN/TUNTUTAN PERJALANAN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86" y="1052736"/>
            <a:ext cx="8784976" cy="539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1.1.5 </a:t>
            </a:r>
            <a:r>
              <a:rPr lang="en-US" b="1" dirty="0" err="1"/>
              <a:t>Perbatuan</a:t>
            </a:r>
            <a:r>
              <a:rPr lang="en-US" b="1" dirty="0"/>
              <a:t>: </a:t>
            </a:r>
            <a:endParaRPr lang="en-US" b="1" dirty="0" smtClean="0"/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dirty="0" err="1"/>
              <a:t>Kelayakan</a:t>
            </a:r>
            <a:r>
              <a:rPr lang="en-US" dirty="0"/>
              <a:t>: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25KM &amp;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/>
              <a:t>240 </a:t>
            </a:r>
            <a:r>
              <a:rPr lang="en-US" dirty="0" smtClean="0"/>
              <a:t>KM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berasingan</a:t>
            </a:r>
            <a:endParaRPr lang="en-US" dirty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dapati</a:t>
            </a:r>
            <a:r>
              <a:rPr lang="en-US" dirty="0"/>
              <a:t> </a:t>
            </a:r>
            <a:r>
              <a:rPr lang="en-US" dirty="0" err="1"/>
              <a:t>mustahak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mengkehendaki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kenderaan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lain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</a:t>
            </a:r>
            <a:endParaRPr lang="en-US" dirty="0"/>
          </a:p>
          <a:p>
            <a:pPr marL="342900" indent="-342900">
              <a:buFontTx/>
              <a:buAutoNum type="alphaLcParenR"/>
              <a:defRPr/>
            </a:pPr>
            <a:r>
              <a:rPr lang="en-US" dirty="0"/>
              <a:t>Para  (b), (c ), (d)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benarkan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lphaLcParenR"/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b="1" dirty="0"/>
              <a:t>1.1.6 Tambang </a:t>
            </a:r>
            <a:r>
              <a:rPr lang="en-US" b="1" dirty="0" err="1" smtClean="0"/>
              <a:t>Gantian</a:t>
            </a:r>
            <a:endParaRPr lang="en-US" b="1" dirty="0" smtClean="0"/>
          </a:p>
          <a:p>
            <a:pPr marL="342900" indent="-342900">
              <a:defRPr/>
            </a:pPr>
            <a:endParaRPr lang="en-US" sz="1000" dirty="0"/>
          </a:p>
          <a:p>
            <a:pPr marL="342900" indent="-342900">
              <a:defRPr/>
            </a:pPr>
            <a:r>
              <a:rPr lang="en-US" dirty="0" err="1"/>
              <a:t>Kelayakan</a:t>
            </a:r>
            <a:r>
              <a:rPr lang="en-US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240 KM;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gantian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i.e</a:t>
            </a:r>
            <a:r>
              <a:rPr lang="en-US" dirty="0"/>
              <a:t>  Tambang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/ </a:t>
            </a:r>
            <a:r>
              <a:rPr lang="en-US" dirty="0" err="1" smtClean="0"/>
              <a:t>Keretapi</a:t>
            </a:r>
            <a:r>
              <a:rPr lang="en-US" dirty="0" smtClean="0"/>
              <a:t>(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/>
              <a:t>gred</a:t>
            </a:r>
            <a:r>
              <a:rPr lang="en-US" dirty="0"/>
              <a:t>) </a:t>
            </a:r>
            <a:endParaRPr lang="en-US" dirty="0" smtClean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berkelayakan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yang </a:t>
            </a:r>
            <a:r>
              <a:rPr lang="en-US" dirty="0" err="1" smtClean="0"/>
              <a:t>ditugaskan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Airport </a:t>
            </a:r>
            <a:r>
              <a:rPr lang="en-US" dirty="0" err="1" smtClean="0"/>
              <a:t>sendiri</a:t>
            </a:r>
            <a:endParaRPr lang="en-US" dirty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gantian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menuntut</a:t>
            </a:r>
            <a:r>
              <a:rPr lang="en-US" dirty="0"/>
              <a:t> 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teksi</a:t>
            </a:r>
            <a:r>
              <a:rPr lang="en-US" dirty="0"/>
              <a:t> airport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/</a:t>
            </a:r>
            <a:r>
              <a:rPr lang="en-US" dirty="0" err="1"/>
              <a:t>cukai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 </a:t>
            </a:r>
            <a:r>
              <a:rPr lang="en-US" b="1" i="1" dirty="0" smtClean="0"/>
              <a:t>*</a:t>
            </a:r>
            <a:r>
              <a:rPr lang="en-US" b="1" i="1" dirty="0" err="1" smtClean="0"/>
              <a:t>semua</a:t>
            </a:r>
            <a:r>
              <a:rPr lang="en-US" b="1" i="1" dirty="0" smtClean="0"/>
              <a:t> </a:t>
            </a:r>
            <a:r>
              <a:rPr lang="en-US" b="1" i="1" dirty="0" err="1" smtClean="0"/>
              <a:t>tuntutan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mesti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disertakan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resit</a:t>
            </a:r>
            <a:r>
              <a:rPr lang="en-US" b="1" i="1" dirty="0" smtClean="0"/>
              <a:t> </a:t>
            </a:r>
            <a:r>
              <a:rPr lang="en-US" b="1" i="1" dirty="0" err="1" smtClean="0"/>
              <a:t>tol</a:t>
            </a:r>
            <a:r>
              <a:rPr lang="en-US" b="1" i="1" dirty="0" smtClean="0"/>
              <a:t>/Touch N Go original yang </a:t>
            </a:r>
            <a:r>
              <a:rPr lang="en-US" b="1" i="1" dirty="0" err="1" smtClean="0"/>
              <a:t>disahkan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57400" y="46365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798217" y="622647"/>
            <a:ext cx="68768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/>
              <a:t>2.1 </a:t>
            </a:r>
            <a:r>
              <a:rPr lang="en-US" b="1" dirty="0" err="1"/>
              <a:t>Menghadiri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r>
              <a:rPr lang="en-US" b="1" dirty="0"/>
              <a:t>/Seminar (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)</a:t>
            </a:r>
          </a:p>
          <a:p>
            <a:pPr eaLnBrk="1" hangingPunct="1"/>
            <a:r>
              <a:rPr lang="en-US" dirty="0"/>
              <a:t>-</a:t>
            </a:r>
            <a:r>
              <a:rPr lang="en-US" dirty="0" err="1"/>
              <a:t>Kursus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65495"/>
              </p:ext>
            </p:extLst>
          </p:nvPr>
        </p:nvGraphicFramePr>
        <p:xfrm>
          <a:off x="84108" y="1268760"/>
          <a:ext cx="9001125" cy="521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1234294"/>
                <a:gridCol w="1337456"/>
                <a:gridCol w="1285875"/>
                <a:gridCol w="1285875"/>
                <a:gridCol w="1285875"/>
                <a:gridCol w="1285875"/>
              </a:tblGrid>
              <a:tr h="3657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Gred</a:t>
                      </a:r>
                      <a:endParaRPr lang="en-MY" sz="1800" dirty="0" smtClean="0"/>
                    </a:p>
                  </a:txBody>
                  <a:tcPr marT="45706" marB="457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Elaun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Makan</a:t>
                      </a:r>
                      <a:endParaRPr lang="en-MY" sz="1800" dirty="0"/>
                    </a:p>
                  </a:txBody>
                  <a:tcPr marT="45706" marB="45706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Hotel</a:t>
                      </a:r>
                      <a:endParaRPr lang="en-MY" sz="1800" dirty="0"/>
                    </a:p>
                  </a:txBody>
                  <a:tcPr marT="45706" marB="45706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Lodging</a:t>
                      </a:r>
                      <a:endParaRPr lang="en-MY" sz="1800" dirty="0"/>
                    </a:p>
                  </a:txBody>
                  <a:tcPr marT="45706" marB="45706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914359"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6" marB="45706"/>
                </a:tc>
              </a:tr>
              <a:tr h="8229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keatas</a:t>
                      </a:r>
                      <a:endParaRPr lang="en-MY" sz="1800" dirty="0" smtClean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90.00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 smtClean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822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B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baseline="0" dirty="0" smtClean="0"/>
                        <a:t> C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 (Standard</a:t>
                      </a:r>
                      <a:r>
                        <a:rPr lang="en-US" sz="1600" baseline="0" dirty="0" smtClean="0"/>
                        <a:t> room)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Actual (Standard</a:t>
                      </a:r>
                      <a:r>
                        <a:rPr lang="en-US" sz="1600" baseline="0" dirty="0" smtClean="0"/>
                        <a:t> room)</a:t>
                      </a:r>
                      <a:endParaRPr lang="en-MY" sz="1600" dirty="0" smtClean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822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 to</a:t>
                      </a:r>
                      <a:r>
                        <a:rPr lang="en-US" sz="1800" baseline="0" dirty="0" smtClean="0"/>
                        <a:t> 54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 smtClean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365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 to 52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365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 to 44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365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 to 40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40.00</a:t>
                      </a:r>
                      <a:endParaRPr lang="en-MY" sz="1600" dirty="0"/>
                    </a:p>
                  </a:txBody>
                  <a:tcPr marT="45706" marB="45706"/>
                </a:tc>
              </a:tr>
              <a:tr h="365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to 16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50.00</a:t>
                      </a:r>
                      <a:endParaRPr lang="en-MY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30.00</a:t>
                      </a:r>
                      <a:endParaRPr lang="en-MY" sz="16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35.00</a:t>
                      </a:r>
                      <a:endParaRPr lang="en-MY" sz="16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05918" y="139463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816726" y="785794"/>
            <a:ext cx="67339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/>
              <a:t>2.1 </a:t>
            </a:r>
            <a:r>
              <a:rPr lang="en-US" b="1" dirty="0" err="1"/>
              <a:t>Menghadiri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r>
              <a:rPr lang="en-US" b="1" dirty="0"/>
              <a:t>/Seminar (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)</a:t>
            </a:r>
          </a:p>
          <a:p>
            <a:pPr eaLnBrk="1" hangingPunct="1"/>
            <a:r>
              <a:rPr lang="en-US" dirty="0"/>
              <a:t>-</a:t>
            </a:r>
            <a:r>
              <a:rPr lang="en-US" dirty="0" err="1"/>
              <a:t>Kursus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313" y="1487488"/>
          <a:ext cx="8501062" cy="313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94"/>
                <a:gridCol w="2060680"/>
                <a:gridCol w="2146794"/>
                <a:gridCol w="2146794"/>
              </a:tblGrid>
              <a:tr h="3707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Gred</a:t>
                      </a:r>
                      <a:endParaRPr lang="en-MY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Elaun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Makan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Hotel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Lodging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Rate/day</a:t>
                      </a: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Rate/day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39" marR="91439"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keatas</a:t>
                      </a:r>
                      <a:endParaRPr lang="en-MY" sz="1800" dirty="0" smtClean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300.00</a:t>
                      </a: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 smtClean="0"/>
                    </a:p>
                    <a:p>
                      <a:endParaRPr lang="en-MY" sz="1600" dirty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B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baseline="0" dirty="0" smtClean="0"/>
                        <a:t> C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 to</a:t>
                      </a:r>
                      <a:r>
                        <a:rPr lang="en-US" sz="1800" baseline="0" dirty="0" smtClean="0"/>
                        <a:t> 54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 to 52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200.00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(Standard Room)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to 44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Appendix</a:t>
                      </a:r>
                      <a:r>
                        <a:rPr lang="en-US" sz="1800" baseline="0" dirty="0" smtClean="0"/>
                        <a:t> 2</a:t>
                      </a:r>
                      <a:endParaRPr lang="en-MY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Appendix</a:t>
                      </a:r>
                      <a:r>
                        <a:rPr lang="en-US" sz="1600" baseline="0" dirty="0" smtClean="0"/>
                        <a:t> 2</a:t>
                      </a:r>
                      <a:endParaRPr lang="en-MY" sz="1600" dirty="0" smtClean="0"/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93426"/>
              </p:ext>
            </p:extLst>
          </p:nvPr>
        </p:nvGraphicFramePr>
        <p:xfrm>
          <a:off x="395536" y="1113824"/>
          <a:ext cx="8501063" cy="5373366"/>
        </p:xfrm>
        <a:graphic>
          <a:graphicData uri="http://schemas.openxmlformats.org/drawingml/2006/table">
            <a:tbl>
              <a:tblPr/>
              <a:tblGrid>
                <a:gridCol w="917484"/>
                <a:gridCol w="82641"/>
                <a:gridCol w="1494285"/>
                <a:gridCol w="1877973"/>
                <a:gridCol w="1677276"/>
                <a:gridCol w="688113"/>
                <a:gridCol w="688113"/>
                <a:gridCol w="1075178"/>
              </a:tblGrid>
              <a:tr h="2711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Appendix </a:t>
                      </a:r>
                      <a:r>
                        <a:rPr lang="en-M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MY" sz="1800"/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Berdasarkan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Appendix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C,Pekeliling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Perbendaharaan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Bil.3 </a:t>
                      </a:r>
                      <a:r>
                        <a:rPr lang="en-MY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Tahun</a:t>
                      </a:r>
                      <a:r>
                        <a:rPr lang="en-MY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2005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Meal Allowance 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/Hotel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Rental 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Lodging Allowance (RM)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Kribati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Tuvalu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Columbia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Laos 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Korea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Samoa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Bolivia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Maldives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Fiji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Mauritius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Cambodia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Mynmar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Philippines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Tonga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II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Angola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Morrocco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Solomon Island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Vanuatu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Mozambique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Swaziland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Zimbabwe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Botswana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Lesotho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Namibia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Republic Czech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Taiwan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Ethiophia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Madagascar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Nauru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Republic Slovac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Malawi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Zealand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Tunisia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Mali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Papua New Guinea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Seychelles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Uganda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3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Malta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Africa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2" cstate="print"/>
          <a:srcRect t="40000" b="43333"/>
          <a:stretch>
            <a:fillRect/>
          </a:stretch>
        </p:blipFill>
        <p:spPr>
          <a:xfrm>
            <a:off x="-396552" y="3216688"/>
            <a:ext cx="9937104" cy="213806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softEdge rad="635000"/>
          </a:effectLst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2" cstate="print"/>
          <a:srcRect t="40000" b="43333"/>
          <a:stretch>
            <a:fillRect/>
          </a:stretch>
        </p:blipFill>
        <p:spPr>
          <a:xfrm>
            <a:off x="-198276" y="4285721"/>
            <a:ext cx="9540552" cy="259080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softEdge rad="317500"/>
          </a:effectLst>
        </p:spPr>
      </p:pic>
      <p:sp>
        <p:nvSpPr>
          <p:cNvPr id="12" name="Rectangle 11"/>
          <p:cNvSpPr/>
          <p:nvPr/>
        </p:nvSpPr>
        <p:spPr>
          <a:xfrm>
            <a:off x="1187625" y="5517232"/>
            <a:ext cx="655272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Research Management Centre</a:t>
            </a:r>
          </a:p>
          <a:p>
            <a:pPr algn="ctr"/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7" y="263691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Penolong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Akauntan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Pembayaran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696" y="528017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NOR IZRA BINTI MOHAMAD</a:t>
            </a:r>
          </a:p>
          <a:p>
            <a:r>
              <a:rPr lang="en-US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ZUHAIDAH BINTI </a:t>
            </a:r>
            <a:r>
              <a:rPr lang="en-US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KASIM</a:t>
            </a:r>
          </a:p>
          <a:p>
            <a:r>
              <a:rPr lang="en-US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MUHAMMAD TARIQ ZAINAL ABIDIN</a:t>
            </a:r>
          </a:p>
          <a:p>
            <a:r>
              <a:rPr lang="en-US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MUHAMAD NAJIB BIN HASSAN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3286750"/>
            <a:ext cx="6408712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Bahagian</a:t>
            </a:r>
            <a:r>
              <a:rPr lang="en-US" sz="2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Kewangan</a:t>
            </a:r>
            <a:endParaRPr lang="en-US" sz="24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Pusat</a:t>
            </a:r>
            <a:r>
              <a:rPr lang="en-US" sz="2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Pengurusan</a:t>
            </a:r>
            <a:r>
              <a:rPr lang="en-US" sz="2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Penyelidikan</a:t>
            </a:r>
            <a:endParaRPr lang="en-US" sz="24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sym typeface="Wingdings 2"/>
              </a:rPr>
              <a:t></a:t>
            </a: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37929 &amp; 37901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*"/>
            </a:pP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norizra@utm.my</a:t>
            </a: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  <a:p>
            <a:pPr marL="457200" indent="-457200">
              <a:buFont typeface="Wingdings"/>
              <a:buChar char="*"/>
            </a:pP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zuhaidah@utm.my</a:t>
            </a:r>
            <a:endParaRPr lang="en-US" sz="20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/>
              <a:buChar char="*"/>
            </a:pP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tariq-rmc@utm.my</a:t>
            </a:r>
            <a:endParaRPr lang="en-US" sz="20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/>
              <a:buChar char="*"/>
            </a:pP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mnajib@utm.my</a:t>
            </a:r>
            <a:r>
              <a:rPr lang="en-US" sz="2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28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049" t="24455" b="5063"/>
          <a:stretch>
            <a:fillRect/>
          </a:stretch>
        </p:blipFill>
        <p:spPr>
          <a:xfrm>
            <a:off x="6156176" y="4225469"/>
            <a:ext cx="2868187" cy="23718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7016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34942"/>
              </p:ext>
            </p:extLst>
          </p:nvPr>
        </p:nvGraphicFramePr>
        <p:xfrm>
          <a:off x="395536" y="1268760"/>
          <a:ext cx="8229598" cy="4714870"/>
        </p:xfrm>
        <a:graphic>
          <a:graphicData uri="http://schemas.openxmlformats.org/drawingml/2006/table">
            <a:tbl>
              <a:tblPr/>
              <a:tblGrid>
                <a:gridCol w="888186"/>
                <a:gridCol w="1526571"/>
                <a:gridCol w="1818005"/>
                <a:gridCol w="1623715"/>
                <a:gridCol w="666139"/>
                <a:gridCol w="666139"/>
                <a:gridCol w="1040843"/>
              </a:tblGrid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III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Albania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Balarus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Mongolia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Algeria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Brunei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Gibraltar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Kuwait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Armenia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Iraq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Kyrgyzatan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Lebanon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Qatar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Ukraine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Cyprus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Libya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Egypt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Bahrain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Kasakstan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Moldova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IV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Singapore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80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Bosnia-Herzegovina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Surinam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Yemen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Saudi Arabia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Switzearland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Benin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 &amp; Montenegro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Syria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 V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Barbados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Hong kong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Arab Emirates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Dubai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Korea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Trinidad &amp; Tobago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Lucia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5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Macau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90" name="Title 1"/>
          <p:cNvSpPr>
            <a:spLocks noGrp="1"/>
          </p:cNvSpPr>
          <p:nvPr>
            <p:ph type="title"/>
          </p:nvPr>
        </p:nvSpPr>
        <p:spPr>
          <a:xfrm>
            <a:off x="1835696" y="244985"/>
            <a:ext cx="6491064" cy="796925"/>
          </a:xfrm>
        </p:spPr>
        <p:txBody>
          <a:bodyPr/>
          <a:lstStyle/>
          <a:p>
            <a:pPr algn="l"/>
            <a:r>
              <a:rPr lang="en-US" sz="3200" dirty="0" err="1" smtClean="0">
                <a:ea typeface="ＭＳ Ｐゴシック" pitchFamily="34" charset="-128"/>
              </a:rPr>
              <a:t>Samb</a:t>
            </a:r>
            <a:r>
              <a:rPr lang="en-US" sz="3200" dirty="0" smtClean="0">
                <a:ea typeface="ＭＳ Ｐゴシック" pitchFamily="34" charset="-128"/>
              </a:rPr>
              <a:t>. Appendix 2</a:t>
            </a:r>
            <a:endParaRPr lang="en-MY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9303"/>
            <a:ext cx="77919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2.1.1 </a:t>
            </a:r>
            <a:r>
              <a:rPr lang="en-US" b="1" dirty="0" err="1"/>
              <a:t>Elaun</a:t>
            </a:r>
            <a:r>
              <a:rPr lang="en-US" b="1" dirty="0"/>
              <a:t> </a:t>
            </a:r>
            <a:r>
              <a:rPr lang="en-US" b="1" dirty="0" err="1" smtClean="0"/>
              <a:t>Makan</a:t>
            </a:r>
            <a:endParaRPr lang="en-US" b="1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Kelayakan</a:t>
            </a:r>
            <a:r>
              <a:rPr lang="en-US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</a:t>
            </a:r>
            <a:r>
              <a:rPr lang="en-US" dirty="0"/>
              <a:t> &gt; 24 jam  </a:t>
            </a:r>
            <a:r>
              <a:rPr lang="en-US" dirty="0" err="1"/>
              <a:t>dikira</a:t>
            </a:r>
            <a:r>
              <a:rPr lang="en-US" dirty="0"/>
              <a:t>  </a:t>
            </a:r>
            <a:r>
              <a:rPr lang="en-US" dirty="0" err="1"/>
              <a:t>mulai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tarikh</a:t>
            </a:r>
            <a:r>
              <a:rPr lang="en-US" dirty="0"/>
              <a:t> </a:t>
            </a:r>
            <a:r>
              <a:rPr lang="en-US" dirty="0" err="1"/>
              <a:t>bertolak</a:t>
            </a:r>
            <a:r>
              <a:rPr lang="en-US" dirty="0"/>
              <a:t>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kelepasan</a:t>
            </a:r>
            <a:r>
              <a:rPr lang="en-US" dirty="0"/>
              <a:t> 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hujung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lphaLcParenR" startAt="3"/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penganjur</a:t>
            </a:r>
            <a:r>
              <a:rPr lang="en-US" dirty="0"/>
              <a:t>; 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bahagian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spt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:-</a:t>
            </a:r>
          </a:p>
          <a:p>
            <a:pPr marL="342900" indent="-342900">
              <a:defRPr/>
            </a:pPr>
            <a:r>
              <a:rPr lang="en-US" dirty="0"/>
              <a:t>            - </a:t>
            </a:r>
            <a:r>
              <a:rPr lang="en-US" dirty="0" err="1"/>
              <a:t>Sarapan</a:t>
            </a:r>
            <a:r>
              <a:rPr lang="en-US" dirty="0"/>
              <a:t>                   20%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Elaun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342900" indent="-342900">
              <a:defRPr/>
            </a:pPr>
            <a:r>
              <a:rPr lang="en-US" dirty="0"/>
              <a:t>            -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Tengahari</a:t>
            </a:r>
            <a:r>
              <a:rPr lang="en-US" dirty="0"/>
              <a:t>     40%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Elaun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342900" indent="-342900">
              <a:defRPr/>
            </a:pPr>
            <a:r>
              <a:rPr lang="en-US" dirty="0"/>
              <a:t>            -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         40%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Elaun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342900" indent="-342900">
              <a:buFontTx/>
              <a:buAutoNum type="alphaLcParenR" startAt="4"/>
              <a:defRPr/>
            </a:pP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penganjur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wang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perbezaannya</a:t>
            </a:r>
            <a:r>
              <a:rPr lang="en-US" dirty="0"/>
              <a:t>. </a:t>
            </a:r>
          </a:p>
          <a:p>
            <a:pPr marL="342900" indent="-342900">
              <a:buFontTx/>
              <a:buAutoNum type="alphaLcParenR" startAt="4"/>
              <a:defRPr/>
            </a:pPr>
            <a:r>
              <a:rPr lang="en-US" b="1" dirty="0" err="1"/>
              <a:t>Kelayakan</a:t>
            </a:r>
            <a:r>
              <a:rPr lang="en-US" b="1" dirty="0"/>
              <a:t> </a:t>
            </a:r>
            <a:r>
              <a:rPr lang="en-US" b="1" dirty="0" err="1"/>
              <a:t>Elaun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pelajar</a:t>
            </a:r>
            <a:r>
              <a:rPr lang="en-US" b="1" dirty="0"/>
              <a:t> yang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</a:t>
            </a:r>
            <a:r>
              <a:rPr lang="en-US" b="1" dirty="0" err="1"/>
              <a:t>Pengajian</a:t>
            </a:r>
            <a:r>
              <a:rPr lang="en-US" b="1" dirty="0"/>
              <a:t> Master &amp; PhD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gred</a:t>
            </a:r>
            <a:r>
              <a:rPr lang="en-US" b="1" dirty="0"/>
              <a:t> </a:t>
            </a:r>
            <a:r>
              <a:rPr lang="en-US" b="1" dirty="0" smtClean="0"/>
              <a:t>41</a:t>
            </a:r>
          </a:p>
          <a:p>
            <a:pPr marL="342900" indent="-342900">
              <a:buFontTx/>
              <a:buAutoNum type="alphaLcParenR" startAt="4"/>
              <a:defRPr/>
            </a:pPr>
            <a:r>
              <a:rPr lang="en-MY" b="1" dirty="0" err="1"/>
              <a:t>Manakala</a:t>
            </a:r>
            <a:r>
              <a:rPr lang="en-MY" b="1" dirty="0"/>
              <a:t> </a:t>
            </a:r>
            <a:r>
              <a:rPr lang="en-MY" b="1" dirty="0" err="1"/>
              <a:t>bagi</a:t>
            </a:r>
            <a:r>
              <a:rPr lang="en-MY" b="1" dirty="0"/>
              <a:t> </a:t>
            </a:r>
            <a:r>
              <a:rPr lang="en-MY" b="1" dirty="0" err="1"/>
              <a:t>pengajian</a:t>
            </a:r>
            <a:r>
              <a:rPr lang="en-MY" b="1" dirty="0"/>
              <a:t> </a:t>
            </a:r>
            <a:r>
              <a:rPr lang="en-MY" b="1" dirty="0" err="1"/>
              <a:t>siswazah</a:t>
            </a:r>
            <a:r>
              <a:rPr lang="en-MY" b="1" dirty="0"/>
              <a:t> pula </a:t>
            </a:r>
            <a:r>
              <a:rPr lang="en-MY" b="1" dirty="0" err="1"/>
              <a:t>mengikut</a:t>
            </a:r>
            <a:r>
              <a:rPr lang="en-MY" b="1" dirty="0"/>
              <a:t> </a:t>
            </a:r>
            <a:r>
              <a:rPr lang="en-MY" b="1" dirty="0" err="1"/>
              <a:t>kadar</a:t>
            </a:r>
            <a:r>
              <a:rPr lang="en-MY" b="1" dirty="0"/>
              <a:t> </a:t>
            </a:r>
            <a:r>
              <a:rPr lang="en-MY" b="1" dirty="0" err="1"/>
              <a:t>gred</a:t>
            </a:r>
            <a:r>
              <a:rPr lang="en-MY" b="1" dirty="0"/>
              <a:t> </a:t>
            </a:r>
            <a:r>
              <a:rPr lang="en-MY" b="1" dirty="0" err="1"/>
              <a:t>samada</a:t>
            </a:r>
            <a:r>
              <a:rPr lang="en-MY" b="1" dirty="0"/>
              <a:t> 27 </a:t>
            </a:r>
            <a:r>
              <a:rPr lang="en-MY" b="1" dirty="0" err="1"/>
              <a:t>atau</a:t>
            </a:r>
            <a:r>
              <a:rPr lang="en-MY" b="1" dirty="0"/>
              <a:t> 17 (ARO / RA) – yang </a:t>
            </a:r>
            <a:r>
              <a:rPr lang="en-MY" b="1" dirty="0" err="1"/>
              <a:t>mana</a:t>
            </a:r>
            <a:r>
              <a:rPr lang="en-MY" b="1" dirty="0"/>
              <a:t> </a:t>
            </a:r>
            <a:r>
              <a:rPr lang="en-MY" b="1" dirty="0" err="1"/>
              <a:t>berkenaan</a:t>
            </a:r>
            <a:endParaRPr lang="en-MY" b="1" dirty="0"/>
          </a:p>
          <a:p>
            <a:pPr marL="342900" indent="-342900">
              <a:buFontTx/>
              <a:buAutoNum type="alphaLcParenR" startAt="4"/>
              <a:defRPr/>
            </a:pPr>
            <a:endParaRPr lang="en-US" b="1" dirty="0"/>
          </a:p>
          <a:p>
            <a:pPr>
              <a:defRPr/>
            </a:pPr>
            <a:endParaRPr lang="en-MY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09675"/>
            <a:ext cx="8748464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2.1.2 </a:t>
            </a:r>
            <a:r>
              <a:rPr lang="en-US" b="1" dirty="0" smtClean="0"/>
              <a:t>Hotel/Lodging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2000" dirty="0" err="1"/>
              <a:t>Kelayakan</a:t>
            </a:r>
            <a:r>
              <a:rPr lang="en-US" sz="20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rasmi</a:t>
            </a:r>
            <a:r>
              <a:rPr lang="en-US" sz="2000" dirty="0"/>
              <a:t> yang </a:t>
            </a:r>
            <a:r>
              <a:rPr lang="en-US" sz="2000" dirty="0" err="1"/>
              <a:t>mengkehendaki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bermalam</a:t>
            </a:r>
            <a:r>
              <a:rPr lang="en-US" sz="2000" dirty="0"/>
              <a:t>(Program </a:t>
            </a:r>
            <a:r>
              <a:rPr lang="en-US" sz="2000" dirty="0" err="1"/>
              <a:t>bermula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jam 10 pg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keesokan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)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dibayar</a:t>
            </a:r>
            <a:r>
              <a:rPr lang="en-US" sz="2000" dirty="0"/>
              <a:t> 3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kelepasan</a:t>
            </a:r>
            <a:r>
              <a:rPr lang="en-US" sz="2000" dirty="0"/>
              <a:t> 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cuti</a:t>
            </a:r>
            <a:r>
              <a:rPr lang="en-US" sz="2000" dirty="0"/>
              <a:t> </a:t>
            </a:r>
            <a:r>
              <a:rPr lang="en-US" sz="2000" dirty="0" err="1"/>
              <a:t>hujung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r>
              <a:rPr lang="en-US" sz="2000" dirty="0"/>
              <a:t>.</a:t>
            </a:r>
          </a:p>
          <a:p>
            <a:pPr marL="342900" indent="-342900">
              <a:buFontTx/>
              <a:buAutoNum type="alphaLcParenR" startAt="3"/>
              <a:defRPr/>
            </a:pP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claim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Caj</a:t>
            </a:r>
            <a:r>
              <a:rPr lang="en-US" sz="2000" dirty="0" smtClean="0"/>
              <a:t> </a:t>
            </a:r>
            <a:r>
              <a:rPr lang="en-US" sz="2000" dirty="0" err="1"/>
              <a:t>Perkhidmatan</a:t>
            </a:r>
            <a:r>
              <a:rPr lang="en-US" sz="2000" dirty="0"/>
              <a:t>(10%), </a:t>
            </a:r>
            <a:r>
              <a:rPr lang="en-US" sz="2000" dirty="0" err="1"/>
              <a:t>cukai</a:t>
            </a:r>
            <a:r>
              <a:rPr lang="en-US" sz="2000" dirty="0"/>
              <a:t> </a:t>
            </a:r>
            <a:r>
              <a:rPr lang="en-US" sz="2000" dirty="0" smtClean="0"/>
              <a:t>(6%)</a:t>
            </a:r>
            <a:endParaRPr lang="en-US" sz="2000" dirty="0"/>
          </a:p>
          <a:p>
            <a:pPr marL="342900" indent="-342900">
              <a:buFontTx/>
              <a:buAutoNum type="alphaLcParenR" startAt="4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claim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penganjur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penginapan</a:t>
            </a:r>
            <a:r>
              <a:rPr lang="en-US" sz="2000" dirty="0"/>
              <a:t>.     </a:t>
            </a:r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r>
              <a:rPr lang="en-US" sz="2000" b="1" dirty="0"/>
              <a:t>2.1.3 </a:t>
            </a:r>
            <a:r>
              <a:rPr lang="en-US" sz="2000" b="1" dirty="0" err="1"/>
              <a:t>Elaun</a:t>
            </a:r>
            <a:r>
              <a:rPr lang="en-US" sz="2000" b="1" dirty="0"/>
              <a:t> </a:t>
            </a:r>
            <a:r>
              <a:rPr lang="en-US" sz="2000" b="1" dirty="0" err="1" smtClean="0"/>
              <a:t>Pakaian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Panas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Luar</a:t>
            </a:r>
            <a:r>
              <a:rPr lang="en-US" sz="2000" b="1" dirty="0"/>
              <a:t> Negara</a:t>
            </a:r>
            <a:r>
              <a:rPr lang="en-US" sz="2000" b="1" dirty="0" smtClean="0"/>
              <a:t>)</a:t>
            </a:r>
          </a:p>
          <a:p>
            <a:pPr marL="342900" indent="-342900">
              <a:defRPr/>
            </a:pPr>
            <a:endParaRPr lang="en-US" sz="1050" dirty="0"/>
          </a:p>
          <a:p>
            <a:pPr marL="342900" indent="-342900">
              <a:defRPr/>
            </a:pPr>
            <a:r>
              <a:rPr lang="en-US" sz="2000" dirty="0" err="1"/>
              <a:t>Kelayakan</a:t>
            </a:r>
            <a:r>
              <a:rPr lang="en-US" sz="20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/>
              <a:t>RM 1500.00 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3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b="1" dirty="0"/>
              <a:t>(</a:t>
            </a:r>
            <a:r>
              <a:rPr lang="en-US" sz="2000" b="1" dirty="0" err="1"/>
              <a:t>permohonan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fakulti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peruntukan</a:t>
            </a:r>
            <a:r>
              <a:rPr lang="en-US" sz="2000" b="1" dirty="0"/>
              <a:t> </a:t>
            </a:r>
            <a:r>
              <a:rPr lang="en-US" sz="2000" b="1" dirty="0" err="1"/>
              <a:t>khas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Universiti</a:t>
            </a:r>
            <a:r>
              <a:rPr lang="en-US" sz="2000" b="1" dirty="0"/>
              <a:t> </a:t>
            </a:r>
            <a:r>
              <a:rPr lang="en-US" sz="2000" b="1" dirty="0" err="1"/>
              <a:t>sahaja</a:t>
            </a:r>
            <a:r>
              <a:rPr lang="en-US" sz="2000" b="1" dirty="0"/>
              <a:t>)</a:t>
            </a:r>
            <a:endParaRPr lang="en-MY" sz="2000" b="1" dirty="0"/>
          </a:p>
          <a:p>
            <a:pPr marL="342900" indent="-342900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1" y="260648"/>
            <a:ext cx="772326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2. 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Elaun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/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tuntutan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perjalanan</a:t>
            </a:r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42875" y="1211263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     </a:t>
            </a:r>
          </a:p>
          <a:p>
            <a:pPr eaLnBrk="1" hangingPunct="1"/>
            <a:r>
              <a:rPr lang="en-US" dirty="0"/>
              <a:t>    </a:t>
            </a:r>
            <a:r>
              <a:rPr lang="en-US" b="1" dirty="0"/>
              <a:t>2.1.4 Tambang </a:t>
            </a:r>
            <a:r>
              <a:rPr lang="en-US" b="1" dirty="0" err="1"/>
              <a:t>Gantian</a:t>
            </a:r>
            <a:r>
              <a:rPr lang="en-US" b="1" dirty="0"/>
              <a:t> </a:t>
            </a:r>
          </a:p>
          <a:p>
            <a:pPr eaLnBrk="1" hangingPunct="1"/>
            <a:r>
              <a:rPr lang="en-US" dirty="0"/>
              <a:t>        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/>
              <a:t>:-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6100" y="2420938"/>
          <a:ext cx="8240712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178"/>
                <a:gridCol w="2060178"/>
                <a:gridCol w="2060178"/>
                <a:gridCol w="2060178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Fare Type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Single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Return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Johor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Bahru</a:t>
                      </a:r>
                      <a:r>
                        <a:rPr lang="en-US" sz="1800" baseline="0" dirty="0" smtClean="0"/>
                        <a:t> to: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endParaRPr lang="en-MY" sz="180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endParaRPr lang="en-MY" sz="180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Kuala Lumpur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209.00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Kuantan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Terengganu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Kota </a:t>
                      </a:r>
                      <a:r>
                        <a:rPr lang="en-US" sz="1800" dirty="0" err="1" smtClean="0"/>
                        <a:t>Bharu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Penang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Alor</a:t>
                      </a:r>
                      <a:r>
                        <a:rPr lang="en-US" sz="1800" dirty="0" smtClean="0"/>
                        <a:t> Star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936.00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Langkawi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Economy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508.00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1,016.00</a:t>
                      </a:r>
                      <a:endParaRPr lang="en-MY" sz="1800" dirty="0"/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3688" y="332656"/>
            <a:ext cx="7515840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2. 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Elaun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/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tuntutan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 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perjalanan</a:t>
            </a:r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80" y="1124744"/>
            <a:ext cx="89289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2.1.5 </a:t>
            </a:r>
            <a:r>
              <a:rPr lang="en-US" b="1" dirty="0" err="1"/>
              <a:t>Pengangkutan</a:t>
            </a:r>
            <a:r>
              <a:rPr lang="en-US" b="1" dirty="0"/>
              <a:t> </a:t>
            </a:r>
            <a:r>
              <a:rPr lang="en-US" b="1" dirty="0" err="1" smtClean="0"/>
              <a:t>Awam</a:t>
            </a:r>
            <a:endParaRPr lang="en-US" b="1" dirty="0" smtClean="0"/>
          </a:p>
          <a:p>
            <a:pPr>
              <a:defRPr/>
            </a:pPr>
            <a:r>
              <a:rPr lang="en-US" dirty="0" err="1" smtClean="0"/>
              <a:t>Kelayakan</a:t>
            </a:r>
            <a:r>
              <a:rPr lang="en-US" dirty="0"/>
              <a:t>:-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</a:t>
            </a:r>
            <a:r>
              <a:rPr lang="en-US" dirty="0"/>
              <a:t>  : </a:t>
            </a:r>
            <a:r>
              <a:rPr lang="en-US" dirty="0" err="1"/>
              <a:t>Teksi</a:t>
            </a:r>
            <a:r>
              <a:rPr lang="en-US" dirty="0"/>
              <a:t>, Bas- </a:t>
            </a:r>
            <a:r>
              <a:rPr lang="en-US" dirty="0" err="1"/>
              <a:t>Disokong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resit</a:t>
            </a:r>
            <a:r>
              <a:rPr lang="en-US" dirty="0"/>
              <a:t> yang </a:t>
            </a:r>
            <a:r>
              <a:rPr lang="en-US" dirty="0" err="1" smtClean="0"/>
              <a:t>sah</a:t>
            </a:r>
            <a:endParaRPr lang="en-US" dirty="0" smtClean="0"/>
          </a:p>
          <a:p>
            <a:endParaRPr lang="en-MY" dirty="0" smtClean="0"/>
          </a:p>
          <a:p>
            <a:pPr marL="355600"/>
            <a:r>
              <a:rPr lang="en-MY" dirty="0" err="1" smtClean="0"/>
              <a:t>Bagi</a:t>
            </a:r>
            <a:r>
              <a:rPr lang="en-MY" dirty="0" smtClean="0"/>
              <a:t> </a:t>
            </a:r>
            <a:r>
              <a:rPr lang="en-MY" dirty="0" err="1" smtClean="0"/>
              <a:t>teksi</a:t>
            </a:r>
            <a:r>
              <a:rPr lang="en-MY" dirty="0" smtClean="0"/>
              <a:t> yang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bermeter</a:t>
            </a:r>
            <a:r>
              <a:rPr lang="en-MY" dirty="0" smtClean="0"/>
              <a:t>, </a:t>
            </a:r>
            <a:r>
              <a:rPr lang="en-MY" dirty="0" err="1" smtClean="0"/>
              <a:t>resit</a:t>
            </a:r>
            <a:r>
              <a:rPr lang="en-MY" dirty="0" smtClean="0"/>
              <a:t> </a:t>
            </a:r>
            <a:r>
              <a:rPr lang="en-MY" i="1" dirty="0" smtClean="0"/>
              <a:t>manual (</a:t>
            </a:r>
            <a:r>
              <a:rPr lang="en-MY" i="1" dirty="0" err="1" smtClean="0"/>
              <a:t>tulisan</a:t>
            </a:r>
            <a:r>
              <a:rPr lang="en-MY" i="1" dirty="0" smtClean="0"/>
              <a:t> </a:t>
            </a:r>
            <a:r>
              <a:rPr lang="en-MY" i="1" dirty="0" err="1" smtClean="0"/>
              <a:t>tangan</a:t>
            </a:r>
            <a:r>
              <a:rPr lang="en-MY" i="1" dirty="0" smtClean="0"/>
              <a:t> </a:t>
            </a:r>
            <a:r>
              <a:rPr lang="en-MY" i="1" dirty="0" err="1" smtClean="0"/>
              <a:t>pemandu</a:t>
            </a:r>
            <a:r>
              <a:rPr lang="en-MY" i="1" dirty="0" smtClean="0"/>
              <a:t>) </a:t>
            </a:r>
            <a:r>
              <a:rPr lang="en-MY" i="1" dirty="0" err="1" smtClean="0"/>
              <a:t>boleh</a:t>
            </a:r>
            <a:r>
              <a:rPr lang="en-MY" i="1" dirty="0" smtClean="0"/>
              <a:t> </a:t>
            </a:r>
            <a:r>
              <a:rPr lang="en-MY" i="1" dirty="0" err="1" smtClean="0"/>
              <a:t>diterima</a:t>
            </a:r>
            <a:r>
              <a:rPr lang="en-MY" i="1" dirty="0" smtClean="0"/>
              <a:t> </a:t>
            </a:r>
            <a:r>
              <a:rPr lang="en-MY" i="1" dirty="0" err="1" smtClean="0"/>
              <a:t>dengan</a:t>
            </a:r>
            <a:r>
              <a:rPr lang="en-MY" i="1" dirty="0" smtClean="0"/>
              <a:t> </a:t>
            </a:r>
            <a:r>
              <a:rPr lang="en-MY" i="1" dirty="0" err="1" smtClean="0"/>
              <a:t>syarat</a:t>
            </a:r>
            <a:r>
              <a:rPr lang="en-MY" i="1" dirty="0" smtClean="0"/>
              <a:t> </a:t>
            </a:r>
            <a:r>
              <a:rPr lang="en-MY" i="1" dirty="0" err="1" smtClean="0"/>
              <a:t>ia</a:t>
            </a:r>
            <a:r>
              <a:rPr lang="en-MY" i="1" dirty="0" smtClean="0"/>
              <a:t> </a:t>
            </a:r>
            <a:r>
              <a:rPr lang="en-MY" i="1" dirty="0" err="1" smtClean="0"/>
              <a:t>mengandungi</a:t>
            </a:r>
            <a:r>
              <a:rPr lang="en-MY" i="1" dirty="0" smtClean="0"/>
              <a:t> </a:t>
            </a:r>
            <a:r>
              <a:rPr lang="en-MY" i="1" dirty="0" err="1" smtClean="0"/>
              <a:t>maklumat</a:t>
            </a:r>
            <a:r>
              <a:rPr lang="en-MY" i="1" dirty="0" smtClean="0"/>
              <a:t> </a:t>
            </a:r>
            <a:r>
              <a:rPr lang="en-MY" i="1" dirty="0" err="1" smtClean="0"/>
              <a:t>syarikat</a:t>
            </a:r>
            <a:r>
              <a:rPr lang="en-MY" i="1" dirty="0" smtClean="0"/>
              <a:t> </a:t>
            </a:r>
            <a:r>
              <a:rPr lang="en-MY" i="1" dirty="0" err="1" smtClean="0"/>
              <a:t>teksi</a:t>
            </a:r>
            <a:r>
              <a:rPr lang="en-MY" i="1" dirty="0" smtClean="0"/>
              <a:t>, </a:t>
            </a:r>
            <a:r>
              <a:rPr lang="en-MY" i="1" dirty="0" err="1" smtClean="0"/>
              <a:t>nombor</a:t>
            </a:r>
            <a:r>
              <a:rPr lang="en-MY" i="1" dirty="0" smtClean="0"/>
              <a:t> </a:t>
            </a:r>
            <a:r>
              <a:rPr lang="en-MY" i="1" dirty="0" err="1" smtClean="0"/>
              <a:t>pendaftaran</a:t>
            </a:r>
            <a:r>
              <a:rPr lang="en-MY" i="1" dirty="0" smtClean="0"/>
              <a:t> </a:t>
            </a:r>
            <a:r>
              <a:rPr lang="en-MY" i="1" dirty="0" err="1" smtClean="0"/>
              <a:t>teksi</a:t>
            </a:r>
            <a:r>
              <a:rPr lang="en-MY" i="1" dirty="0" smtClean="0"/>
              <a:t>, </a:t>
            </a:r>
            <a:r>
              <a:rPr lang="en-MY" i="1" dirty="0" err="1" smtClean="0"/>
              <a:t>tarikh</a:t>
            </a:r>
            <a:r>
              <a:rPr lang="en-MY" i="1" dirty="0" smtClean="0"/>
              <a:t> </a:t>
            </a:r>
            <a:r>
              <a:rPr lang="en-MY" i="1" dirty="0" err="1" smtClean="0"/>
              <a:t>perjalanan</a:t>
            </a:r>
            <a:r>
              <a:rPr lang="en-MY" i="1" dirty="0" smtClean="0"/>
              <a:t>, </a:t>
            </a:r>
            <a:r>
              <a:rPr lang="en-MY" i="1" dirty="0" err="1" smtClean="0"/>
              <a:t>dari</a:t>
            </a:r>
            <a:r>
              <a:rPr lang="en-MY" i="1" dirty="0" smtClean="0"/>
              <a:t> </a:t>
            </a:r>
            <a:r>
              <a:rPr lang="en-MY" i="1" dirty="0" err="1" smtClean="0"/>
              <a:t>mana</a:t>
            </a:r>
            <a:r>
              <a:rPr lang="en-MY" i="1" dirty="0" smtClean="0"/>
              <a:t> </a:t>
            </a:r>
            <a:r>
              <a:rPr lang="en-MY" i="1" dirty="0" err="1" smtClean="0"/>
              <a:t>ke</a:t>
            </a:r>
            <a:r>
              <a:rPr lang="en-MY" i="1" dirty="0" smtClean="0"/>
              <a:t> </a:t>
            </a:r>
            <a:r>
              <a:rPr lang="en-MY" i="1" dirty="0" err="1" smtClean="0"/>
              <a:t>mana</a:t>
            </a:r>
            <a:r>
              <a:rPr lang="en-MY" i="1" dirty="0" smtClean="0"/>
              <a:t>, </a:t>
            </a:r>
            <a:r>
              <a:rPr lang="en-MY" i="1" dirty="0" err="1" smtClean="0"/>
              <a:t>jumlah</a:t>
            </a:r>
            <a:r>
              <a:rPr lang="en-MY" i="1" dirty="0" smtClean="0"/>
              <a:t> </a:t>
            </a:r>
            <a:r>
              <a:rPr lang="en-MY" i="1" dirty="0" err="1" smtClean="0"/>
              <a:t>tambang</a:t>
            </a:r>
            <a:r>
              <a:rPr lang="en-MY" i="1" dirty="0" smtClean="0"/>
              <a:t>, </a:t>
            </a:r>
            <a:r>
              <a:rPr lang="en-MY" i="1" dirty="0" err="1" smtClean="0"/>
              <a:t>dan</a:t>
            </a:r>
            <a:r>
              <a:rPr lang="en-MY" i="1" dirty="0" smtClean="0"/>
              <a:t> </a:t>
            </a:r>
            <a:r>
              <a:rPr lang="en-MY" i="1" dirty="0" err="1" smtClean="0"/>
              <a:t>tandatangan</a:t>
            </a:r>
            <a:r>
              <a:rPr lang="en-MY" i="1" dirty="0" smtClean="0"/>
              <a:t> </a:t>
            </a:r>
            <a:r>
              <a:rPr lang="en-MY" i="1" dirty="0" err="1" smtClean="0"/>
              <a:t>pemandu</a:t>
            </a:r>
            <a:r>
              <a:rPr lang="en-MY" i="1" dirty="0" smtClean="0"/>
              <a:t>. </a:t>
            </a:r>
            <a:r>
              <a:rPr lang="en-MY" i="1" dirty="0" err="1" smtClean="0"/>
              <a:t>Bagi</a:t>
            </a:r>
            <a:r>
              <a:rPr lang="en-MY" i="1" dirty="0" smtClean="0"/>
              <a:t> </a:t>
            </a:r>
            <a:r>
              <a:rPr lang="en-MY" i="1" dirty="0" err="1" smtClean="0"/>
              <a:t>teksi</a:t>
            </a:r>
            <a:r>
              <a:rPr lang="en-MY" i="1" dirty="0" smtClean="0"/>
              <a:t> </a:t>
            </a:r>
            <a:r>
              <a:rPr lang="en-MY" i="1" dirty="0" err="1" smtClean="0"/>
              <a:t>persendirian</a:t>
            </a:r>
            <a:r>
              <a:rPr lang="en-MY" i="1" dirty="0" smtClean="0"/>
              <a:t>, </a:t>
            </a:r>
            <a:r>
              <a:rPr lang="en-MY" i="1" dirty="0" err="1" smtClean="0"/>
              <a:t>pemandu</a:t>
            </a:r>
            <a:r>
              <a:rPr lang="en-MY" i="1" dirty="0" smtClean="0"/>
              <a:t> </a:t>
            </a:r>
            <a:r>
              <a:rPr lang="en-MY" i="1" dirty="0" err="1" smtClean="0"/>
              <a:t>hendaklah</a:t>
            </a:r>
            <a:r>
              <a:rPr lang="en-MY" i="1" dirty="0" smtClean="0"/>
              <a:t> </a:t>
            </a:r>
            <a:r>
              <a:rPr lang="en-MY" i="1" dirty="0" err="1" smtClean="0"/>
              <a:t>juga</a:t>
            </a:r>
            <a:r>
              <a:rPr lang="en-MY" i="1" dirty="0" smtClean="0"/>
              <a:t> </a:t>
            </a:r>
            <a:r>
              <a:rPr lang="en-MY" i="1" dirty="0" err="1" smtClean="0"/>
              <a:t>mencatatkan</a:t>
            </a:r>
            <a:r>
              <a:rPr lang="en-MY" i="1" dirty="0" smtClean="0"/>
              <a:t> </a:t>
            </a:r>
            <a:r>
              <a:rPr lang="en-MY" i="1" dirty="0" err="1" smtClean="0"/>
              <a:t>nombor</a:t>
            </a:r>
            <a:r>
              <a:rPr lang="en-MY" i="1" dirty="0" smtClean="0"/>
              <a:t> </a:t>
            </a:r>
            <a:r>
              <a:rPr lang="en-MY" i="1" dirty="0" err="1" smtClean="0"/>
              <a:t>kad</a:t>
            </a:r>
            <a:r>
              <a:rPr lang="en-MY" i="1" dirty="0" smtClean="0"/>
              <a:t> </a:t>
            </a:r>
            <a:r>
              <a:rPr lang="en-MY" i="1" dirty="0" err="1" smtClean="0"/>
              <a:t>pengenalannya</a:t>
            </a:r>
            <a:r>
              <a:rPr lang="en-MY" i="1" dirty="0" smtClean="0"/>
              <a:t>. </a:t>
            </a:r>
            <a:r>
              <a:rPr lang="en-MY" i="1" dirty="0" smtClean="0">
                <a:solidFill>
                  <a:srgbClr val="FF0000"/>
                </a:solidFill>
              </a:rPr>
              <a:t>(</a:t>
            </a:r>
            <a:r>
              <a:rPr lang="en-MY" i="1" dirty="0" err="1" smtClean="0">
                <a:solidFill>
                  <a:srgbClr val="FF0000"/>
                </a:solidFill>
              </a:rPr>
              <a:t>Pekeliling</a:t>
            </a:r>
            <a:r>
              <a:rPr lang="en-MY" i="1" dirty="0" smtClean="0">
                <a:solidFill>
                  <a:srgbClr val="FF0000"/>
                </a:solidFill>
              </a:rPr>
              <a:t> </a:t>
            </a:r>
            <a:r>
              <a:rPr lang="en-MY" i="1" dirty="0" err="1" smtClean="0">
                <a:solidFill>
                  <a:srgbClr val="FF0000"/>
                </a:solidFill>
              </a:rPr>
              <a:t>Bendahari</a:t>
            </a:r>
            <a:r>
              <a:rPr lang="en-MY" i="1" dirty="0" smtClean="0">
                <a:solidFill>
                  <a:srgbClr val="FF0000"/>
                </a:solidFill>
              </a:rPr>
              <a:t> </a:t>
            </a:r>
            <a:r>
              <a:rPr lang="en-MY" i="1" dirty="0" err="1" smtClean="0">
                <a:solidFill>
                  <a:srgbClr val="FF0000"/>
                </a:solidFill>
              </a:rPr>
              <a:t>Bil</a:t>
            </a:r>
            <a:r>
              <a:rPr lang="en-MY" i="1" dirty="0" smtClean="0">
                <a:solidFill>
                  <a:srgbClr val="FF0000"/>
                </a:solidFill>
              </a:rPr>
              <a:t> 8/ 2010)</a:t>
            </a:r>
          </a:p>
          <a:p>
            <a:pPr marL="342900" indent="-342900">
              <a:buFontTx/>
              <a:buAutoNum type="alphaLcParenR"/>
              <a:defRPr/>
            </a:pPr>
            <a:endParaRPr lang="en-US" dirty="0" smtClean="0"/>
          </a:p>
          <a:p>
            <a:pPr marL="342900" indent="-342900">
              <a:buFontTx/>
              <a:buAutoNum type="alphaLcParenR"/>
              <a:defRPr/>
            </a:pP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–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disertakan</a:t>
            </a:r>
            <a:r>
              <a:rPr lang="en-US" dirty="0" smtClean="0"/>
              <a:t> </a:t>
            </a:r>
            <a:r>
              <a:rPr lang="en-US" b="1" dirty="0" smtClean="0"/>
              <a:t>Boarding Pas original </a:t>
            </a:r>
            <a:r>
              <a:rPr lang="en-US" dirty="0" smtClean="0"/>
              <a:t>yang </a:t>
            </a:r>
            <a:r>
              <a:rPr lang="en-US" dirty="0" err="1" smtClean="0"/>
              <a:t>disahkan</a:t>
            </a:r>
            <a:r>
              <a:rPr lang="en-US" dirty="0" smtClean="0"/>
              <a:t> KP</a:t>
            </a:r>
          </a:p>
          <a:p>
            <a:pPr>
              <a:defRPr/>
            </a:pPr>
            <a:r>
              <a:rPr lang="en-US" dirty="0" smtClean="0"/>
              <a:t>c)   </a:t>
            </a:r>
            <a:r>
              <a:rPr lang="en-US" dirty="0" err="1" smtClean="0"/>
              <a:t>Keretapi</a:t>
            </a:r>
            <a:r>
              <a:rPr lang="en-US" dirty="0" smtClean="0"/>
              <a:t>/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/>
              <a:t>Air:</a:t>
            </a:r>
          </a:p>
          <a:p>
            <a:pPr marL="342900" indent="-342900">
              <a:defRPr/>
            </a:pPr>
            <a:r>
              <a:rPr lang="en-US" dirty="0"/>
              <a:t>     </a:t>
            </a:r>
            <a:r>
              <a:rPr lang="en-US" dirty="0" smtClean="0"/>
              <a:t>						 </a:t>
            </a:r>
            <a:r>
              <a:rPr lang="en-US" u="sng" dirty="0" err="1"/>
              <a:t>Gred</a:t>
            </a:r>
            <a:r>
              <a:rPr lang="en-US" dirty="0"/>
              <a:t>                         </a:t>
            </a:r>
            <a:r>
              <a:rPr lang="en-US" u="sng" dirty="0" err="1"/>
              <a:t>Kelas</a:t>
            </a:r>
            <a:endParaRPr lang="en-US" u="sng" dirty="0"/>
          </a:p>
          <a:p>
            <a:pPr marL="342900" indent="-342900">
              <a:defRPr/>
            </a:pPr>
            <a:r>
              <a:rPr lang="en-US" dirty="0"/>
              <a:t>      </a:t>
            </a:r>
            <a:r>
              <a:rPr lang="en-US" dirty="0" smtClean="0"/>
              <a:t>					 27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                 </a:t>
            </a:r>
            <a:r>
              <a:rPr lang="en-US" dirty="0"/>
              <a:t>1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dirty="0" smtClean="0"/>
              <a:t>					 </a:t>
            </a:r>
            <a:r>
              <a:rPr lang="en-US" dirty="0"/>
              <a:t>1-26                           </a:t>
            </a:r>
            <a:r>
              <a:rPr lang="en-US" dirty="0" smtClean="0"/>
              <a:t> 2</a:t>
            </a:r>
          </a:p>
          <a:p>
            <a:pPr>
              <a:defRPr/>
            </a:pPr>
            <a:r>
              <a:rPr lang="en-US" dirty="0" smtClean="0"/>
              <a:t>d)   Tambang </a:t>
            </a:r>
            <a:r>
              <a:rPr lang="en-US" dirty="0" err="1"/>
              <a:t>Gantian</a:t>
            </a:r>
            <a:r>
              <a:rPr lang="en-US" dirty="0"/>
              <a:t> </a:t>
            </a:r>
            <a:r>
              <a:rPr lang="en-US" dirty="0" err="1"/>
              <a:t>Keretapi</a:t>
            </a:r>
            <a:r>
              <a:rPr lang="en-US" dirty="0"/>
              <a:t> : 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b="1" i="1" dirty="0" err="1"/>
              <a:t>bagi</a:t>
            </a:r>
            <a:r>
              <a:rPr lang="en-US" b="1" i="1" dirty="0"/>
              <a:t> </a:t>
            </a:r>
            <a:r>
              <a:rPr lang="en-US" b="1" i="1" dirty="0" err="1"/>
              <a:t>gred</a:t>
            </a:r>
            <a:r>
              <a:rPr lang="en-US" b="1" i="1" dirty="0"/>
              <a:t> 1-26 yang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layak</a:t>
            </a:r>
            <a:r>
              <a:rPr lang="en-US" b="1" i="1" dirty="0"/>
              <a:t> </a:t>
            </a:r>
            <a:r>
              <a:rPr lang="en-US" b="1" i="1" dirty="0" err="1"/>
              <a:t>menuntut</a:t>
            </a:r>
            <a:r>
              <a:rPr lang="en-US" b="1" i="1" dirty="0"/>
              <a:t> Tambang </a:t>
            </a:r>
            <a:r>
              <a:rPr lang="en-US" b="1" i="1" dirty="0" err="1"/>
              <a:t>Gantian</a:t>
            </a:r>
            <a:r>
              <a:rPr lang="en-US" b="1" i="1" dirty="0"/>
              <a:t> </a:t>
            </a:r>
            <a:r>
              <a:rPr lang="en-US" b="1" i="1" dirty="0" err="1"/>
              <a:t>Kapal</a:t>
            </a:r>
            <a:r>
              <a:rPr lang="en-US" b="1" i="1" dirty="0"/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      </a:t>
            </a:r>
            <a:r>
              <a:rPr lang="en-US" b="1" i="1" dirty="0" err="1" smtClean="0"/>
              <a:t>Terbang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juga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perbatuan</a:t>
            </a:r>
            <a:r>
              <a:rPr lang="en-US" b="1" i="1" dirty="0" smtClean="0"/>
              <a:t> </a:t>
            </a:r>
            <a:r>
              <a:rPr lang="en-US" b="1" i="1" dirty="0" err="1" smtClean="0"/>
              <a:t>untuk</a:t>
            </a:r>
            <a:r>
              <a:rPr lang="en-US" b="1" i="1" dirty="0" smtClean="0"/>
              <a:t> </a:t>
            </a:r>
            <a:r>
              <a:rPr lang="en-US" b="1" i="1" dirty="0" err="1" smtClean="0"/>
              <a:t>bawa</a:t>
            </a:r>
            <a:r>
              <a:rPr lang="en-US" b="1" i="1" dirty="0" smtClean="0"/>
              <a:t> </a:t>
            </a:r>
            <a:r>
              <a:rPr lang="en-US" b="1" i="1" dirty="0" err="1" smtClean="0"/>
              <a:t>kenderaan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persendirian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995120" cy="1052736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2.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Elaun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/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tuntutan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perjalanan</a:t>
            </a:r>
            <a:r>
              <a:rPr 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/>
            </a:r>
            <a:br>
              <a:rPr 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</a:br>
            <a:endParaRPr lang="en-MY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2.1.6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Pelbagai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Kelayakan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:-</a:t>
            </a:r>
          </a:p>
          <a:p>
            <a:pPr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Telefon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Telegram, pos,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kurier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(&gt;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parking-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Disokong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273050" indent="-27305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b) Broadband 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tanggungan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dituntut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claim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1520" y="1142984"/>
            <a:ext cx="8784976" cy="5526376"/>
          </a:xfrm>
        </p:spPr>
        <p:txBody>
          <a:bodyPr/>
          <a:lstStyle/>
          <a:p>
            <a:r>
              <a:rPr lang="en-US" sz="2600" dirty="0" err="1" smtClean="0">
                <a:ea typeface="ＭＳ Ｐゴシック" pitchFamily="34" charset="-128"/>
              </a:rPr>
              <a:t>Khas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bagi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pembayaran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kepada</a:t>
            </a:r>
            <a:r>
              <a:rPr lang="en-US" sz="2600" dirty="0" smtClean="0">
                <a:ea typeface="ＭＳ Ｐゴシック" pitchFamily="34" charset="-128"/>
              </a:rPr>
              <a:t> Professor </a:t>
            </a:r>
            <a:r>
              <a:rPr lang="en-US" sz="2600" dirty="0" err="1" smtClean="0">
                <a:ea typeface="ＭＳ Ｐゴシック" pitchFamily="34" charset="-128"/>
              </a:rPr>
              <a:t>Pelawat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@ </a:t>
            </a:r>
            <a:r>
              <a:rPr lang="en-US" sz="2600" dirty="0" err="1" smtClean="0">
                <a:ea typeface="ＭＳ Ｐゴシック" pitchFamily="34" charset="-128"/>
              </a:rPr>
              <a:t>Penceramah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Jemputan</a:t>
            </a:r>
            <a:r>
              <a:rPr lang="en-US" sz="2600" dirty="0" smtClean="0">
                <a:ea typeface="ＭＳ Ｐゴシック" pitchFamily="34" charset="-128"/>
              </a:rPr>
              <a:t> @ </a:t>
            </a:r>
            <a:r>
              <a:rPr lang="en-US" sz="2600" dirty="0" err="1" smtClean="0">
                <a:ea typeface="ＭＳ Ｐゴシック" pitchFamily="34" charset="-128"/>
              </a:rPr>
              <a:t>Fasilitator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Profesional</a:t>
            </a:r>
            <a:r>
              <a:rPr lang="en-US" sz="2600" dirty="0" smtClean="0">
                <a:ea typeface="ＭＳ Ｐゴシック" pitchFamily="34" charset="-128"/>
              </a:rPr>
              <a:t> di B29000.</a:t>
            </a:r>
          </a:p>
          <a:p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khidmat</a:t>
            </a:r>
            <a:r>
              <a:rPr lang="en-US" sz="2600" dirty="0"/>
              <a:t> </a:t>
            </a:r>
            <a:r>
              <a:rPr lang="en-US" sz="2600" dirty="0" err="1" smtClean="0"/>
              <a:t>profesional</a:t>
            </a:r>
            <a:r>
              <a:rPr lang="en-US" sz="2600" dirty="0" smtClean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kepakaran</a:t>
            </a:r>
            <a:r>
              <a:rPr lang="en-US" sz="2600" dirty="0"/>
              <a:t> </a:t>
            </a:r>
            <a:r>
              <a:rPr lang="en-US" sz="2600" dirty="0" err="1"/>
              <a:t>dibenarkan</a:t>
            </a:r>
            <a:r>
              <a:rPr lang="en-US" sz="2600" dirty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/>
              <a:t>tempoh</a:t>
            </a:r>
            <a:r>
              <a:rPr lang="en-US" sz="2600" dirty="0"/>
              <a:t> </a:t>
            </a:r>
            <a:r>
              <a:rPr lang="en-US" sz="2600" dirty="0" err="1"/>
              <a:t>maksima</a:t>
            </a:r>
            <a:r>
              <a:rPr lang="en-US" sz="2600" dirty="0"/>
              <a:t> 2 </a:t>
            </a:r>
            <a:r>
              <a:rPr lang="en-US" sz="2600" dirty="0" err="1"/>
              <a:t>bulan</a:t>
            </a:r>
            <a:r>
              <a:rPr lang="en-US" sz="2600" dirty="0"/>
              <a:t> </a:t>
            </a:r>
            <a:r>
              <a:rPr lang="en-US" sz="2600" dirty="0" err="1" smtClean="0"/>
              <a:t>sahaja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/>
              <a:t>kepakaran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kadar</a:t>
            </a:r>
            <a:r>
              <a:rPr lang="en-US" sz="2600" dirty="0"/>
              <a:t> </a:t>
            </a:r>
            <a:r>
              <a:rPr lang="en-US" sz="2600" dirty="0" err="1"/>
              <a:t>saguhati</a:t>
            </a:r>
            <a:r>
              <a:rPr lang="en-US" sz="2600" dirty="0"/>
              <a:t> </a:t>
            </a:r>
            <a:r>
              <a:rPr lang="en-US" sz="2600" dirty="0" err="1"/>
              <a:t>boleh</a:t>
            </a:r>
            <a:r>
              <a:rPr lang="en-US" sz="2600" dirty="0"/>
              <a:t> </a:t>
            </a:r>
            <a:r>
              <a:rPr lang="en-US" sz="2600" dirty="0" err="1"/>
              <a:t>dirujuk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</a:t>
            </a:r>
            <a:r>
              <a:rPr lang="en-US" sz="2600" dirty="0" err="1"/>
              <a:t>Panduan</a:t>
            </a:r>
            <a:r>
              <a:rPr lang="en-US" sz="2600" dirty="0"/>
              <a:t> </a:t>
            </a:r>
            <a:r>
              <a:rPr lang="en-US" sz="2600" dirty="0" err="1"/>
              <a:t>Upah</a:t>
            </a:r>
            <a:r>
              <a:rPr lang="en-US" sz="2600" dirty="0"/>
              <a:t> di portal </a:t>
            </a:r>
            <a:r>
              <a:rPr lang="en-US" sz="2600" dirty="0" smtClean="0"/>
              <a:t>RMC </a:t>
            </a:r>
            <a:endParaRPr lang="en-US" sz="2600" dirty="0"/>
          </a:p>
          <a:p>
            <a:r>
              <a:rPr lang="en-US" sz="2600" b="1" dirty="0"/>
              <a:t>CV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Bukti</a:t>
            </a:r>
            <a:r>
              <a:rPr lang="en-US" sz="2600" b="1" dirty="0"/>
              <a:t> </a:t>
            </a:r>
            <a:r>
              <a:rPr lang="en-US" sz="2600" b="1" dirty="0" err="1"/>
              <a:t>Kepakaran</a:t>
            </a:r>
            <a:r>
              <a:rPr lang="en-US" sz="2600" dirty="0"/>
              <a:t> </a:t>
            </a:r>
            <a:r>
              <a:rPr lang="en-US" sz="2600" dirty="0" err="1"/>
              <a:t>mesti</a:t>
            </a:r>
            <a:r>
              <a:rPr lang="en-US" sz="2600" dirty="0"/>
              <a:t> </a:t>
            </a:r>
            <a:r>
              <a:rPr lang="en-US" sz="2600" dirty="0" err="1"/>
              <a:t>dilampir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diiktiraf</a:t>
            </a:r>
            <a:r>
              <a:rPr lang="en-US" sz="2600" dirty="0"/>
              <a:t>.</a:t>
            </a:r>
            <a:endParaRPr lang="en-MY" sz="2800" dirty="0">
              <a:ea typeface="ＭＳ Ｐゴシック" pitchFamily="34" charset="-128"/>
            </a:endParaRPr>
          </a:p>
          <a:p>
            <a:r>
              <a:rPr lang="en-US" sz="2600" dirty="0" err="1" smtClean="0">
                <a:ea typeface="ＭＳ Ｐゴシック" pitchFamily="34" charset="-128"/>
              </a:rPr>
              <a:t>Staf</a:t>
            </a:r>
            <a:r>
              <a:rPr lang="en-US" sz="2600" dirty="0" smtClean="0">
                <a:ea typeface="ＭＳ Ｐゴシック" pitchFamily="34" charset="-128"/>
              </a:rPr>
              <a:t> UTM - </a:t>
            </a:r>
            <a:r>
              <a:rPr lang="en-US" sz="2600" dirty="0" err="1" smtClean="0">
                <a:ea typeface="ＭＳ Ｐゴシック" pitchFamily="34" charset="-128"/>
              </a:rPr>
              <a:t>kadar</a:t>
            </a:r>
            <a:r>
              <a:rPr lang="en-US" sz="2600" dirty="0" smtClean="0">
                <a:ea typeface="ＭＳ Ｐゴシック" pitchFamily="34" charset="-128"/>
              </a:rPr>
              <a:t> &amp; </a:t>
            </a:r>
            <a:r>
              <a:rPr lang="en-US" sz="2600" dirty="0" err="1">
                <a:ea typeface="ＭＳ Ｐゴシック" pitchFamily="34" charset="-128"/>
              </a:rPr>
              <a:t>p</a:t>
            </a:r>
            <a:r>
              <a:rPr lang="en-US" sz="2600" dirty="0" err="1" smtClean="0">
                <a:ea typeface="ＭＳ Ｐゴシック" pitchFamily="34" charset="-128"/>
              </a:rPr>
              <a:t>eraturan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ditentukan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berdasarkan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bajet</a:t>
            </a:r>
            <a:r>
              <a:rPr lang="en-US" sz="2600" dirty="0" smtClean="0">
                <a:ea typeface="ＭＳ Ｐゴシック" pitchFamily="34" charset="-128"/>
              </a:rPr>
              <a:t> &amp; </a:t>
            </a:r>
            <a:r>
              <a:rPr lang="en-US" sz="2600" dirty="0" err="1" smtClean="0">
                <a:ea typeface="ＭＳ Ｐゴシック" pitchFamily="34" charset="-128"/>
              </a:rPr>
              <a:t>kertas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kerja</a:t>
            </a:r>
            <a:r>
              <a:rPr lang="en-US" sz="2600" dirty="0" smtClean="0">
                <a:ea typeface="ＭＳ Ｐゴシック" pitchFamily="34" charset="-128"/>
              </a:rPr>
              <a:t> yang </a:t>
            </a:r>
            <a:r>
              <a:rPr lang="en-US" sz="2600" dirty="0" err="1" smtClean="0">
                <a:ea typeface="ＭＳ Ｐゴシック" pitchFamily="34" charset="-128"/>
              </a:rPr>
              <a:t>dibuat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oleh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fakulti</a:t>
            </a:r>
            <a:r>
              <a:rPr lang="en-US" sz="2600" dirty="0" smtClean="0">
                <a:ea typeface="ＭＳ Ｐゴシック" pitchFamily="34" charset="-128"/>
              </a:rPr>
              <a:t>/PTJ </a:t>
            </a:r>
            <a:r>
              <a:rPr lang="en-US" sz="2600" dirty="0" err="1" smtClean="0">
                <a:ea typeface="ＭＳ Ｐゴシック" pitchFamily="34" charset="-128"/>
              </a:rPr>
              <a:t>masing-masing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dan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diluluskan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oleh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Ketua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Jabatan</a:t>
            </a:r>
            <a:r>
              <a:rPr lang="en-US" sz="2600" dirty="0" smtClean="0">
                <a:ea typeface="ＭＳ Ｐゴシック" pitchFamily="34" charset="-128"/>
              </a:rPr>
              <a:t>.</a:t>
            </a:r>
          </a:p>
          <a:p>
            <a:r>
              <a:rPr lang="en-US" sz="2600" dirty="0" err="1" smtClean="0"/>
              <a:t>Surat</a:t>
            </a:r>
            <a:r>
              <a:rPr lang="en-US" sz="2600" dirty="0" smtClean="0"/>
              <a:t> </a:t>
            </a:r>
            <a:r>
              <a:rPr lang="en-US" sz="2600" dirty="0" err="1"/>
              <a:t>kelulusan</a:t>
            </a:r>
            <a:r>
              <a:rPr lang="en-US" sz="2600" dirty="0"/>
              <a:t> </a:t>
            </a:r>
            <a:r>
              <a:rPr lang="en-US" sz="2600" dirty="0" err="1"/>
              <a:t>Pejabat</a:t>
            </a:r>
            <a:r>
              <a:rPr lang="en-US" sz="2600" dirty="0"/>
              <a:t> </a:t>
            </a:r>
            <a:r>
              <a:rPr lang="en-US" sz="2600" dirty="0" err="1"/>
              <a:t>Pendaftar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Profesor</a:t>
            </a:r>
            <a:r>
              <a:rPr lang="en-US" sz="2600" dirty="0"/>
              <a:t> </a:t>
            </a:r>
            <a:r>
              <a:rPr lang="en-US" sz="2600" dirty="0" err="1"/>
              <a:t>Pelawat</a:t>
            </a:r>
            <a:r>
              <a:rPr lang="en-US" sz="2600" dirty="0"/>
              <a:t> </a:t>
            </a:r>
            <a:r>
              <a:rPr lang="en-US" sz="2600" dirty="0" err="1"/>
              <a:t>Luar</a:t>
            </a:r>
            <a:r>
              <a:rPr lang="en-US" sz="2600" dirty="0"/>
              <a:t> Negara </a:t>
            </a:r>
            <a:r>
              <a:rPr lang="en-US" sz="2600" dirty="0" err="1" smtClean="0"/>
              <a:t>sahaja</a:t>
            </a:r>
            <a:r>
              <a:rPr lang="en-US" sz="26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173487"/>
            <a:ext cx="66906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3.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Saguhati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/ honorarium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35280" cy="5238344"/>
          </a:xfrm>
        </p:spPr>
        <p:txBody>
          <a:bodyPr/>
          <a:lstStyle/>
          <a:p>
            <a:r>
              <a:rPr lang="en-US" sz="2800" dirty="0" err="1" smtClean="0">
                <a:ea typeface="ＭＳ Ｐゴシック" pitchFamily="34" charset="-128"/>
              </a:rPr>
              <a:t>Layak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untuk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mendapatkan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kemudahan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pendahuluan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jika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membuat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perjalanan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Dalam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Negeri</a:t>
            </a:r>
            <a:r>
              <a:rPr lang="en-US" dirty="0" smtClean="0">
                <a:ea typeface="ＭＳ Ｐゴシック" pitchFamily="34" charset="-128"/>
              </a:rPr>
              <a:t> : 90% </a:t>
            </a:r>
            <a:r>
              <a:rPr lang="en-US" dirty="0" err="1" smtClean="0">
                <a:ea typeface="ＭＳ Ｐゴシック" pitchFamily="34" charset="-128"/>
              </a:rPr>
              <a:t>daripada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jumlah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kos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perjalanan</a:t>
            </a:r>
            <a:r>
              <a:rPr lang="en-US" dirty="0" smtClean="0">
                <a:ea typeface="ＭＳ Ｐゴシック" pitchFamily="34" charset="-128"/>
              </a:rPr>
              <a:t>*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Luar</a:t>
            </a:r>
            <a:r>
              <a:rPr lang="en-US" dirty="0" smtClean="0">
                <a:ea typeface="ＭＳ Ｐゴシック" pitchFamily="34" charset="-128"/>
              </a:rPr>
              <a:t> Negara: 100% </a:t>
            </a:r>
            <a:r>
              <a:rPr lang="en-US" dirty="0" err="1" smtClean="0">
                <a:ea typeface="ＭＳ Ｐゴシック" pitchFamily="34" charset="-128"/>
              </a:rPr>
              <a:t>daripada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jumlah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kos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perjalanan</a:t>
            </a:r>
            <a:r>
              <a:rPr lang="en-US" dirty="0" smtClean="0">
                <a:ea typeface="ＭＳ Ｐゴシック" pitchFamily="34" charset="-128"/>
              </a:rPr>
              <a:t>*</a:t>
            </a:r>
          </a:p>
          <a:p>
            <a:pPr marL="628650" lvl="1" indent="-171450">
              <a:buNone/>
            </a:pPr>
            <a:r>
              <a:rPr lang="en-US" sz="2400" b="1" dirty="0" smtClean="0">
                <a:ea typeface="ＭＳ Ｐゴシック" pitchFamily="34" charset="-128"/>
              </a:rPr>
              <a:t>*Kos </a:t>
            </a:r>
            <a:r>
              <a:rPr lang="en-US" sz="2400" b="1" dirty="0" err="1" smtClean="0">
                <a:ea typeface="ＭＳ Ｐゴシック" pitchFamily="34" charset="-128"/>
              </a:rPr>
              <a:t>perjalanan</a:t>
            </a:r>
            <a:r>
              <a:rPr lang="en-US" sz="2400" b="1" dirty="0" smtClean="0">
                <a:ea typeface="ＭＳ Ｐゴシック" pitchFamily="34" charset="-128"/>
              </a:rPr>
              <a:t>:  </a:t>
            </a:r>
            <a:r>
              <a:rPr lang="en-US" sz="2400" b="1" dirty="0" err="1" smtClean="0">
                <a:ea typeface="ＭＳ Ｐゴシック" pitchFamily="34" charset="-128"/>
              </a:rPr>
              <a:t>Anggaran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kos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hanya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untuk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makan</a:t>
            </a:r>
            <a:r>
              <a:rPr lang="en-US" sz="2400" b="1" dirty="0" smtClean="0">
                <a:ea typeface="ＭＳ Ｐゴシック" pitchFamily="34" charset="-128"/>
              </a:rPr>
              <a:t> &amp; </a:t>
            </a:r>
            <a:r>
              <a:rPr lang="en-US" sz="2400" b="1" dirty="0" err="1" smtClean="0">
                <a:ea typeface="ＭＳ Ｐゴシック" pitchFamily="34" charset="-128"/>
              </a:rPr>
              <a:t>sewa</a:t>
            </a:r>
            <a:r>
              <a:rPr lang="en-US" sz="2400" b="1" dirty="0" smtClean="0">
                <a:ea typeface="ＭＳ Ｐゴシック" pitchFamily="34" charset="-128"/>
              </a:rPr>
              <a:t>  hotel </a:t>
            </a:r>
            <a:r>
              <a:rPr lang="en-US" sz="2400" b="1" dirty="0" err="1" smtClean="0">
                <a:ea typeface="ＭＳ Ｐゴシック" pitchFamily="34" charset="-128"/>
              </a:rPr>
              <a:t>sahaja</a:t>
            </a:r>
            <a:r>
              <a:rPr lang="en-US" sz="2400" b="1" dirty="0" smtClean="0">
                <a:ea typeface="ＭＳ Ｐゴシック" pitchFamily="34" charset="-128"/>
              </a:rPr>
              <a:t>, </a:t>
            </a:r>
            <a:r>
              <a:rPr lang="en-US" sz="2400" b="1" dirty="0" err="1" smtClean="0">
                <a:ea typeface="ＭＳ Ｐゴシック" pitchFamily="34" charset="-128"/>
              </a:rPr>
              <a:t>tidak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meliputi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minyak</a:t>
            </a:r>
            <a:r>
              <a:rPr lang="en-US" sz="2400" b="1" dirty="0" smtClean="0">
                <a:ea typeface="ＭＳ Ｐゴシック" pitchFamily="34" charset="-128"/>
              </a:rPr>
              <a:t> &amp; </a:t>
            </a:r>
            <a:r>
              <a:rPr lang="en-US" sz="2400" b="1" dirty="0" err="1" smtClean="0">
                <a:ea typeface="ＭＳ Ｐゴシック" pitchFamily="34" charset="-128"/>
              </a:rPr>
              <a:t>tol</a:t>
            </a:r>
            <a:r>
              <a:rPr lang="en-US" sz="2400" b="1" dirty="0" smtClean="0">
                <a:ea typeface="ＭＳ Ｐゴシック" pitchFamily="34" charset="-128"/>
              </a:rPr>
              <a:t>.</a:t>
            </a:r>
          </a:p>
          <a:p>
            <a:pPr marL="457200" lvl="1" indent="0">
              <a:buNone/>
            </a:pPr>
            <a:endParaRPr lang="en-US" sz="2400" b="1" dirty="0" smtClean="0">
              <a:ea typeface="ＭＳ Ｐゴシック" pitchFamily="34" charset="-128"/>
            </a:endParaRPr>
          </a:p>
          <a:p>
            <a:r>
              <a:rPr lang="en-US" sz="2800" dirty="0" err="1"/>
              <a:t>Permohonan</a:t>
            </a:r>
            <a:r>
              <a:rPr lang="en-US" sz="2800" dirty="0"/>
              <a:t> </a:t>
            </a:r>
            <a:r>
              <a:rPr lang="en-US" sz="2800" dirty="0" err="1" smtClean="0"/>
              <a:t>hendaklah</a:t>
            </a:r>
            <a:r>
              <a:rPr lang="en-US" sz="2800" dirty="0" smtClean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b="1" dirty="0" err="1"/>
              <a:t>selewat-lewatnya</a:t>
            </a:r>
            <a:r>
              <a:rPr lang="en-US" sz="2800" b="1" dirty="0"/>
              <a:t> 14 </a:t>
            </a:r>
            <a:r>
              <a:rPr lang="en-US" sz="2800" b="1" dirty="0" err="1"/>
              <a:t>hari</a:t>
            </a:r>
            <a:r>
              <a:rPr lang="en-US" sz="2800" b="1" dirty="0"/>
              <a:t> </a:t>
            </a:r>
            <a:r>
              <a:rPr lang="en-US" sz="2800" b="1" dirty="0" err="1"/>
              <a:t>sebelum</a:t>
            </a:r>
            <a:r>
              <a:rPr lang="en-US" sz="2800" b="1" dirty="0"/>
              <a:t> </a:t>
            </a:r>
            <a:r>
              <a:rPr lang="en-US" sz="2800" b="1" dirty="0" err="1"/>
              <a:t>tarikh</a:t>
            </a:r>
            <a:r>
              <a:rPr lang="en-US" sz="2800" b="1" dirty="0"/>
              <a:t> </a:t>
            </a:r>
            <a:r>
              <a:rPr lang="en-US" sz="2800" b="1" dirty="0" err="1"/>
              <a:t>perjalanan</a:t>
            </a:r>
            <a:r>
              <a:rPr lang="en-US" sz="2800" b="1" dirty="0"/>
              <a:t> </a:t>
            </a:r>
            <a:r>
              <a:rPr lang="en-US" sz="2800" b="1" dirty="0" err="1"/>
              <a:t>rasmi</a:t>
            </a:r>
            <a:r>
              <a:rPr lang="en-US" sz="2800" b="1" dirty="0"/>
              <a:t> </a:t>
            </a:r>
            <a:r>
              <a:rPr lang="en-US" sz="2800" b="1" dirty="0" err="1" smtClean="0"/>
              <a:t>bermula</a:t>
            </a:r>
            <a:r>
              <a:rPr lang="en-US" sz="2800" dirty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/>
              <a:t>SODO B21601.</a:t>
            </a:r>
          </a:p>
          <a:p>
            <a:pPr>
              <a:buFont typeface="Arial" pitchFamily="34" charset="0"/>
              <a:buChar char="•"/>
            </a:pPr>
            <a:endParaRPr lang="en-US" sz="3000" b="1" dirty="0" smtClean="0">
              <a:ea typeface="ＭＳ Ｐゴシック" pitchFamily="34" charset="-128"/>
            </a:endParaRPr>
          </a:p>
          <a:p>
            <a:pPr lvl="1"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																			</a:t>
            </a:r>
          </a:p>
          <a:p>
            <a:pPr lvl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113" y="188640"/>
            <a:ext cx="6938118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4. </a:t>
            </a:r>
            <a:r>
              <a:rPr lang="en-US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Pendahuluan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PERJALANAN</a:t>
            </a:r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35280" cy="5382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ea typeface="ＭＳ Ｐゴシック" pitchFamily="34" charset="-128"/>
              </a:rPr>
              <a:t>Anggaran</a:t>
            </a:r>
            <a:r>
              <a:rPr lang="en-US" sz="2800" dirty="0" smtClean="0">
                <a:ea typeface="ＭＳ Ｐゴシック" pitchFamily="34" charset="-128"/>
              </a:rPr>
              <a:t> Minima </a:t>
            </a:r>
            <a:r>
              <a:rPr lang="en-US" sz="2800" dirty="0" err="1" smtClean="0">
                <a:ea typeface="ＭＳ Ｐゴシック" pitchFamily="34" charset="-128"/>
              </a:rPr>
              <a:t>kos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perjalanan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ea typeface="ＭＳ Ｐゴシック" pitchFamily="34" charset="-128"/>
              </a:rPr>
              <a:t>Gred</a:t>
            </a:r>
            <a:r>
              <a:rPr lang="en-US" sz="2800" dirty="0" smtClean="0">
                <a:ea typeface="ＭＳ Ｐゴシック" pitchFamily="34" charset="-128"/>
              </a:rPr>
              <a:t> 41 &amp; </a:t>
            </a:r>
            <a:r>
              <a:rPr lang="en-US" sz="2800" dirty="0" err="1" smtClean="0">
                <a:ea typeface="ＭＳ Ｐゴシック" pitchFamily="34" charset="-128"/>
              </a:rPr>
              <a:t>Ke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atas</a:t>
            </a:r>
            <a:r>
              <a:rPr lang="en-US" sz="2800" dirty="0" smtClean="0">
                <a:ea typeface="ＭＳ Ｐゴシック" pitchFamily="34" charset="-128"/>
              </a:rPr>
              <a:t> : </a:t>
            </a:r>
            <a:r>
              <a:rPr lang="en-US" sz="2800" dirty="0" err="1" smtClean="0">
                <a:ea typeface="ＭＳ Ｐゴシック" pitchFamily="34" charset="-128"/>
              </a:rPr>
              <a:t>Tidak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kurang</a:t>
            </a:r>
            <a:r>
              <a:rPr lang="en-US" sz="2800" dirty="0" smtClean="0">
                <a:ea typeface="ＭＳ Ｐゴシック" pitchFamily="34" charset="-128"/>
              </a:rPr>
              <a:t> RM500.00</a:t>
            </a:r>
          </a:p>
          <a:p>
            <a:pPr>
              <a:buFontTx/>
              <a:buChar char="-"/>
            </a:pPr>
            <a:r>
              <a:rPr lang="en-US" sz="2800" dirty="0" err="1" smtClean="0">
                <a:ea typeface="ＭＳ Ｐゴシック" pitchFamily="34" charset="-128"/>
              </a:rPr>
              <a:t>Gred</a:t>
            </a:r>
            <a:r>
              <a:rPr lang="en-US" sz="2800" dirty="0" smtClean="0">
                <a:ea typeface="ＭＳ Ｐゴシック" pitchFamily="34" charset="-128"/>
              </a:rPr>
              <a:t> 27 </a:t>
            </a:r>
            <a:r>
              <a:rPr lang="en-US" sz="2800" dirty="0" err="1" smtClean="0">
                <a:ea typeface="ＭＳ Ｐゴシック" pitchFamily="34" charset="-128"/>
              </a:rPr>
              <a:t>ke</a:t>
            </a:r>
            <a:r>
              <a:rPr lang="en-US" sz="2800" dirty="0" smtClean="0">
                <a:ea typeface="ＭＳ Ｐゴシック" pitchFamily="34" charset="-128"/>
              </a:rPr>
              <a:t> 40 : </a:t>
            </a:r>
            <a:r>
              <a:rPr lang="en-US" sz="2800" dirty="0" err="1" smtClean="0">
                <a:ea typeface="ＭＳ Ｐゴシック" pitchFamily="34" charset="-128"/>
              </a:rPr>
              <a:t>Tidak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kurang</a:t>
            </a:r>
            <a:r>
              <a:rPr lang="en-US" sz="2800" dirty="0" smtClean="0">
                <a:ea typeface="ＭＳ Ｐゴシック" pitchFamily="34" charset="-128"/>
              </a:rPr>
              <a:t> RM300.00</a:t>
            </a:r>
          </a:p>
          <a:p>
            <a:pPr>
              <a:buFontTx/>
              <a:buChar char="-"/>
            </a:pPr>
            <a:r>
              <a:rPr lang="en-US" sz="2800" dirty="0" err="1" smtClean="0">
                <a:ea typeface="ＭＳ Ｐゴシック" pitchFamily="34" charset="-128"/>
              </a:rPr>
              <a:t>Gred</a:t>
            </a:r>
            <a:r>
              <a:rPr lang="en-US" sz="2800" dirty="0" smtClean="0">
                <a:ea typeface="ＭＳ Ｐゴシック" pitchFamily="34" charset="-128"/>
              </a:rPr>
              <a:t> 17 </a:t>
            </a:r>
            <a:r>
              <a:rPr lang="en-US" sz="2800" dirty="0" err="1" smtClean="0">
                <a:ea typeface="ＭＳ Ｐゴシック" pitchFamily="34" charset="-128"/>
              </a:rPr>
              <a:t>ke</a:t>
            </a:r>
            <a:r>
              <a:rPr lang="en-US" sz="2800" dirty="0" smtClean="0">
                <a:ea typeface="ＭＳ Ｐゴシック" pitchFamily="34" charset="-128"/>
              </a:rPr>
              <a:t> 26 : </a:t>
            </a:r>
            <a:r>
              <a:rPr lang="en-US" sz="2800" dirty="0" err="1" smtClean="0">
                <a:ea typeface="ＭＳ Ｐゴシック" pitchFamily="34" charset="-128"/>
              </a:rPr>
              <a:t>Tidak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kurang</a:t>
            </a:r>
            <a:r>
              <a:rPr lang="en-US" sz="2800" dirty="0" smtClean="0">
                <a:ea typeface="ＭＳ Ｐゴシック" pitchFamily="34" charset="-128"/>
              </a:rPr>
              <a:t> RM100.00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ea typeface="ＭＳ Ｐゴシック" pitchFamily="34" charset="-128"/>
              </a:rPr>
              <a:t>Resit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perjalanan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mesti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dikemukakan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dalam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tempoh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ea typeface="ＭＳ Ｐゴシック" pitchFamily="34" charset="-128"/>
              </a:rPr>
              <a:t>2 </a:t>
            </a:r>
            <a:r>
              <a:rPr lang="en-US" sz="2800" b="1" dirty="0" err="1" smtClean="0">
                <a:ea typeface="ＭＳ Ｐゴシック" pitchFamily="34" charset="-128"/>
              </a:rPr>
              <a:t>minggu</a:t>
            </a:r>
            <a:r>
              <a:rPr lang="en-US" sz="2800" b="1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selesai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tugasan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bagi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mengelakkan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pemotongan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gaji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tanpa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notis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aktiviti</a:t>
            </a:r>
            <a:r>
              <a:rPr lang="en-US" sz="2800" dirty="0" smtClean="0"/>
              <a:t> </a:t>
            </a:r>
            <a:r>
              <a:rPr lang="en-US" sz="2800" b="1" dirty="0" err="1"/>
              <a:t>dibatalkan</a:t>
            </a:r>
            <a:r>
              <a:rPr lang="en-US" sz="2800" b="1" dirty="0"/>
              <a:t> </a:t>
            </a:r>
            <a:r>
              <a:rPr lang="en-US" sz="2800" dirty="0" err="1"/>
              <a:t>selepas</a:t>
            </a:r>
            <a:r>
              <a:rPr lang="en-US" sz="2800" dirty="0"/>
              <a:t> </a:t>
            </a:r>
            <a:r>
              <a:rPr lang="en-US" sz="2800" dirty="0" err="1"/>
              <a:t>pendahuluan</a:t>
            </a:r>
            <a:r>
              <a:rPr lang="en-US" sz="2800" dirty="0"/>
              <a:t> </a:t>
            </a:r>
            <a:r>
              <a:rPr lang="en-US" sz="2800" dirty="0" err="1"/>
              <a:t>diambil</a:t>
            </a:r>
            <a:r>
              <a:rPr lang="en-US" sz="2800" dirty="0"/>
              <a:t>, </a:t>
            </a:r>
            <a:r>
              <a:rPr lang="en-US" sz="2800" dirty="0" err="1"/>
              <a:t>wang</a:t>
            </a:r>
            <a:r>
              <a:rPr lang="en-US" sz="2800" dirty="0"/>
              <a:t> </a:t>
            </a:r>
            <a:r>
              <a:rPr lang="en-US" sz="2800" dirty="0" err="1" smtClean="0"/>
              <a:t>hendaklah</a:t>
            </a:r>
            <a:r>
              <a:rPr lang="en-US" sz="2800" dirty="0" smtClean="0"/>
              <a:t> </a:t>
            </a:r>
            <a:r>
              <a:rPr lang="en-US" sz="2800" b="1" dirty="0" err="1"/>
              <a:t>diserahkan</a:t>
            </a:r>
            <a:r>
              <a:rPr lang="en-US" sz="2800" b="1" dirty="0"/>
              <a:t> </a:t>
            </a:r>
            <a:r>
              <a:rPr lang="en-US" sz="2800" b="1" dirty="0" err="1"/>
              <a:t>sepenuhnya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kaunter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RMC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tempoh</a:t>
            </a:r>
            <a:r>
              <a:rPr lang="en-US" sz="2800" b="1" dirty="0"/>
              <a:t> </a:t>
            </a:r>
            <a:r>
              <a:rPr lang="en-US" sz="2800" b="1" dirty="0" err="1"/>
              <a:t>tujuh</a:t>
            </a:r>
            <a:r>
              <a:rPr lang="en-US" sz="2800" b="1" dirty="0"/>
              <a:t> (7) </a:t>
            </a:r>
            <a:r>
              <a:rPr lang="en-US" sz="2800" b="1" dirty="0" err="1"/>
              <a:t>hari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tarikh</a:t>
            </a:r>
            <a:r>
              <a:rPr lang="en-US" sz="2800" b="1" dirty="0"/>
              <a:t> </a:t>
            </a:r>
            <a:r>
              <a:rPr lang="en-US" sz="2800" b="1" dirty="0" err="1"/>
              <a:t>pembatalan</a:t>
            </a:r>
            <a:r>
              <a:rPr lang="en-US" sz="2800" b="1" dirty="0"/>
              <a:t>.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8338" y="332656"/>
            <a:ext cx="712566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4. </a:t>
            </a:r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Pendahuluan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PERJALANAN</a:t>
            </a:r>
            <a:endParaRPr lang="en-U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067128" cy="576064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Pendahuluan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PELBAGAI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179512" y="908720"/>
            <a:ext cx="88924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000" b="1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Amaun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pendahuluan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minima = RM 500.00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maksima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RM5,000.00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senaraikan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hendak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dibeli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beserta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anggaran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harga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inventori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upah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katering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dibenarkan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dibenarkan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pendahuluan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satu-satu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pembelian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original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dipulangkan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minggu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tarikh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mengelakkan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pemotongan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gaji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notis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Tarikh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pembelian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mestilah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selepas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tarikh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88640"/>
            <a:ext cx="7380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JENIS-JENIS ELAUN/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tuntutan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28625" y="928688"/>
            <a:ext cx="85010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en-US" dirty="0" smtClean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 err="1" smtClean="0">
                <a:latin typeface="+mn-lt"/>
              </a:rPr>
              <a:t>Perjalanan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>
                <a:latin typeface="+mn-lt"/>
              </a:rPr>
              <a:t>1.1 </a:t>
            </a:r>
            <a:r>
              <a:rPr lang="en-US" dirty="0" err="1">
                <a:latin typeface="+mn-lt"/>
              </a:rPr>
              <a:t>Tugas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Rasmi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Negeri</a:t>
            </a:r>
            <a:r>
              <a:rPr lang="en-US" dirty="0" smtClean="0">
                <a:latin typeface="+mn-lt"/>
              </a:rPr>
              <a:t>)  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3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2003</a:t>
            </a:r>
          </a:p>
          <a:p>
            <a:pPr marL="342900" indent="-342900">
              <a:defRPr/>
            </a:pPr>
            <a:r>
              <a:rPr lang="en-US" dirty="0" smtClean="0">
                <a:latin typeface="+mn-lt"/>
              </a:rPr>
              <a:t>                                                                :</a:t>
            </a:r>
            <a:r>
              <a:rPr lang="en-US" dirty="0" err="1" smtClean="0">
                <a:latin typeface="+mn-lt"/>
              </a:rPr>
              <a:t>Pekeliling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Perbendaharaan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Bil</a:t>
            </a:r>
            <a:r>
              <a:rPr lang="en-US" dirty="0" smtClean="0">
                <a:latin typeface="+mn-lt"/>
              </a:rPr>
              <a:t>. 2 </a:t>
            </a:r>
            <a:r>
              <a:rPr lang="en-US" dirty="0" err="1" smtClean="0">
                <a:latin typeface="+mn-lt"/>
              </a:rPr>
              <a:t>Tahun</a:t>
            </a:r>
            <a:r>
              <a:rPr lang="en-US" dirty="0" smtClean="0">
                <a:latin typeface="+mn-lt"/>
              </a:rPr>
              <a:t> 2006 									     (</a:t>
            </a:r>
            <a:r>
              <a:rPr lang="en-US" dirty="0" err="1" smtClean="0">
                <a:latin typeface="+mn-lt"/>
              </a:rPr>
              <a:t>Perbatuan</a:t>
            </a:r>
            <a:r>
              <a:rPr lang="en-US" dirty="0" smtClean="0">
                <a:latin typeface="+mn-lt"/>
              </a:rPr>
              <a:t>)</a:t>
            </a:r>
          </a:p>
          <a:p>
            <a:pPr marL="342900" indent="-342900">
              <a:defRPr/>
            </a:pPr>
            <a:r>
              <a:rPr lang="en-US" dirty="0" smtClean="0">
                <a:latin typeface="+mn-lt"/>
              </a:rPr>
              <a:t>                                                                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Pentadbiran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7/2007 											     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>
                <a:latin typeface="+mn-lt"/>
              </a:rPr>
              <a:t>Perbatuan</a:t>
            </a:r>
            <a:r>
              <a:rPr lang="en-US" dirty="0">
                <a:latin typeface="+mn-lt"/>
              </a:rPr>
              <a:t>)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							 </a:t>
            </a:r>
            <a:r>
              <a:rPr lang="en-US" dirty="0" smtClean="0">
                <a:latin typeface="+mn-lt"/>
              </a:rPr>
              <a:t>           : </a:t>
            </a:r>
            <a:r>
              <a:rPr lang="en-US" dirty="0" err="1">
                <a:latin typeface="+mn-lt"/>
              </a:rPr>
              <a:t>Surat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								 </a:t>
            </a:r>
            <a:r>
              <a:rPr lang="en-US" dirty="0" smtClean="0">
                <a:latin typeface="+mn-lt"/>
              </a:rPr>
              <a:t>     Bil.8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2010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							 </a:t>
            </a:r>
            <a:r>
              <a:rPr lang="en-US" dirty="0" smtClean="0">
                <a:latin typeface="+mn-lt"/>
              </a:rPr>
              <a:t>           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Pejabat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Bendahari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Bil</a:t>
            </a:r>
            <a:r>
              <a:rPr lang="en-US" dirty="0" smtClean="0">
                <a:latin typeface="+mn-lt"/>
              </a:rPr>
              <a:t> 1/2013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				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  : </a:t>
            </a:r>
            <a:r>
              <a:rPr lang="en-US" dirty="0" err="1" smtClean="0">
                <a:latin typeface="+mn-lt"/>
              </a:rPr>
              <a:t>Pekeliling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Perkhidmatan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Bil</a:t>
            </a:r>
            <a:r>
              <a:rPr lang="en-US" dirty="0" smtClean="0">
                <a:latin typeface="+mn-lt"/>
              </a:rPr>
              <a:t> 1/2012 (</a:t>
            </a:r>
            <a:r>
              <a:rPr lang="en-US" dirty="0" err="1" smtClean="0">
                <a:latin typeface="+mn-lt"/>
              </a:rPr>
              <a:t>klausa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Elaun</a:t>
            </a:r>
            <a:endParaRPr lang="en-US" dirty="0" smtClean="0">
              <a:latin typeface="+mn-lt"/>
            </a:endParaRP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                                                </a:t>
            </a:r>
            <a:r>
              <a:rPr lang="en-US" dirty="0" err="1" smtClean="0">
                <a:latin typeface="+mn-lt"/>
              </a:rPr>
              <a:t>perjalanan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kenderaan</a:t>
            </a:r>
            <a:r>
              <a:rPr lang="en-US" dirty="0" smtClean="0">
                <a:latin typeface="+mn-lt"/>
              </a:rPr>
              <a:t>)</a:t>
            </a: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>
                <a:latin typeface="+mn-lt"/>
              </a:rPr>
              <a:t>1.2 </a:t>
            </a:r>
            <a:r>
              <a:rPr lang="en-US" dirty="0" err="1">
                <a:latin typeface="+mn-lt"/>
              </a:rPr>
              <a:t>Tugas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Rasmi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Luar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Negeri</a:t>
            </a:r>
            <a:r>
              <a:rPr lang="en-US" dirty="0">
                <a:latin typeface="+mn-lt"/>
              </a:rPr>
              <a:t>)    </a:t>
            </a:r>
            <a:r>
              <a:rPr lang="en-US" dirty="0" smtClean="0">
                <a:latin typeface="+mn-lt"/>
              </a:rPr>
              <a:t> 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3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2003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                                                              </a:t>
            </a:r>
            <a:r>
              <a:rPr lang="en-US" dirty="0" smtClean="0">
                <a:latin typeface="+mn-lt"/>
              </a:rPr>
              <a:t> 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Pejabat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Bendahari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UTM </a:t>
            </a:r>
            <a:r>
              <a:rPr lang="en-US" dirty="0" err="1" smtClean="0">
                <a:latin typeface="+mn-lt"/>
              </a:rPr>
              <a:t>Bil</a:t>
            </a:r>
            <a:r>
              <a:rPr lang="en-US" dirty="0">
                <a:latin typeface="+mn-lt"/>
              </a:rPr>
              <a:t>. 1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2009</a:t>
            </a:r>
            <a:endParaRPr lang="en-US" dirty="0">
              <a:latin typeface="+mn-lt"/>
            </a:endParaRP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76672"/>
            <a:ext cx="8229600" cy="504056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Pendahuluan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PELBAGAI</a:t>
            </a:r>
            <a:r>
              <a:rPr lang="en-US" dirty="0"/>
              <a:t/>
            </a:r>
            <a:br>
              <a:rPr lang="en-US" dirty="0"/>
            </a:b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11560" y="141763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600" dirty="0" err="1"/>
              <a:t>Pendahuluan</a:t>
            </a:r>
            <a:r>
              <a:rPr lang="en-US" sz="2600" dirty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/>
              <a:t>boleh</a:t>
            </a:r>
            <a:r>
              <a:rPr lang="en-US" sz="2600" dirty="0"/>
              <a:t> </a:t>
            </a:r>
            <a:r>
              <a:rPr lang="en-US" sz="2600" dirty="0" err="1"/>
              <a:t>diberikan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 smtClean="0"/>
              <a:t>Penyelidik</a:t>
            </a:r>
            <a:r>
              <a:rPr lang="en-US" sz="2600" dirty="0" smtClean="0"/>
              <a:t>/</a:t>
            </a:r>
            <a:r>
              <a:rPr lang="en-US" sz="2600" dirty="0" err="1" smtClean="0"/>
              <a:t>staf</a:t>
            </a:r>
            <a:r>
              <a:rPr lang="en-US" sz="2600" b="1" dirty="0" smtClean="0"/>
              <a:t> </a:t>
            </a:r>
            <a:r>
              <a:rPr lang="en-US" sz="2600" dirty="0" smtClean="0"/>
              <a:t>UTM </a:t>
            </a:r>
            <a:r>
              <a:rPr lang="en-US" sz="2600" dirty="0"/>
              <a:t>yang </a:t>
            </a:r>
            <a:r>
              <a:rPr lang="en-US" sz="2600" b="1" dirty="0" err="1"/>
              <a:t>berjawatan</a:t>
            </a:r>
            <a:r>
              <a:rPr lang="en-US" sz="2600" b="1" dirty="0"/>
              <a:t> </a:t>
            </a:r>
            <a:r>
              <a:rPr lang="en-US" sz="2600" b="1" dirty="0" err="1"/>
              <a:t>tetap</a:t>
            </a:r>
            <a:r>
              <a:rPr lang="en-US" sz="2600" b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b="1" dirty="0" err="1"/>
              <a:t>staf</a:t>
            </a:r>
            <a:r>
              <a:rPr lang="en-US" sz="2600" b="1" dirty="0"/>
              <a:t> </a:t>
            </a:r>
            <a:r>
              <a:rPr lang="en-US" sz="2600" b="1" dirty="0" err="1"/>
              <a:t>kontrak</a:t>
            </a:r>
            <a:r>
              <a:rPr lang="en-US" sz="2600" b="1" dirty="0"/>
              <a:t> </a:t>
            </a:r>
            <a:r>
              <a:rPr lang="en-US" sz="2600" dirty="0"/>
              <a:t>yang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b="1" dirty="0" err="1"/>
              <a:t>baki</a:t>
            </a:r>
            <a:r>
              <a:rPr lang="en-US" sz="2600" b="1" dirty="0"/>
              <a:t> </a:t>
            </a:r>
            <a:r>
              <a:rPr lang="en-US" sz="2600" b="1" dirty="0" err="1"/>
              <a:t>tempoh</a:t>
            </a:r>
            <a:r>
              <a:rPr lang="en-US" sz="2600" b="1" dirty="0"/>
              <a:t> </a:t>
            </a:r>
            <a:r>
              <a:rPr lang="en-US" sz="2600" b="1" dirty="0" err="1"/>
              <a:t>kontrak</a:t>
            </a:r>
            <a:r>
              <a:rPr lang="en-US" sz="2600" b="1" dirty="0"/>
              <a:t> </a:t>
            </a:r>
            <a:r>
              <a:rPr lang="en-US" sz="2600" b="1" dirty="0" err="1"/>
              <a:t>tidak</a:t>
            </a:r>
            <a:r>
              <a:rPr lang="en-US" sz="2600" b="1" dirty="0"/>
              <a:t> </a:t>
            </a:r>
            <a:r>
              <a:rPr lang="en-US" sz="2600" b="1" dirty="0" err="1"/>
              <a:t>kurang</a:t>
            </a:r>
            <a:r>
              <a:rPr lang="en-US" sz="2600" b="1" dirty="0"/>
              <a:t> </a:t>
            </a:r>
            <a:r>
              <a:rPr lang="en-US" sz="2600" b="1" dirty="0" err="1"/>
              <a:t>daripada</a:t>
            </a:r>
            <a:r>
              <a:rPr lang="en-US" sz="2600" b="1" dirty="0"/>
              <a:t> </a:t>
            </a:r>
            <a:r>
              <a:rPr lang="en-US" sz="2600" b="1" dirty="0" err="1"/>
              <a:t>enam</a:t>
            </a:r>
            <a:r>
              <a:rPr lang="en-US" sz="2600" b="1" dirty="0"/>
              <a:t> (6) </a:t>
            </a:r>
            <a:r>
              <a:rPr lang="en-US" sz="2600" b="1" dirty="0" err="1"/>
              <a:t>bulan</a:t>
            </a:r>
            <a:r>
              <a:rPr lang="en-US" sz="2600" b="1" dirty="0"/>
              <a:t>. </a:t>
            </a:r>
            <a:endParaRPr lang="en-US" sz="26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600" dirty="0" err="1"/>
              <a:t>Permohonan</a:t>
            </a:r>
            <a:r>
              <a:rPr lang="en-US" sz="2600" dirty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/>
              <a:t>UTMFin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SODO </a:t>
            </a:r>
            <a:r>
              <a:rPr lang="en-US" sz="2600" b="1" dirty="0"/>
              <a:t>B29601</a:t>
            </a:r>
            <a:r>
              <a:rPr lang="en-US" sz="2600" dirty="0"/>
              <a:t> </a:t>
            </a:r>
            <a:r>
              <a:rPr lang="en-US" sz="2600" dirty="0" err="1"/>
              <a:t>sahaja</a:t>
            </a:r>
            <a:r>
              <a:rPr lang="en-US" sz="2600" dirty="0"/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600" dirty="0" err="1"/>
              <a:t>Pendahuluan</a:t>
            </a:r>
            <a:r>
              <a:rPr lang="en-US" sz="2600" dirty="0"/>
              <a:t> </a:t>
            </a:r>
            <a:r>
              <a:rPr lang="en-US" sz="2600" b="1" dirty="0" smtClean="0"/>
              <a:t>TIDAK BOLEH </a:t>
            </a:r>
            <a:r>
              <a:rPr lang="en-US" sz="2600" dirty="0" err="1" smtClean="0"/>
              <a:t>dikeluarkan</a:t>
            </a:r>
            <a:r>
              <a:rPr lang="en-US" sz="2600" dirty="0" smtClean="0"/>
              <a:t> </a:t>
            </a:r>
            <a:r>
              <a:rPr lang="en-US" sz="2600" b="1" dirty="0" err="1"/>
              <a:t>atas</a:t>
            </a:r>
            <a:r>
              <a:rPr lang="en-US" sz="2600" b="1" dirty="0"/>
              <a:t> </a:t>
            </a:r>
            <a:r>
              <a:rPr lang="en-US" sz="2600" b="1" dirty="0" err="1"/>
              <a:t>nama</a:t>
            </a:r>
            <a:r>
              <a:rPr lang="en-US" sz="2600" b="1" dirty="0"/>
              <a:t> </a:t>
            </a:r>
            <a:r>
              <a:rPr lang="en-US" sz="2600" b="1" dirty="0" err="1"/>
              <a:t>pelajar</a:t>
            </a:r>
            <a:r>
              <a:rPr lang="en-US" sz="2600" b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b="1" dirty="0" err="1"/>
              <a:t>syarikat</a:t>
            </a:r>
            <a:r>
              <a:rPr lang="en-US" sz="2600" b="1" dirty="0"/>
              <a:t>/</a:t>
            </a:r>
            <a:r>
              <a:rPr lang="en-US" sz="2600" b="1" dirty="0" err="1"/>
              <a:t>agensi</a:t>
            </a:r>
            <a:r>
              <a:rPr lang="en-US" sz="2600" b="1" dirty="0"/>
              <a:t> </a:t>
            </a:r>
            <a:r>
              <a:rPr lang="en-US" sz="2600" b="1" dirty="0" err="1"/>
              <a:t>luar</a:t>
            </a:r>
            <a:r>
              <a:rPr lang="en-US" sz="2600" b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b="1" dirty="0" err="1"/>
              <a:t>individu</a:t>
            </a:r>
            <a:r>
              <a:rPr lang="en-US" sz="2600" b="1" dirty="0"/>
              <a:t> </a:t>
            </a:r>
            <a:r>
              <a:rPr lang="en-US" sz="2600" b="1" dirty="0" err="1"/>
              <a:t>dari</a:t>
            </a:r>
            <a:r>
              <a:rPr lang="en-US" sz="2600" b="1" dirty="0"/>
              <a:t> </a:t>
            </a:r>
            <a:r>
              <a:rPr lang="en-US" sz="2600" b="1" dirty="0" err="1"/>
              <a:t>syarikat</a:t>
            </a:r>
            <a:r>
              <a:rPr lang="en-US" sz="2600" b="1" dirty="0"/>
              <a:t>/</a:t>
            </a:r>
            <a:r>
              <a:rPr lang="en-US" sz="2600" b="1" dirty="0" err="1"/>
              <a:t>agensi</a:t>
            </a:r>
            <a:r>
              <a:rPr lang="en-US" sz="2600" b="1" dirty="0"/>
              <a:t> </a:t>
            </a:r>
            <a:r>
              <a:rPr lang="en-US" sz="2600" b="1" dirty="0" err="1"/>
              <a:t>luar</a:t>
            </a:r>
            <a:r>
              <a:rPr lang="en-US" sz="2600" b="1" dirty="0" smtClean="0"/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600" dirty="0" err="1"/>
              <a:t>P</a:t>
            </a:r>
            <a:r>
              <a:rPr lang="en-US" sz="2600" dirty="0" err="1" smtClean="0"/>
              <a:t>ermohonan</a:t>
            </a:r>
            <a:r>
              <a:rPr lang="en-US" sz="2600" dirty="0" smtClean="0"/>
              <a:t> </a:t>
            </a:r>
            <a:r>
              <a:rPr lang="en-US" sz="2600" dirty="0" err="1" smtClean="0"/>
              <a:t>hendaklah</a:t>
            </a:r>
            <a:r>
              <a:rPr lang="en-US" sz="2600" dirty="0" smtClean="0"/>
              <a:t> </a:t>
            </a:r>
            <a:r>
              <a:rPr lang="en-US" sz="2600" dirty="0" err="1" smtClean="0"/>
              <a:t>dikemukakan</a:t>
            </a:r>
            <a:r>
              <a:rPr lang="en-US" sz="2600" dirty="0" smtClean="0"/>
              <a:t> </a:t>
            </a:r>
            <a:r>
              <a:rPr lang="en-US" sz="2600" b="1" dirty="0" err="1" smtClean="0"/>
              <a:t>selewat-lewatnya</a:t>
            </a:r>
            <a:r>
              <a:rPr lang="en-US" sz="2600" b="1" dirty="0" smtClean="0"/>
              <a:t> </a:t>
            </a:r>
            <a:r>
              <a:rPr lang="en-US" sz="2600" b="1" dirty="0"/>
              <a:t>14 </a:t>
            </a:r>
            <a:r>
              <a:rPr lang="en-US" sz="2600" b="1" dirty="0" err="1"/>
              <a:t>hari</a:t>
            </a:r>
            <a:r>
              <a:rPr lang="en-US" sz="2600" b="1" dirty="0"/>
              <a:t> </a:t>
            </a:r>
            <a:r>
              <a:rPr lang="en-US" sz="2600" b="1" dirty="0" err="1"/>
              <a:t>sebelum</a:t>
            </a:r>
            <a:r>
              <a:rPr lang="en-US" sz="2600" b="1" dirty="0"/>
              <a:t> </a:t>
            </a:r>
            <a:r>
              <a:rPr lang="en-US" sz="2600" b="1" dirty="0" err="1"/>
              <a:t>tarikh</a:t>
            </a:r>
            <a:r>
              <a:rPr lang="en-US" sz="2600" b="1" dirty="0"/>
              <a:t> </a:t>
            </a:r>
            <a:r>
              <a:rPr lang="en-US" sz="2600" b="1" dirty="0" err="1" smtClean="0"/>
              <a:t>aktiviti</a:t>
            </a:r>
            <a:r>
              <a:rPr lang="en-US" sz="2600" b="1" dirty="0" smtClean="0"/>
              <a:t> </a:t>
            </a:r>
            <a:r>
              <a:rPr lang="en-US" sz="2600" b="1" dirty="0" err="1"/>
              <a:t>bermula</a:t>
            </a:r>
            <a:r>
              <a:rPr lang="en-US" sz="2600" b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b="1" dirty="0" err="1"/>
              <a:t>berakhir</a:t>
            </a:r>
            <a:r>
              <a:rPr lang="en-US" sz="2600" b="1" dirty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75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BAYARAN BALIK WANG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2859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>
                <a:cs typeface="Arial" pitchFamily="34" charset="0"/>
              </a:rPr>
              <a:t>Amaun</a:t>
            </a:r>
            <a:r>
              <a:rPr lang="en-US" sz="2400" dirty="0">
                <a:cs typeface="Arial" pitchFamily="34" charset="0"/>
              </a:rPr>
              <a:t> : minima </a:t>
            </a:r>
            <a:r>
              <a:rPr lang="en-US" sz="2400" dirty="0" smtClean="0">
                <a:cs typeface="Arial" pitchFamily="34" charset="0"/>
              </a:rPr>
              <a:t>   = </a:t>
            </a:r>
            <a:r>
              <a:rPr lang="en-US" sz="2400" dirty="0">
                <a:cs typeface="Arial" pitchFamily="34" charset="0"/>
              </a:rPr>
              <a:t>RM 20.00 </a:t>
            </a: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                   </a:t>
            </a:r>
            <a:r>
              <a:rPr lang="en-US" sz="2400" dirty="0" smtClean="0">
                <a:cs typeface="Arial" pitchFamily="34" charset="0"/>
              </a:rPr>
              <a:t>    </a:t>
            </a:r>
            <a:r>
              <a:rPr lang="en-US" sz="2400" dirty="0" err="1" smtClean="0">
                <a:cs typeface="Arial" pitchFamily="34" charset="0"/>
              </a:rPr>
              <a:t>maksima</a:t>
            </a:r>
            <a:r>
              <a:rPr lang="en-US" sz="2400" dirty="0" smtClean="0">
                <a:cs typeface="Arial" pitchFamily="34" charset="0"/>
              </a:rPr>
              <a:t>  = </a:t>
            </a:r>
            <a:r>
              <a:rPr lang="en-US" sz="2400" dirty="0">
                <a:cs typeface="Arial" pitchFamily="34" charset="0"/>
              </a:rPr>
              <a:t>RM5,000.00</a:t>
            </a:r>
          </a:p>
          <a:p>
            <a:r>
              <a:rPr lang="en-US" sz="2400" dirty="0" err="1"/>
              <a:t>Sekiranya</a:t>
            </a:r>
            <a:r>
              <a:rPr lang="en-US" sz="2400" dirty="0"/>
              <a:t> </a:t>
            </a:r>
            <a:r>
              <a:rPr lang="en-US" sz="2400" dirty="0" err="1"/>
              <a:t>tuntutan</a:t>
            </a:r>
            <a:r>
              <a:rPr lang="en-US" sz="2400" dirty="0"/>
              <a:t> </a:t>
            </a:r>
            <a:r>
              <a:rPr lang="en-US" sz="2400" dirty="0" err="1"/>
              <a:t>bayaran</a:t>
            </a:r>
            <a:r>
              <a:rPr lang="en-US" sz="2400" dirty="0"/>
              <a:t> </a:t>
            </a:r>
            <a:r>
              <a:rPr lang="en-US" sz="2400" dirty="0" err="1"/>
              <a:t>balik</a:t>
            </a:r>
            <a:r>
              <a:rPr lang="en-US" sz="2400" dirty="0"/>
              <a:t> </a:t>
            </a:r>
            <a:r>
              <a:rPr lang="en-US" sz="2400" dirty="0" err="1"/>
              <a:t>wang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,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lvl="2" indent="0" algn="just">
              <a:buNone/>
              <a:defRPr/>
            </a:pPr>
            <a:r>
              <a:rPr lang="en-US" sz="2800" dirty="0" smtClean="0"/>
              <a:t>	- </a:t>
            </a:r>
            <a:r>
              <a:rPr lang="en-US" sz="2200" dirty="0" err="1" smtClean="0"/>
              <a:t>Bayaran</a:t>
            </a:r>
            <a:r>
              <a:rPr lang="en-US" sz="2200" dirty="0" smtClean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kad</a:t>
            </a:r>
            <a:r>
              <a:rPr lang="en-US" sz="2200" dirty="0"/>
              <a:t> </a:t>
            </a:r>
            <a:r>
              <a:rPr lang="en-US" sz="2200" dirty="0" err="1"/>
              <a:t>kredit</a:t>
            </a:r>
            <a:r>
              <a:rPr lang="en-US" sz="2200" dirty="0"/>
              <a:t> - </a:t>
            </a:r>
            <a:r>
              <a:rPr lang="en-US" sz="2200" dirty="0" err="1" smtClean="0"/>
              <a:t>Sila</a:t>
            </a:r>
            <a:r>
              <a:rPr lang="en-US" sz="2200" dirty="0" smtClean="0"/>
              <a:t> </a:t>
            </a:r>
            <a:r>
              <a:rPr lang="en-US" sz="2200" dirty="0" err="1" smtClean="0"/>
              <a:t>sertakan</a:t>
            </a:r>
            <a:r>
              <a:rPr lang="en-US" sz="2200" dirty="0" smtClean="0"/>
              <a:t> </a:t>
            </a:r>
            <a:r>
              <a:rPr lang="en-US" sz="2200" dirty="0" err="1"/>
              <a:t>salinan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</a:p>
          <a:p>
            <a:pPr marL="0" lvl="2" indent="0" algn="just">
              <a:buNone/>
              <a:defRPr/>
            </a:pPr>
            <a:r>
              <a:rPr lang="en-US" sz="2200" b="1" dirty="0"/>
              <a:t> </a:t>
            </a:r>
            <a:r>
              <a:rPr lang="en-US" sz="2200" b="1" dirty="0" smtClean="0"/>
              <a:t>                </a:t>
            </a:r>
            <a:r>
              <a:rPr lang="en-US" sz="2200" b="1" dirty="0" err="1" smtClean="0"/>
              <a:t>penyata</a:t>
            </a:r>
            <a:r>
              <a:rPr lang="en-US" sz="2200" b="1" dirty="0" smtClean="0"/>
              <a:t> </a:t>
            </a:r>
            <a:r>
              <a:rPr lang="en-US" sz="2200" b="1" dirty="0" err="1"/>
              <a:t>kad</a:t>
            </a:r>
            <a:r>
              <a:rPr lang="en-US" sz="2200" b="1" dirty="0"/>
              <a:t> </a:t>
            </a:r>
            <a:r>
              <a:rPr lang="en-US" sz="2200" b="1" dirty="0" err="1"/>
              <a:t>kredit</a:t>
            </a:r>
            <a:r>
              <a:rPr lang="en-US" sz="2200" b="1" dirty="0"/>
              <a:t> yang </a:t>
            </a:r>
            <a:r>
              <a:rPr lang="en-US" sz="2200" b="1" dirty="0" err="1" smtClean="0"/>
              <a:t>disahkan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oleh</a:t>
            </a:r>
            <a:r>
              <a:rPr lang="en-US" sz="2200" b="1" dirty="0" smtClean="0"/>
              <a:t> </a:t>
            </a:r>
            <a:r>
              <a:rPr lang="en-US" sz="2200" b="1" dirty="0" err="1"/>
              <a:t>Ketua</a:t>
            </a:r>
            <a:r>
              <a:rPr lang="en-US" sz="2200" b="1" dirty="0"/>
              <a:t> </a:t>
            </a:r>
            <a:r>
              <a:rPr lang="en-US" sz="2200" b="1" dirty="0" err="1"/>
              <a:t>Projek</a:t>
            </a:r>
            <a:r>
              <a:rPr lang="en-US" sz="2200" dirty="0"/>
              <a:t>.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</a:p>
          <a:p>
            <a:pPr marL="0" lvl="2" indent="0" algn="just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          </a:t>
            </a:r>
            <a:r>
              <a:rPr lang="en-US" sz="2200" dirty="0" err="1" smtClean="0"/>
              <a:t>tiada</a:t>
            </a:r>
            <a:r>
              <a:rPr lang="en-US" sz="2200" dirty="0"/>
              <a:t>, </a:t>
            </a:r>
            <a:r>
              <a:rPr lang="en-US" sz="2200" dirty="0" err="1"/>
              <a:t>pihak</a:t>
            </a:r>
            <a:r>
              <a:rPr lang="en-US" sz="2200" dirty="0"/>
              <a:t> RMC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/>
              <a:t>kadar</a:t>
            </a:r>
            <a:r>
              <a:rPr lang="en-US" sz="2200" dirty="0"/>
              <a:t> </a:t>
            </a:r>
            <a:r>
              <a:rPr lang="en-US" sz="2200" dirty="0" err="1" smtClean="0"/>
              <a:t>bayaran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lvl="2" indent="0" algn="just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         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kadar</a:t>
            </a:r>
            <a:r>
              <a:rPr lang="en-US" sz="2200" dirty="0" smtClean="0"/>
              <a:t> </a:t>
            </a:r>
            <a:r>
              <a:rPr lang="en-US" sz="2200" dirty="0" err="1" smtClean="0"/>
              <a:t>semasa</a:t>
            </a:r>
            <a:r>
              <a:rPr lang="en-US" sz="2200" dirty="0" smtClean="0"/>
              <a:t>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/>
              <a:t>Akauntan</a:t>
            </a:r>
            <a:r>
              <a:rPr lang="en-US" sz="2200" dirty="0"/>
              <a:t> </a:t>
            </a:r>
            <a:r>
              <a:rPr lang="en-US" sz="2200" dirty="0" smtClean="0"/>
              <a:t>Negara.</a:t>
            </a:r>
          </a:p>
          <a:p>
            <a:pPr marL="0" lvl="2" indent="0" algn="just">
              <a:buNone/>
              <a:defRPr/>
            </a:pPr>
            <a:r>
              <a:rPr lang="en-US" sz="2200" dirty="0" smtClean="0"/>
              <a:t>            -   </a:t>
            </a:r>
            <a:r>
              <a:rPr lang="en-US" sz="2200" dirty="0" err="1" smtClean="0"/>
              <a:t>Bayaran</a:t>
            </a:r>
            <a:r>
              <a:rPr lang="en-US" sz="2200" dirty="0" smtClean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b="1" dirty="0" err="1"/>
              <a:t>Pindahan</a:t>
            </a:r>
            <a:r>
              <a:rPr lang="en-US" sz="2200" b="1" dirty="0"/>
              <a:t> </a:t>
            </a:r>
            <a:r>
              <a:rPr lang="en-US" sz="2200" b="1" dirty="0" err="1"/>
              <a:t>Telegrafik</a:t>
            </a:r>
            <a:r>
              <a:rPr lang="en-US" sz="2200" b="1" dirty="0"/>
              <a:t> (TT)</a:t>
            </a:r>
            <a:r>
              <a:rPr lang="en-US" sz="2200" dirty="0"/>
              <a:t> – </a:t>
            </a:r>
            <a:r>
              <a:rPr lang="en-US" sz="2200" dirty="0" err="1"/>
              <a:t>Sila</a:t>
            </a:r>
            <a:r>
              <a:rPr lang="en-US" sz="2200" dirty="0"/>
              <a:t> </a:t>
            </a:r>
            <a:r>
              <a:rPr lang="en-US" sz="2200" dirty="0" err="1"/>
              <a:t>sertakan</a:t>
            </a:r>
            <a:r>
              <a:rPr lang="en-US" sz="2200" dirty="0"/>
              <a:t>     </a:t>
            </a:r>
            <a:r>
              <a:rPr lang="en-US" sz="2200" dirty="0" smtClean="0"/>
              <a:t> </a:t>
            </a:r>
          </a:p>
          <a:p>
            <a:pPr marL="0" lvl="2" indent="0" algn="just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         </a:t>
            </a:r>
            <a:r>
              <a:rPr lang="en-US" sz="2200" dirty="0" err="1" smtClean="0"/>
              <a:t>salinan</a:t>
            </a:r>
            <a:r>
              <a:rPr lang="en-US" sz="2200" dirty="0" smtClean="0"/>
              <a:t> </a:t>
            </a:r>
            <a:r>
              <a:rPr lang="en-US" sz="2200" dirty="0" err="1"/>
              <a:t>asal</a:t>
            </a:r>
            <a:r>
              <a:rPr lang="en-US" sz="2200" dirty="0"/>
              <a:t> slip bank </a:t>
            </a:r>
            <a:r>
              <a:rPr lang="en-US" sz="2200" b="1" dirty="0"/>
              <a:t>(</a:t>
            </a:r>
            <a:r>
              <a:rPr lang="en-US" sz="2200" b="1" dirty="0" err="1"/>
              <a:t>Carbonised</a:t>
            </a:r>
            <a:r>
              <a:rPr lang="en-US" sz="2200" b="1" dirty="0"/>
              <a:t> copy yang </a:t>
            </a:r>
            <a:r>
              <a:rPr lang="en-US" sz="2200" b="1" dirty="0" err="1"/>
              <a:t>disahkan</a:t>
            </a:r>
            <a:r>
              <a:rPr lang="en-US" sz="2200" b="1" dirty="0"/>
              <a:t> </a:t>
            </a:r>
            <a:r>
              <a:rPr lang="en-US" sz="2200" b="1" dirty="0" err="1"/>
              <a:t>Ketua</a:t>
            </a:r>
            <a:r>
              <a:rPr lang="en-US" sz="2200" b="1" dirty="0"/>
              <a:t> </a:t>
            </a:r>
            <a:endParaRPr lang="en-US" sz="2200" b="1" dirty="0" smtClean="0"/>
          </a:p>
          <a:p>
            <a:pPr marL="0" lvl="2" indent="0" algn="just">
              <a:buNone/>
              <a:defRPr/>
            </a:pPr>
            <a:r>
              <a:rPr lang="en-US" sz="2200" b="1" dirty="0"/>
              <a:t> </a:t>
            </a:r>
            <a:r>
              <a:rPr lang="en-US" sz="2200" b="1" dirty="0" smtClean="0"/>
              <a:t>               </a:t>
            </a:r>
            <a:r>
              <a:rPr lang="en-US" sz="2200" b="1" dirty="0" err="1" smtClean="0"/>
              <a:t>Projek</a:t>
            </a:r>
            <a:r>
              <a:rPr lang="en-US" sz="2200" b="1" dirty="0"/>
              <a:t>)</a:t>
            </a:r>
            <a:r>
              <a:rPr lang="en-US" sz="2200" dirty="0"/>
              <a:t> </a:t>
            </a:r>
            <a:r>
              <a:rPr lang="en-US" sz="2200" dirty="0" err="1"/>
              <a:t>Salinan</a:t>
            </a:r>
            <a:r>
              <a:rPr lang="en-US" sz="2200" dirty="0"/>
              <a:t> </a:t>
            </a:r>
            <a:r>
              <a:rPr lang="en-US" sz="2200" dirty="0" err="1"/>
              <a:t>brosur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arahan</a:t>
            </a:r>
            <a:r>
              <a:rPr lang="en-US" sz="2200" dirty="0"/>
              <a:t> </a:t>
            </a:r>
            <a:r>
              <a:rPr lang="en-US" sz="2200" dirty="0" err="1"/>
              <a:t>bayaran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</a:t>
            </a:r>
            <a:r>
              <a:rPr lang="en-US" sz="2200" dirty="0" err="1"/>
              <a:t>penaja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lvl="2" indent="0" algn="just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        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/>
              <a:t>pembayaran</a:t>
            </a:r>
            <a:r>
              <a:rPr lang="en-US" sz="2200" dirty="0"/>
              <a:t> </a:t>
            </a:r>
            <a:r>
              <a:rPr lang="en-US" sz="2200" dirty="0" err="1"/>
              <a:t>yuran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. </a:t>
            </a:r>
            <a:endParaRPr lang="en-US" sz="2200" dirty="0">
              <a:ea typeface="ＭＳ Ｐゴシック" pitchFamily="34" charset="-128"/>
              <a:cs typeface="Arial" charset="0"/>
            </a:endParaRPr>
          </a:p>
          <a:p>
            <a:pPr marL="0" lvl="2" indent="0">
              <a:buNone/>
              <a:defRPr/>
            </a:pPr>
            <a:endParaRPr lang="en-US" dirty="0"/>
          </a:p>
          <a:p>
            <a:pPr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694" y="61639"/>
            <a:ext cx="6563072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BAYARAN BALIK WANG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/>
          <a:lstStyle/>
          <a:p>
            <a:pPr lvl="0">
              <a:defRPr/>
            </a:pP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Borang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Daftar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Harta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Tetap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/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Inventori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/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Penyelenggaraan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lengkap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(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mesti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dicetak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atas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kertas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pink)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-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mana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yg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berkaitan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*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jika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perlu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bagi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pembelian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aset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mesti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disertakan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proposal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Penaja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atau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surat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justifikasi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dan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diluluskan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atas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kesesuaian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penyelidikan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*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resit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original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mesti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disahkan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dengan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tandatangan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asal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&amp; di gam di </a:t>
            </a:r>
            <a:r>
              <a:rPr lang="en-US" sz="2400" b="1" i="1" dirty="0" err="1" smtClean="0">
                <a:ea typeface="ＭＳ Ｐゴシック" pitchFamily="34" charset="-128"/>
                <a:cs typeface="Arial" charset="0"/>
              </a:rPr>
              <a:t>atas</a:t>
            </a:r>
            <a:r>
              <a:rPr lang="en-US" sz="2400" b="1" i="1" dirty="0" smtClean="0">
                <a:ea typeface="ＭＳ Ｐゴシック" pitchFamily="34" charset="-128"/>
                <a:cs typeface="Arial" charset="0"/>
              </a:rPr>
              <a:t> A4</a:t>
            </a:r>
          </a:p>
          <a:p>
            <a:pPr marL="0" indent="0">
              <a:buNone/>
              <a:defRPr/>
            </a:pPr>
            <a:endParaRPr lang="en-US" sz="1050" b="1" i="1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Bagi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tuntutan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 </a:t>
            </a:r>
            <a:r>
              <a:rPr lang="en-US" sz="2400" b="1" dirty="0" err="1" smtClean="0">
                <a:ea typeface="ＭＳ Ｐゴシック" pitchFamily="34" charset="-128"/>
                <a:cs typeface="Arial" charset="0"/>
              </a:rPr>
              <a:t>yuran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ea typeface="ＭＳ Ｐゴシック" pitchFamily="34" charset="-128"/>
                <a:cs typeface="Arial" charset="0"/>
              </a:rPr>
              <a:t>Keahlian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ea typeface="ＭＳ Ｐゴシック" pitchFamily="34" charset="-128"/>
                <a:cs typeface="Arial" charset="0"/>
              </a:rPr>
              <a:t>Profesional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perlu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dilampirkan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bukti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serta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tahun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keahlian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menggunakan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SODO B15000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sahaja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 </a:t>
            </a: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Bagi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ea typeface="ＭＳ Ｐゴシック" pitchFamily="34" charset="-128"/>
                <a:cs typeface="Arial" charset="0"/>
              </a:rPr>
              <a:t>Sewaan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 Broadband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perlu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dinyatakan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dalam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proposal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asal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dengan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menggunakan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SODO B23000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sahaja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Bagi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Yuran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Penerbitan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(IF Journal),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perlu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ea typeface="ＭＳ Ｐゴシック" pitchFamily="34" charset="-128"/>
                <a:cs typeface="Arial" charset="0"/>
              </a:rPr>
              <a:t>kemukakan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“</a:t>
            </a:r>
            <a:r>
              <a:rPr lang="en-US" sz="2400" b="1" dirty="0" err="1" smtClean="0">
                <a:ea typeface="ＭＳ Ｐゴシック" pitchFamily="34" charset="-128"/>
                <a:cs typeface="Arial" charset="0"/>
              </a:rPr>
              <a:t>Frontpage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 Publisher”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</a:rPr>
              <a:t>ada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IF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terkini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&amp;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 ISSN)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&amp; </a:t>
            </a:r>
            <a:r>
              <a:rPr lang="en-US" sz="2400" b="1" dirty="0" smtClean="0">
                <a:ea typeface="ＭＳ Ｐゴシック" pitchFamily="34" charset="-128"/>
                <a:cs typeface="Arial" charset="0"/>
              </a:rPr>
              <a:t>“Full Paper Publication” </a:t>
            </a:r>
          </a:p>
          <a:p>
            <a:pPr>
              <a:defRPr/>
            </a:pPr>
            <a:endParaRPr lang="en-US" sz="3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482952" cy="79208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UPAH KERJA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040560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Pelajar </a:t>
            </a:r>
            <a:r>
              <a:rPr lang="pt-BR" sz="2800" dirty="0"/>
              <a:t>bukan lantikan RMC dan individu luar (warganegara) dibenarkan dibayar Upah untuk </a:t>
            </a:r>
            <a:r>
              <a:rPr lang="pt-BR" sz="2800" b="1" dirty="0"/>
              <a:t>tempoh maksima 2 bulan sahaja di B11000</a:t>
            </a:r>
            <a:r>
              <a:rPr lang="pt-BR" sz="2800" dirty="0"/>
              <a:t> dalam sesuatu vot tertakluk kepada amaun yang diluluskan oleh Penaja (MOSTI, MOHE, Agensi Luar dll).</a:t>
            </a:r>
            <a:r>
              <a:rPr lang="pt-BR" sz="2800" b="1" dirty="0"/>
              <a:t> </a:t>
            </a:r>
            <a:endParaRPr lang="pt-BR" sz="2800" b="1" dirty="0" smtClean="0"/>
          </a:p>
          <a:p>
            <a:pPr>
              <a:defRPr/>
            </a:pPr>
            <a:r>
              <a:rPr lang="pt-BR" sz="2800" dirty="0" smtClean="0"/>
              <a:t>Penerima </a:t>
            </a:r>
            <a:r>
              <a:rPr lang="pt-BR" sz="2800" b="1" dirty="0" smtClean="0"/>
              <a:t>TIDAK DIBENARKAN </a:t>
            </a:r>
            <a:r>
              <a:rPr lang="pt-BR" sz="2800" dirty="0" smtClean="0"/>
              <a:t>menerima </a:t>
            </a:r>
            <a:r>
              <a:rPr lang="pt-BR" sz="2800" dirty="0"/>
              <a:t>2 bayaran (SPB dan Upah) </a:t>
            </a:r>
            <a:r>
              <a:rPr lang="pt-BR" sz="2800" b="1" dirty="0"/>
              <a:t>BERTINDIH</a:t>
            </a:r>
            <a:r>
              <a:rPr lang="pt-BR" sz="2800" dirty="0"/>
              <a:t> bagi vot dan tempoh yang </a:t>
            </a:r>
            <a:r>
              <a:rPr lang="pt-BR" sz="2800" dirty="0" smtClean="0"/>
              <a:t>sama.</a:t>
            </a:r>
          </a:p>
          <a:p>
            <a:pPr>
              <a:defRPr/>
            </a:pPr>
            <a:r>
              <a:rPr lang="en-US" sz="2800" dirty="0" err="1" smtClean="0">
                <a:ea typeface="ＭＳ Ｐゴシック" pitchFamily="34" charset="-128"/>
              </a:rPr>
              <a:t>Cek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akan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dikeluarkan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mengikut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nama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pemohon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sahaja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lvl="2" indent="-342900">
              <a:defRPr/>
            </a:pP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penerima</a:t>
            </a:r>
            <a:r>
              <a:rPr lang="en-US" sz="2800" dirty="0"/>
              <a:t> </a:t>
            </a:r>
            <a:r>
              <a:rPr lang="en-US" sz="2800" b="1" dirty="0" err="1"/>
              <a:t>bukan</a:t>
            </a:r>
            <a:r>
              <a:rPr lang="en-US" sz="2800" b="1" dirty="0"/>
              <a:t> </a:t>
            </a:r>
            <a:r>
              <a:rPr lang="en-US" sz="2800" b="1" dirty="0" err="1"/>
              <a:t>staf</a:t>
            </a:r>
            <a:r>
              <a:rPr lang="en-US" sz="2800" b="1" dirty="0"/>
              <a:t> </a:t>
            </a:r>
            <a:r>
              <a:rPr lang="en-US" sz="2800" dirty="0" err="1"/>
              <a:t>hendaklah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pendaftaran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UTMFIN</a:t>
            </a:r>
          </a:p>
          <a:p>
            <a:pPr>
              <a:defRPr/>
            </a:pPr>
            <a:endParaRPr lang="en-US" sz="28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sz="30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83568" y="57493"/>
            <a:ext cx="8229600" cy="792088"/>
          </a:xfrm>
        </p:spPr>
        <p:txBody>
          <a:bodyPr/>
          <a:lstStyle/>
          <a:p>
            <a:r>
              <a:rPr lang="en-US" sz="2800" b="1" dirty="0" smtClean="0">
                <a:latin typeface="Algerian" pitchFamily="82" charset="0"/>
                <a:ea typeface="ＭＳ Ｐゴシック" pitchFamily="34" charset="-128"/>
              </a:rPr>
              <a:t>Kadar </a:t>
            </a:r>
            <a:r>
              <a:rPr lang="en-US" sz="2800" b="1" dirty="0" err="1" smtClean="0">
                <a:latin typeface="Algerian" pitchFamily="82" charset="0"/>
                <a:ea typeface="ＭＳ Ｐゴシック" pitchFamily="34" charset="-128"/>
              </a:rPr>
              <a:t>Upah</a:t>
            </a:r>
            <a:r>
              <a:rPr lang="en-US" sz="2800" b="1" dirty="0" smtClean="0">
                <a:latin typeface="Algerian" pitchFamily="82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(</a:t>
            </a:r>
            <a:r>
              <a:rPr lang="en-US" sz="1800" dirty="0" err="1" smtClean="0">
                <a:ea typeface="ＭＳ Ｐゴシック" pitchFamily="34" charset="-128"/>
              </a:rPr>
              <a:t>mengikut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garis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panduan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penyelidikan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  <a:endParaRPr lang="en-MY" sz="18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74101"/>
              </p:ext>
            </p:extLst>
          </p:nvPr>
        </p:nvGraphicFramePr>
        <p:xfrm>
          <a:off x="507491" y="936447"/>
          <a:ext cx="8280920" cy="4868817"/>
        </p:xfrm>
        <a:graphic>
          <a:graphicData uri="http://schemas.openxmlformats.org/drawingml/2006/table">
            <a:tbl>
              <a:tblPr firstRow="1" firstCol="1" bandRow="1"/>
              <a:tblGrid>
                <a:gridCol w="403706"/>
                <a:gridCol w="1500563"/>
                <a:gridCol w="720080"/>
                <a:gridCol w="1225639"/>
                <a:gridCol w="646569"/>
                <a:gridCol w="3784363"/>
              </a:tblGrid>
              <a:tr h="282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Castellar" pitchFamily="18" charset="0"/>
                          <a:ea typeface="Times New Roman"/>
                        </a:rPr>
                        <a:t>Bil</a:t>
                      </a:r>
                      <a:endParaRPr lang="en-US" sz="1400" dirty="0">
                        <a:effectLst/>
                        <a:latin typeface="Castellar" pitchFamily="18" charset="0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stellar" pitchFamily="18" charset="0"/>
                          <a:ea typeface="Times New Roman"/>
                        </a:rPr>
                        <a:t>Jenis</a:t>
                      </a:r>
                      <a:r>
                        <a:rPr lang="en-US" sz="1400" b="1" dirty="0">
                          <a:effectLst/>
                          <a:latin typeface="Castellar" pitchFamily="18" charset="0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stellar" pitchFamily="18" charset="0"/>
                          <a:ea typeface="Times New Roman"/>
                        </a:rPr>
                        <a:t>Geran</a:t>
                      </a:r>
                      <a:endParaRPr lang="en-US" sz="1400" dirty="0">
                        <a:effectLst/>
                        <a:latin typeface="Castellar" pitchFamily="18" charset="0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stellar" pitchFamily="18" charset="0"/>
                          <a:ea typeface="Times New Roman"/>
                        </a:rPr>
                        <a:t>Kelayakan</a:t>
                      </a:r>
                      <a:endParaRPr lang="en-US" sz="1400" dirty="0">
                        <a:effectLst/>
                        <a:latin typeface="Castellar" pitchFamily="18" charset="0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stellar" pitchFamily="18" charset="0"/>
                          <a:ea typeface="Times New Roman"/>
                        </a:rPr>
                        <a:t>Kadar </a:t>
                      </a:r>
                      <a:endParaRPr lang="en-US" sz="1400" dirty="0">
                        <a:effectLst/>
                        <a:latin typeface="Castellar" pitchFamily="18" charset="0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693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en-U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FRGS/ LRGS/ NRGS/ PRGS/ GUP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Pelajar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Master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&lt;RM1,500.00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Pelajar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PhD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&lt;RM2,000.00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en-U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Sciencefund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RM1,500.00 (SF shj)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Master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RM1,800.00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PhD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RM2,500.00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en-U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Institusi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Short 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Term/ FAVF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Diploma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RM5x8jamx30hari= RM1,200.00 (max)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RM7x8jamx30hari= RM1,680.00 (max)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Master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RM9x8jamx30hari= RM2,160.00 (max)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1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en-U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Contract/ Others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Tidak ditetapkan.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Kadar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bayaran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tidak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boleh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melebihi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RM3,000.00.</a:t>
                      </a:r>
                      <a:endParaRPr lang="en-U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Bayaran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sagu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hati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Penyelidik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atau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Ahli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Kumpulan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seperti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dinyatakan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perjanjian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62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Technofund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 Holder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RM2,300.00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Master Holder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RM2,500.00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PhD Holder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RM2,800.00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805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</a:rPr>
              <a:t>*</a:t>
            </a:r>
            <a:r>
              <a:rPr lang="ms-MY" sz="2000" i="1" dirty="0">
                <a:solidFill>
                  <a:srgbClr val="FF0000"/>
                </a:solidFill>
                <a:latin typeface="Britannic Bold" pitchFamily="34" charset="0"/>
                <a:ea typeface="Times New Roman"/>
                <a:cs typeface="Times New Roman"/>
              </a:rPr>
              <a:t>Kadar upah  tidak boleh melebihi  2 bulan. Sekiranya melebihi 2 </a:t>
            </a:r>
            <a:r>
              <a:rPr lang="ms-MY" sz="2000" i="1" dirty="0" smtClean="0">
                <a:solidFill>
                  <a:srgbClr val="FF0000"/>
                </a:solidFill>
                <a:latin typeface="Britannic Bold" pitchFamily="34" charset="0"/>
                <a:ea typeface="Times New Roman"/>
                <a:cs typeface="Times New Roman"/>
              </a:rPr>
              <a:t>bulan, KP </a:t>
            </a:r>
            <a:r>
              <a:rPr lang="ms-MY" sz="2000" i="1" dirty="0">
                <a:solidFill>
                  <a:srgbClr val="FF0000"/>
                </a:solidFill>
                <a:latin typeface="Britannic Bold" pitchFamily="34" charset="0"/>
                <a:ea typeface="Times New Roman"/>
                <a:cs typeface="Times New Roman"/>
              </a:rPr>
              <a:t>perlu buat perlantikan secara </a:t>
            </a:r>
            <a:r>
              <a:rPr lang="ms-MY" sz="2000" i="1" dirty="0" smtClean="0">
                <a:solidFill>
                  <a:srgbClr val="FF0000"/>
                </a:solidFill>
                <a:latin typeface="Britannic Bold" pitchFamily="34" charset="0"/>
                <a:ea typeface="Times New Roman"/>
                <a:cs typeface="Times New Roman"/>
              </a:rPr>
              <a:t>rasmi melalui Unit Lantikan</a:t>
            </a:r>
            <a:endParaRPr lang="en-US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45217"/>
            <a:ext cx="6563072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TUNTUTAN KERJA LEBIH MASA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Borang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Tuntutan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Kerja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Lebih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Masa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Universiti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disahkan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Ketua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Projek</a:t>
            </a:r>
            <a:r>
              <a:rPr lang="en-US" sz="2400" dirty="0">
                <a:ea typeface="ＭＳ Ｐゴシック" pitchFamily="34" charset="-128"/>
              </a:rPr>
              <a:t>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Slaid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kedatangan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harian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staf</a:t>
            </a:r>
            <a:r>
              <a:rPr lang="en-US" sz="2400" dirty="0" smtClean="0">
                <a:ea typeface="ＭＳ Ｐゴシック" pitchFamily="34" charset="-128"/>
              </a:rPr>
              <a:t> yang </a:t>
            </a:r>
            <a:r>
              <a:rPr lang="en-US" sz="2400" dirty="0" err="1" smtClean="0">
                <a:ea typeface="ＭＳ Ｐゴシック" pitchFamily="34" charset="-128"/>
              </a:rPr>
              <a:t>disahkan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Surat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Arahan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Kerja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oleh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Ketua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Projek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Surat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</a:t>
            </a:r>
            <a:r>
              <a:rPr lang="en-US" sz="2400" dirty="0" err="1" smtClean="0">
                <a:ea typeface="ＭＳ Ｐゴシック" pitchFamily="34" charset="-128"/>
              </a:rPr>
              <a:t>engesahan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dari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Ketua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Makmal</a:t>
            </a:r>
            <a:r>
              <a:rPr lang="en-US" sz="2400" dirty="0" smtClean="0">
                <a:ea typeface="ＭＳ Ｐゴシック" pitchFamily="34" charset="-128"/>
              </a:rPr>
              <a:t>/</a:t>
            </a:r>
            <a:r>
              <a:rPr lang="en-US" sz="2400" dirty="0" err="1" smtClean="0">
                <a:ea typeface="ＭＳ Ｐゴシック" pitchFamily="34" charset="-128"/>
              </a:rPr>
              <a:t>Ketua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Jabatan</a:t>
            </a:r>
            <a:r>
              <a:rPr lang="en-US" sz="2400" dirty="0" smtClean="0">
                <a:ea typeface="ＭＳ Ｐゴシック" pitchFamily="34" charset="-128"/>
              </a:rPr>
              <a:t>*</a:t>
            </a:r>
          </a:p>
          <a:p>
            <a:pPr marL="0" indent="0">
              <a:buNone/>
            </a:pPr>
            <a:r>
              <a:rPr lang="en-US" sz="2400" b="1" i="1" dirty="0" smtClean="0">
                <a:ea typeface="ＭＳ Ｐゴシック" pitchFamily="34" charset="-128"/>
              </a:rPr>
              <a:t>*</a:t>
            </a:r>
            <a:r>
              <a:rPr lang="en-US" sz="2400" b="1" i="1" dirty="0" err="1" smtClean="0">
                <a:ea typeface="ＭＳ Ｐゴシック" pitchFamily="34" charset="-128"/>
              </a:rPr>
              <a:t>bagi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mengelakkan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pertindihan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kerja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antara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tugas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hakiki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jabatan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dan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tugas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 smtClean="0">
                <a:ea typeface="ＭＳ Ｐゴシック" pitchFamily="34" charset="-128"/>
              </a:rPr>
              <a:t>penyelidikan</a:t>
            </a:r>
            <a:endParaRPr lang="en-US" sz="2400" b="1" i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400" b="1" i="1" dirty="0">
              <a:ea typeface="ＭＳ Ｐゴシック" pitchFamily="34" charset="-128"/>
            </a:endParaRPr>
          </a:p>
          <a:p>
            <a:r>
              <a:rPr lang="en-US" sz="2400" i="1" dirty="0" err="1" smtClean="0"/>
              <a:t>Pemohon</a:t>
            </a:r>
            <a:r>
              <a:rPr lang="en-US" sz="2400" i="1" dirty="0" smtClean="0"/>
              <a:t> </a:t>
            </a:r>
            <a:r>
              <a:rPr lang="en-US" sz="2400" i="1" dirty="0" err="1"/>
              <a:t>perlu</a:t>
            </a:r>
            <a:r>
              <a:rPr lang="en-US" sz="2400" i="1" dirty="0"/>
              <a:t> </a:t>
            </a:r>
            <a:r>
              <a:rPr lang="en-US" sz="2400" i="1" dirty="0" err="1"/>
              <a:t>mengisi</a:t>
            </a:r>
            <a:r>
              <a:rPr lang="en-US" sz="2400" i="1" dirty="0"/>
              <a:t> </a:t>
            </a:r>
            <a:r>
              <a:rPr lang="en-US" sz="2400" i="1" dirty="0" err="1"/>
              <a:t>Tuntutan</a:t>
            </a:r>
            <a:r>
              <a:rPr lang="en-US" sz="2400" i="1" dirty="0"/>
              <a:t> </a:t>
            </a:r>
            <a:r>
              <a:rPr lang="en-US" sz="2400" i="1" dirty="0" err="1"/>
              <a:t>Kerja</a:t>
            </a:r>
            <a:r>
              <a:rPr lang="en-US" sz="2400" i="1" dirty="0"/>
              <a:t> </a:t>
            </a:r>
            <a:r>
              <a:rPr lang="en-US" sz="2400" i="1" dirty="0" err="1"/>
              <a:t>Lebih</a:t>
            </a:r>
            <a:r>
              <a:rPr lang="en-US" sz="2400" i="1" dirty="0"/>
              <a:t> </a:t>
            </a:r>
            <a:r>
              <a:rPr lang="en-US" sz="2400" i="1" dirty="0" err="1"/>
              <a:t>Masa</a:t>
            </a:r>
            <a:r>
              <a:rPr lang="en-US" sz="2400" i="1" dirty="0"/>
              <a:t> di </a:t>
            </a:r>
            <a:r>
              <a:rPr lang="en-US" sz="2400" i="1" dirty="0" err="1"/>
              <a:t>modul</a:t>
            </a:r>
            <a:r>
              <a:rPr lang="en-US" sz="2400" i="1" dirty="0"/>
              <a:t> </a:t>
            </a:r>
            <a:r>
              <a:rPr lang="en-US" sz="2400" i="1" dirty="0" err="1"/>
              <a:t>Gaji</a:t>
            </a:r>
            <a:r>
              <a:rPr lang="en-US" sz="2400" i="1" dirty="0"/>
              <a:t> </a:t>
            </a:r>
            <a:r>
              <a:rPr lang="en-US" sz="2400" i="1" dirty="0" err="1"/>
              <a:t>UTMFin</a:t>
            </a:r>
            <a:r>
              <a:rPr lang="en-US" sz="2400" i="1" dirty="0"/>
              <a:t>, </a:t>
            </a:r>
            <a:r>
              <a:rPr lang="en-US" sz="2400" b="1" i="1" dirty="0" err="1"/>
              <a:t>walaubagaimanapun</a:t>
            </a:r>
            <a:r>
              <a:rPr lang="en-US" sz="2400" b="1" i="1" dirty="0"/>
              <a:t> </a:t>
            </a:r>
            <a:r>
              <a:rPr lang="en-US" sz="2400" b="1" i="1" dirty="0" err="1"/>
              <a:t>buat</a:t>
            </a:r>
            <a:r>
              <a:rPr lang="en-US" sz="2400" b="1" i="1" dirty="0"/>
              <a:t> </a:t>
            </a:r>
            <a:r>
              <a:rPr lang="en-US" sz="2400" b="1" i="1" dirty="0" err="1"/>
              <a:t>sementara</a:t>
            </a:r>
            <a:r>
              <a:rPr lang="en-US" sz="2400" b="1" i="1" dirty="0"/>
              <a:t> </a:t>
            </a:r>
            <a:r>
              <a:rPr lang="en-US" sz="2400" b="1" i="1" dirty="0" err="1"/>
              <a:t>waktu</a:t>
            </a:r>
            <a:r>
              <a:rPr lang="en-US" sz="2400" b="1" i="1" dirty="0"/>
              <a:t> </a:t>
            </a:r>
            <a:r>
              <a:rPr lang="en-US" sz="2400" b="1" i="1" dirty="0" err="1"/>
              <a:t>pemohon</a:t>
            </a:r>
            <a:r>
              <a:rPr lang="en-US" sz="2400" b="1" i="1" dirty="0"/>
              <a:t> </a:t>
            </a:r>
            <a:r>
              <a:rPr lang="en-US" sz="2400" b="1" i="1" dirty="0" err="1"/>
              <a:t>dikehendaki</a:t>
            </a:r>
            <a:r>
              <a:rPr lang="en-US" sz="2400" b="1" i="1" dirty="0"/>
              <a:t> </a:t>
            </a:r>
            <a:r>
              <a:rPr lang="en-US" sz="2400" b="1" i="1" dirty="0" err="1"/>
              <a:t>mengisi</a:t>
            </a:r>
            <a:r>
              <a:rPr lang="en-US" sz="2400" b="1" i="1" dirty="0"/>
              <a:t> e-form </a:t>
            </a:r>
            <a:r>
              <a:rPr lang="en-US" sz="2400" b="1" i="1" dirty="0" err="1"/>
              <a:t>Lamparan</a:t>
            </a:r>
            <a:r>
              <a:rPr lang="en-US" sz="2400" b="1" i="1" dirty="0"/>
              <a:t> </a:t>
            </a:r>
            <a:r>
              <a:rPr lang="en-US" sz="2400" b="1" i="1" dirty="0" err="1"/>
              <a:t>Kerja</a:t>
            </a:r>
            <a:r>
              <a:rPr lang="en-US" sz="2400" b="1" i="1" dirty="0"/>
              <a:t> </a:t>
            </a:r>
            <a:r>
              <a:rPr lang="en-US" sz="2400" b="1" i="1" dirty="0" err="1"/>
              <a:t>UTMFin</a:t>
            </a:r>
            <a:r>
              <a:rPr lang="en-US" sz="2400" b="1" i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i="1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TUNTUTAN SKIM PELAJAR BEKERJA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800" b="1" i="1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Salinan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surat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lantikan</a:t>
            </a:r>
            <a:r>
              <a:rPr lang="en-US" sz="2400" dirty="0" smtClean="0">
                <a:ea typeface="ＭＳ Ｐゴシック" pitchFamily="34" charset="-128"/>
              </a:rPr>
              <a:t> SPB yang </a:t>
            </a:r>
            <a:r>
              <a:rPr lang="en-US" sz="2400" dirty="0" err="1" smtClean="0">
                <a:ea typeface="ＭＳ Ｐゴシック" pitchFamily="34" charset="-128"/>
              </a:rPr>
              <a:t>sah</a:t>
            </a:r>
            <a:endParaRPr lang="en-US" sz="2400" dirty="0" smtClean="0">
              <a:ea typeface="ＭＳ Ｐゴシック" pitchFamily="34" charset="-128"/>
            </a:endParaRPr>
          </a:p>
          <a:p>
            <a:pPr marL="342900" lvl="2" indent="-342900"/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SPB (</a:t>
            </a:r>
            <a:r>
              <a:rPr lang="en-US" dirty="0" err="1"/>
              <a:t>Sila</a:t>
            </a:r>
            <a:r>
              <a:rPr lang="en-US" dirty="0"/>
              <a:t> download </a:t>
            </a:r>
            <a:r>
              <a:rPr lang="en-US" dirty="0" err="1"/>
              <a:t>dari</a:t>
            </a:r>
            <a:r>
              <a:rPr lang="en-US" dirty="0"/>
              <a:t> portal RMC)- </a:t>
            </a: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dirty="0" err="1"/>
              <a:t>perincian</a:t>
            </a:r>
            <a:r>
              <a:rPr lang="en-US" dirty="0"/>
              <a:t> jam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8 jam </a:t>
            </a:r>
            <a:r>
              <a:rPr lang="en-US" b="1" dirty="0" err="1"/>
              <a:t>sehari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 INBOIS &lt; RM5000.00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Projek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semakan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pasaran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inbois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khususnya</a:t>
            </a:r>
            <a:r>
              <a:rPr lang="en-US" sz="2400" dirty="0"/>
              <a:t> yang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inventori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Pembekal</a:t>
            </a:r>
            <a:r>
              <a:rPr lang="en-US" sz="2400" dirty="0" smtClean="0"/>
              <a:t> </a:t>
            </a:r>
            <a:r>
              <a:rPr lang="en-US" sz="2400" dirty="0" err="1"/>
              <a:t>mestilah</a:t>
            </a:r>
            <a:r>
              <a:rPr lang="en-US" sz="2400" dirty="0"/>
              <a:t> </a:t>
            </a:r>
            <a:r>
              <a:rPr lang="en-US" sz="2400" dirty="0" err="1"/>
              <a:t>berdaftar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Bendahari</a:t>
            </a:r>
            <a:r>
              <a:rPr lang="en-US" sz="2400" dirty="0"/>
              <a:t> UTM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tersenarai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UTMFIN (</a:t>
            </a:r>
            <a:r>
              <a:rPr lang="en-US" sz="2400" dirty="0" smtClean="0"/>
              <a:t>vendor)</a:t>
            </a:r>
          </a:p>
          <a:p>
            <a:r>
              <a:rPr lang="en-US" sz="2400" dirty="0" err="1" smtClean="0"/>
              <a:t>Inbois</a:t>
            </a:r>
            <a:r>
              <a:rPr lang="en-US" sz="2400" dirty="0" smtClean="0"/>
              <a:t> </a:t>
            </a:r>
            <a:r>
              <a:rPr lang="en-US" sz="2400" dirty="0"/>
              <a:t>&amp; Nota </a:t>
            </a:r>
            <a:r>
              <a:rPr lang="en-US" sz="2400" dirty="0" err="1"/>
              <a:t>Serahan</a:t>
            </a:r>
            <a:r>
              <a:rPr lang="en-US" sz="2400" dirty="0"/>
              <a:t> (DO</a:t>
            </a:r>
            <a:r>
              <a:rPr lang="en-US" sz="2400" dirty="0" smtClean="0"/>
              <a:t>)* </a:t>
            </a:r>
            <a:r>
              <a:rPr lang="en-US" sz="2400" dirty="0"/>
              <a:t>ASAL - </a:t>
            </a:r>
            <a:r>
              <a:rPr lang="en-US" sz="2400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Pembekal</a:t>
            </a:r>
            <a:r>
              <a:rPr lang="en-US" sz="2400" dirty="0"/>
              <a:t> &amp;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Projek</a:t>
            </a:r>
            <a:r>
              <a:rPr lang="en-US" sz="2400" dirty="0"/>
              <a:t> (t/</a:t>
            </a:r>
            <a:r>
              <a:rPr lang="en-US" sz="2400" dirty="0" err="1"/>
              <a:t>tangan</a:t>
            </a:r>
            <a:r>
              <a:rPr lang="en-US" sz="2400" dirty="0"/>
              <a:t> ASAL &amp; cop)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helaian</a:t>
            </a:r>
            <a:r>
              <a:rPr lang="en-US" sz="2400" dirty="0"/>
              <a:t>.</a:t>
            </a:r>
            <a:r>
              <a:rPr lang="en-US" sz="2400" b="1" dirty="0"/>
              <a:t> </a:t>
            </a:r>
            <a:endParaRPr lang="en-US" sz="2400" dirty="0"/>
          </a:p>
          <a:p>
            <a:pPr marL="355600" lvl="0" indent="0">
              <a:buNone/>
            </a:pPr>
            <a:r>
              <a:rPr lang="en-US" sz="2400" b="1" i="1" dirty="0" smtClean="0"/>
              <a:t>*DO </a:t>
            </a:r>
            <a:r>
              <a:rPr lang="en-US" sz="2400" b="1" i="1" dirty="0" err="1"/>
              <a:t>dikecualikan</a:t>
            </a:r>
            <a:r>
              <a:rPr lang="en-US" sz="2400" b="1" i="1" dirty="0"/>
              <a:t> </a:t>
            </a:r>
            <a:r>
              <a:rPr lang="en-US" sz="2400" b="1" i="1" dirty="0" err="1"/>
              <a:t>bagi</a:t>
            </a:r>
            <a:r>
              <a:rPr lang="en-US" sz="2400" b="1" i="1" dirty="0"/>
              <a:t> </a:t>
            </a:r>
            <a:r>
              <a:rPr lang="en-US" sz="2400" b="1" i="1" dirty="0" err="1"/>
              <a:t>bayaran</a:t>
            </a:r>
            <a:r>
              <a:rPr lang="en-US" sz="2400" b="1" i="1" dirty="0"/>
              <a:t> </a:t>
            </a:r>
            <a:r>
              <a:rPr lang="en-US" sz="2400" b="1" i="1" dirty="0" err="1"/>
              <a:t>perkhidmatan</a:t>
            </a:r>
            <a:r>
              <a:rPr lang="en-US" sz="2400" b="1" i="1" dirty="0"/>
              <a:t> </a:t>
            </a:r>
            <a:r>
              <a:rPr lang="en-US" sz="2400" b="1" i="1" dirty="0" err="1"/>
              <a:t>seperti</a:t>
            </a:r>
            <a:r>
              <a:rPr lang="en-US" sz="2400" b="1" i="1" dirty="0"/>
              <a:t> </a:t>
            </a:r>
            <a:r>
              <a:rPr lang="en-US" sz="2400" b="1" i="1" dirty="0" err="1"/>
              <a:t>analisis</a:t>
            </a:r>
            <a:r>
              <a:rPr lang="en-US" sz="2400" b="1" i="1" dirty="0"/>
              <a:t> </a:t>
            </a:r>
            <a:r>
              <a:rPr lang="en-US" sz="2400" b="1" i="1" dirty="0" err="1"/>
              <a:t>sampel</a:t>
            </a:r>
            <a:r>
              <a:rPr lang="en-US" sz="2400" b="1" i="1" dirty="0"/>
              <a:t>,  </a:t>
            </a:r>
            <a:r>
              <a:rPr lang="en-US" sz="2400" b="1" i="1" dirty="0" err="1"/>
              <a:t>sewaan</a:t>
            </a:r>
            <a:r>
              <a:rPr lang="en-US" sz="2400" b="1" i="1" dirty="0"/>
              <a:t>,  </a:t>
            </a:r>
            <a:r>
              <a:rPr lang="en-US" sz="2400" b="1" i="1" dirty="0" err="1"/>
              <a:t>katering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penterjemahan</a:t>
            </a:r>
            <a:r>
              <a:rPr lang="en-US" sz="2400" b="1" i="1" dirty="0"/>
              <a:t>. </a:t>
            </a:r>
            <a:endParaRPr lang="en-US" sz="2400" i="1" dirty="0" smtClean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en-US" sz="2400" dirty="0" err="1" smtClean="0">
                <a:ea typeface="ＭＳ Ｐゴシック" pitchFamily="34" charset="-128"/>
              </a:rPr>
              <a:t>Borang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Daftar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Harta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Tetap</a:t>
            </a:r>
            <a:r>
              <a:rPr lang="en-US" sz="2400" dirty="0" smtClean="0">
                <a:ea typeface="ＭＳ Ｐゴシック" pitchFamily="34" charset="-128"/>
              </a:rPr>
              <a:t>/ </a:t>
            </a:r>
            <a:r>
              <a:rPr lang="en-US" sz="2400" dirty="0" err="1" smtClean="0">
                <a:ea typeface="ＭＳ Ｐゴシック" pitchFamily="34" charset="-128"/>
              </a:rPr>
              <a:t>Inventori</a:t>
            </a:r>
            <a:r>
              <a:rPr lang="en-US" sz="2400" dirty="0" smtClean="0">
                <a:ea typeface="ＭＳ Ｐゴシック" pitchFamily="34" charset="-128"/>
              </a:rPr>
              <a:t>/ </a:t>
            </a:r>
            <a:r>
              <a:rPr lang="en-US" sz="2400" dirty="0" err="1" smtClean="0">
                <a:ea typeface="ＭＳ Ｐゴシック" pitchFamily="34" charset="-128"/>
              </a:rPr>
              <a:t>Penyelenggaraan</a:t>
            </a:r>
            <a:r>
              <a:rPr lang="en-US" sz="2400" dirty="0" smtClean="0">
                <a:ea typeface="ＭＳ Ｐゴシック" pitchFamily="34" charset="-128"/>
              </a:rPr>
              <a:t> yang </a:t>
            </a:r>
            <a:r>
              <a:rPr lang="en-US" sz="2400" dirty="0" err="1" smtClean="0">
                <a:ea typeface="ＭＳ Ｐゴシック" pitchFamily="34" charset="-128"/>
              </a:rPr>
              <a:t>lengkap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>
                <a:ea typeface="ＭＳ Ｐゴシック" pitchFamily="34" charset="-128"/>
              </a:rPr>
              <a:t>mesti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dicetak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atas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kertas</a:t>
            </a:r>
            <a:r>
              <a:rPr lang="en-US" sz="2400" dirty="0" smtClean="0">
                <a:ea typeface="ＭＳ Ｐゴシック" pitchFamily="34" charset="-128"/>
              </a:rPr>
              <a:t> pink)</a:t>
            </a:r>
            <a:r>
              <a:rPr lang="en-US" sz="2400" b="1" i="1" dirty="0">
                <a:ea typeface="ＭＳ Ｐゴシック" pitchFamily="34" charset="-128"/>
              </a:rPr>
              <a:t> </a:t>
            </a:r>
            <a:r>
              <a:rPr lang="en-US" sz="2400" b="1" i="1" dirty="0" smtClean="0">
                <a:ea typeface="ＭＳ Ｐゴシック" pitchFamily="34" charset="-128"/>
              </a:rPr>
              <a:t>- </a:t>
            </a:r>
            <a:r>
              <a:rPr lang="en-US" sz="2400" b="1" i="1" dirty="0" err="1" smtClean="0">
                <a:ea typeface="ＭＳ Ｐゴシック" pitchFamily="34" charset="-128"/>
              </a:rPr>
              <a:t>mana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b="1" i="1" dirty="0" err="1">
                <a:ea typeface="ＭＳ Ｐゴシック" pitchFamily="34" charset="-128"/>
              </a:rPr>
              <a:t>yg</a:t>
            </a:r>
            <a:r>
              <a:rPr lang="en-US" sz="2400" b="1" i="1" dirty="0">
                <a:ea typeface="ＭＳ Ｐゴシック" pitchFamily="34" charset="-128"/>
              </a:rPr>
              <a:t> </a:t>
            </a:r>
            <a:r>
              <a:rPr lang="en-US" sz="2400" b="1" i="1" dirty="0" err="1">
                <a:ea typeface="ＭＳ Ｐゴシック" pitchFamily="34" charset="-128"/>
              </a:rPr>
              <a:t>berkaitan</a:t>
            </a:r>
            <a:r>
              <a:rPr lang="en-US" sz="2400" b="1" i="1" dirty="0">
                <a:ea typeface="ＭＳ Ｐゴシック" pitchFamily="34" charset="-128"/>
              </a:rPr>
              <a:t> </a:t>
            </a:r>
            <a:endParaRPr lang="en-US" sz="2400" b="1" i="1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62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 INBOIS &lt; RM5000.00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9" y="1052736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penaja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 smtClean="0"/>
              <a:t>peralatan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en-US" sz="2400" b="1" dirty="0" err="1" smtClean="0"/>
              <a:t>Cth</a:t>
            </a:r>
            <a:r>
              <a:rPr lang="en-US" sz="2400" b="1" dirty="0" smtClean="0"/>
              <a:t> </a:t>
            </a:r>
            <a:r>
              <a:rPr lang="en-US" sz="2400" b="1" dirty="0"/>
              <a:t>: </a:t>
            </a:r>
            <a:r>
              <a:rPr lang="en-US" sz="2400" b="1" dirty="0" err="1" smtClean="0"/>
              <a:t>Escience</a:t>
            </a:r>
            <a:r>
              <a:rPr lang="en-US" sz="2400" b="1" dirty="0"/>
              <a:t> </a:t>
            </a:r>
            <a:r>
              <a:rPr lang="en-US" sz="2400" b="1" dirty="0" smtClean="0"/>
              <a:t> – </a:t>
            </a:r>
            <a:r>
              <a:rPr lang="en-US" sz="2400" b="1" dirty="0"/>
              <a:t>Website MOSTI (V35000)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	 FRGS </a:t>
            </a:r>
            <a:r>
              <a:rPr lang="en-US" sz="2400" b="1" dirty="0"/>
              <a:t>(RMK9</a:t>
            </a:r>
            <a:r>
              <a:rPr lang="en-US" sz="2400" b="1" dirty="0" smtClean="0"/>
              <a:t>) – </a:t>
            </a:r>
            <a:r>
              <a:rPr lang="en-US" sz="2400" b="1" dirty="0"/>
              <a:t>Proposal yang </a:t>
            </a:r>
            <a:r>
              <a:rPr lang="en-US" sz="2400" b="1" dirty="0" err="1"/>
              <a:t>diluluskan</a:t>
            </a:r>
            <a:r>
              <a:rPr lang="en-US" sz="2400" b="1" dirty="0"/>
              <a:t> (</a:t>
            </a:r>
            <a:r>
              <a:rPr lang="en-US" sz="2400" b="1" dirty="0" smtClean="0"/>
              <a:t>V35000)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 Others </a:t>
            </a:r>
            <a:r>
              <a:rPr lang="en-US" sz="2400" b="1" dirty="0"/>
              <a:t>&amp; Contract Research – </a:t>
            </a:r>
            <a:r>
              <a:rPr lang="en-US" sz="2400" b="1" dirty="0" err="1"/>
              <a:t>Surat</a:t>
            </a:r>
            <a:r>
              <a:rPr lang="en-US" sz="2400" b="1" dirty="0"/>
              <a:t> </a:t>
            </a:r>
            <a:r>
              <a:rPr lang="en-US" sz="2400" b="1" dirty="0" err="1"/>
              <a:t>kelulusan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penaja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 GUP/FRGS </a:t>
            </a:r>
            <a:r>
              <a:rPr lang="en-US" sz="2400" b="1" dirty="0"/>
              <a:t>(RMK10</a:t>
            </a:r>
            <a:r>
              <a:rPr lang="en-US" sz="2400" b="1" dirty="0" smtClean="0"/>
              <a:t>)  – </a:t>
            </a:r>
            <a:r>
              <a:rPr lang="en-US" sz="2400" b="1" dirty="0"/>
              <a:t>RADIS 3 (</a:t>
            </a:r>
            <a:r>
              <a:rPr lang="en-US" sz="2400" b="1" dirty="0" err="1"/>
              <a:t>Bajet</a:t>
            </a:r>
            <a:r>
              <a:rPr lang="en-US" sz="2400" b="1" dirty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/>
              <a:t>Justifikasi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peralatan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Pengarah</a:t>
            </a:r>
            <a:r>
              <a:rPr lang="en-US" sz="2400" dirty="0"/>
              <a:t> RMC </a:t>
            </a:r>
            <a:r>
              <a:rPr lang="en-US" sz="2400" b="1" dirty="0"/>
              <a:t>(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pembelian</a:t>
            </a:r>
            <a:r>
              <a:rPr lang="en-US" sz="2400" b="1" dirty="0"/>
              <a:t> </a:t>
            </a:r>
            <a:r>
              <a:rPr lang="en-US" sz="2400" b="1" dirty="0" err="1"/>
              <a:t>peralatan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terkandung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proposal yang </a:t>
            </a:r>
            <a:r>
              <a:rPr lang="en-US" sz="2400" b="1" dirty="0" err="1" smtClean="0"/>
              <a:t>diluluskan</a:t>
            </a:r>
            <a:r>
              <a:rPr lang="en-US" sz="2400" b="1" dirty="0" smtClean="0"/>
              <a:t>)</a:t>
            </a:r>
            <a:endParaRPr lang="en-U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/>
              <a:t>Justifikasi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b="1" dirty="0" err="1"/>
              <a:t>barangan</a:t>
            </a:r>
            <a:r>
              <a:rPr lang="en-US" sz="2400" dirty="0"/>
              <a:t> </a:t>
            </a:r>
            <a:r>
              <a:rPr lang="en-US" sz="2400" b="1" dirty="0"/>
              <a:t>IT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Pengarah</a:t>
            </a:r>
            <a:r>
              <a:rPr lang="en-US" sz="2400" dirty="0"/>
              <a:t> RMC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peralatan</a:t>
            </a:r>
            <a:r>
              <a:rPr lang="en-US" sz="2400" dirty="0"/>
              <a:t> </a:t>
            </a:r>
            <a:r>
              <a:rPr lang="en-US" sz="2400" dirty="0" err="1"/>
              <a:t>berharga</a:t>
            </a:r>
            <a:r>
              <a:rPr lang="en-US" sz="2400" dirty="0"/>
              <a:t> </a:t>
            </a:r>
            <a:r>
              <a:rPr lang="en-US" sz="2400" b="1" dirty="0"/>
              <a:t>RM3,000 </a:t>
            </a:r>
            <a:r>
              <a:rPr lang="en-US" sz="2400" b="1" dirty="0" err="1"/>
              <a:t>hingga</a:t>
            </a:r>
            <a:r>
              <a:rPr lang="en-US" sz="2400" b="1" dirty="0"/>
              <a:t> RM5000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gajet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b="1" dirty="0" err="1"/>
              <a:t>IPad</a:t>
            </a:r>
            <a:r>
              <a:rPr lang="en-US" sz="2400" b="1" dirty="0"/>
              <a:t>, Galaxy Tab, </a:t>
            </a:r>
            <a:r>
              <a:rPr lang="en-US" sz="2400" b="1" dirty="0" smtClean="0"/>
              <a:t>Smartphone</a:t>
            </a:r>
            <a:endParaRPr lang="en-U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/>
              <a:t>Justifikasi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Pengarah</a:t>
            </a:r>
            <a:r>
              <a:rPr lang="en-US" sz="2400" dirty="0"/>
              <a:t> RMC 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 err="1"/>
              <a:t>luar</a:t>
            </a:r>
            <a:r>
              <a:rPr lang="en-US" sz="2400" b="1" dirty="0"/>
              <a:t> </a:t>
            </a:r>
            <a:r>
              <a:rPr lang="en-US" sz="2400" b="1" dirty="0" err="1" smtClean="0"/>
              <a:t>negara</a:t>
            </a:r>
            <a:r>
              <a:rPr lang="en-US" sz="2400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PESANAN TEMPATAN (LO)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328592"/>
          </a:xfrm>
        </p:spPr>
        <p:txBody>
          <a:bodyPr/>
          <a:lstStyle/>
          <a:p>
            <a:r>
              <a:rPr lang="en-US" sz="2400" dirty="0"/>
              <a:t>E-form </a:t>
            </a:r>
            <a:r>
              <a:rPr lang="en-US" sz="2400" dirty="0" err="1"/>
              <a:t>UTMFin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didaftar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Projek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UTMFin</a:t>
            </a:r>
            <a:r>
              <a:rPr lang="en-US" sz="2400" dirty="0"/>
              <a:t> :</a:t>
            </a:r>
          </a:p>
          <a:p>
            <a:pPr marL="0" lvl="0" indent="0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Invois</a:t>
            </a:r>
            <a:r>
              <a:rPr lang="en-US" sz="2400" dirty="0" smtClean="0"/>
              <a:t>  </a:t>
            </a:r>
            <a:r>
              <a:rPr lang="en-US" sz="2400" dirty="0" err="1"/>
              <a:t>Pesanan</a:t>
            </a:r>
            <a:r>
              <a:rPr lang="en-US" sz="2400" dirty="0"/>
              <a:t> </a:t>
            </a:r>
            <a:r>
              <a:rPr lang="en-US" sz="2400" dirty="0" err="1"/>
              <a:t>Tempatan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 smtClean="0"/>
              <a:t>LOdikeluarkan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2012</a:t>
            </a:r>
          </a:p>
          <a:p>
            <a:pPr marL="0" lvl="0" indent="0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Invois</a:t>
            </a:r>
            <a:r>
              <a:rPr lang="en-US" sz="2400" dirty="0" smtClean="0"/>
              <a:t> </a:t>
            </a:r>
            <a:r>
              <a:rPr lang="en-US" sz="2400" dirty="0" err="1"/>
              <a:t>Bil</a:t>
            </a:r>
            <a:r>
              <a:rPr lang="en-US" sz="2400" dirty="0"/>
              <a:t>  </a:t>
            </a:r>
            <a:r>
              <a:rPr lang="en-US" sz="2400" dirty="0" err="1"/>
              <a:t>bagi</a:t>
            </a:r>
            <a:r>
              <a:rPr lang="en-US" sz="2400" dirty="0"/>
              <a:t> LO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2012</a:t>
            </a:r>
          </a:p>
          <a:p>
            <a:r>
              <a:rPr lang="en-US" sz="2400" dirty="0" err="1" smtClean="0">
                <a:ea typeface="ＭＳ Ｐゴシック" pitchFamily="34" charset="-128"/>
              </a:rPr>
              <a:t>Pesanan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Tempatan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HrFin</a:t>
            </a:r>
            <a:r>
              <a:rPr lang="en-US" sz="2400" dirty="0" smtClean="0">
                <a:ea typeface="ＭＳ Ｐゴシック" pitchFamily="34" charset="-128"/>
              </a:rPr>
              <a:t> (LO </a:t>
            </a:r>
            <a:r>
              <a:rPr lang="en-US" sz="2400" dirty="0" err="1" smtClean="0">
                <a:ea typeface="ＭＳ Ｐゴシック" pitchFamily="34" charset="-128"/>
              </a:rPr>
              <a:t>kuning</a:t>
            </a:r>
            <a:r>
              <a:rPr lang="en-US" sz="2400" dirty="0" smtClean="0">
                <a:ea typeface="ＭＳ Ｐゴシック" pitchFamily="34" charset="-128"/>
              </a:rPr>
              <a:t>) </a:t>
            </a:r>
          </a:p>
          <a:p>
            <a:r>
              <a:rPr lang="en-US" sz="2400" dirty="0" err="1" smtClean="0">
                <a:ea typeface="ＭＳ Ｐゴシック" pitchFamily="34" charset="-128"/>
              </a:rPr>
              <a:t>Inbois</a:t>
            </a:r>
            <a:r>
              <a:rPr lang="en-US" sz="2400" dirty="0" smtClean="0">
                <a:ea typeface="ＭＳ Ｐゴシック" pitchFamily="34" charset="-128"/>
              </a:rPr>
              <a:t> &amp; Nota </a:t>
            </a:r>
            <a:r>
              <a:rPr lang="en-US" sz="2400" dirty="0" err="1" smtClean="0">
                <a:ea typeface="ＭＳ Ｐゴシック" pitchFamily="34" charset="-128"/>
              </a:rPr>
              <a:t>Serahan</a:t>
            </a:r>
            <a:r>
              <a:rPr lang="en-US" sz="2400" dirty="0" smtClean="0">
                <a:ea typeface="ＭＳ Ｐゴシック" pitchFamily="34" charset="-128"/>
              </a:rPr>
              <a:t> (DO) di </a:t>
            </a:r>
            <a:r>
              <a:rPr lang="en-US" sz="2400" dirty="0" err="1" smtClean="0">
                <a:ea typeface="ＭＳ Ｐゴシック" pitchFamily="34" charset="-128"/>
              </a:rPr>
              <a:t>sahkan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oleh</a:t>
            </a:r>
            <a:r>
              <a:rPr lang="en-US" sz="2400" dirty="0" smtClean="0">
                <a:ea typeface="ＭＳ Ｐゴシック" pitchFamily="34" charset="-128"/>
              </a:rPr>
              <a:t> KP </a:t>
            </a:r>
            <a:r>
              <a:rPr lang="en-US" sz="2400" dirty="0" err="1" smtClean="0">
                <a:ea typeface="ＭＳ Ｐゴシック" pitchFamily="34" charset="-128"/>
              </a:rPr>
              <a:t>dengan</a:t>
            </a:r>
            <a:r>
              <a:rPr lang="en-US" sz="2400" dirty="0" smtClean="0">
                <a:ea typeface="ＭＳ Ｐゴシック" pitchFamily="34" charset="-128"/>
              </a:rPr>
              <a:t> t/</a:t>
            </a:r>
            <a:r>
              <a:rPr lang="en-US" sz="2400" dirty="0" err="1" smtClean="0">
                <a:ea typeface="ＭＳ Ｐゴシック" pitchFamily="34" charset="-128"/>
              </a:rPr>
              <a:t>tangan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asal</a:t>
            </a:r>
            <a:endParaRPr lang="en-US" sz="2400" dirty="0" smtClean="0">
              <a:ea typeface="ＭＳ Ｐゴシック" pitchFamily="34" charset="-128"/>
            </a:endParaRPr>
          </a:p>
          <a:p>
            <a:pPr lvl="0">
              <a:defRPr/>
            </a:pP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Borang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Daftar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Harta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Tetap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/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Inventori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/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Penyelenggaraan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lengkap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(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mesti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dicetak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atas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kertas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pink)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-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mana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yg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a typeface="ＭＳ Ｐゴシック" pitchFamily="34" charset="-128"/>
              </a:rPr>
              <a:t>berkaitan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b="1" dirty="0" err="1" smtClean="0">
                <a:ea typeface="ＭＳ Ｐゴシック" pitchFamily="34" charset="-128"/>
              </a:rPr>
              <a:t>Borang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Penilaian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Pembekal</a:t>
            </a:r>
            <a:r>
              <a:rPr lang="en-US" sz="2400" b="1" dirty="0" smtClean="0">
                <a:ea typeface="ＭＳ Ｐゴシック" pitchFamily="34" charset="-128"/>
              </a:rPr>
              <a:t> (di </a:t>
            </a:r>
            <a:r>
              <a:rPr lang="en-US" sz="2400" b="1" dirty="0" err="1" smtClean="0">
                <a:ea typeface="ＭＳ Ｐゴシック" pitchFamily="34" charset="-128"/>
              </a:rPr>
              <a:t>kertas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hijau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bagi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pembelian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Aset</a:t>
            </a:r>
            <a:r>
              <a:rPr lang="en-US" sz="2400" b="1" dirty="0" smtClean="0">
                <a:ea typeface="ＭＳ Ｐゴシック" pitchFamily="34" charset="-128"/>
              </a:rPr>
              <a:t>)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</a:rPr>
              <a:t>SODO B-</a:t>
            </a:r>
            <a:r>
              <a:rPr lang="en-US" sz="2400" b="1" dirty="0" err="1" smtClean="0">
                <a:ea typeface="ＭＳ Ｐゴシック" pitchFamily="34" charset="-128"/>
              </a:rPr>
              <a:t>siri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adalah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seperti</a:t>
            </a:r>
            <a:r>
              <a:rPr lang="en-US" sz="2400" dirty="0" smtClean="0">
                <a:ea typeface="ＭＳ Ｐゴシック" pitchFamily="34" charset="-128"/>
              </a:rPr>
              <a:t> yang </a:t>
            </a:r>
            <a:r>
              <a:rPr lang="en-US" sz="2400" dirty="0" err="1" smtClean="0">
                <a:ea typeface="ＭＳ Ｐゴシック" pitchFamily="34" charset="-128"/>
              </a:rPr>
              <a:t>tertera</a:t>
            </a:r>
            <a:r>
              <a:rPr lang="en-US" sz="2400" dirty="0" smtClean="0">
                <a:ea typeface="ＭＳ Ｐゴシック" pitchFamily="34" charset="-128"/>
              </a:rPr>
              <a:t> di </a:t>
            </a:r>
            <a:r>
              <a:rPr lang="en-US" sz="2400" b="1" dirty="0" err="1" smtClean="0">
                <a:ea typeface="ＭＳ Ｐゴシック" pitchFamily="34" charset="-128"/>
              </a:rPr>
              <a:t>setiap</a:t>
            </a:r>
            <a:r>
              <a:rPr lang="en-US" sz="2400" b="1" dirty="0" smtClean="0">
                <a:ea typeface="ＭＳ Ｐゴシック" pitchFamily="34" charset="-128"/>
              </a:rPr>
              <a:t> LO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pertukaran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semasa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pembayaran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TIDAK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dibenarkan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60648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JENIS-JENIS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ELAUN/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tuntutan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4793" y="1268760"/>
            <a:ext cx="85010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Perjalanan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2.1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Menghadiri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Kursus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/Seminar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Negeri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 :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Pekeliling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Perbendaharaan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											   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Bil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3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Tahun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2005</a:t>
            </a:r>
          </a:p>
          <a:p>
            <a:pPr marL="4000500" lvl="8" indent="-34290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            :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Pekeliling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Pejabat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Bendahari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Bil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     		   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10/2010</a:t>
            </a:r>
          </a:p>
          <a:p>
            <a:pPr lvl="8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2.2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Menghadiri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Kursus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/Seminar 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Luar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Negeri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    :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Pekeliling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Perbendaharaan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											    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Bil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3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Tahun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2005</a:t>
            </a:r>
          </a:p>
          <a:p>
            <a:pPr marL="342900" indent="-342900">
              <a:defRPr/>
            </a:pPr>
            <a:endParaRPr lang="en-US" dirty="0" smtClean="0">
              <a:latin typeface="+mn-lt"/>
            </a:endParaRPr>
          </a:p>
          <a:p>
            <a:pPr marL="342900" indent="-342900">
              <a:defRPr/>
            </a:pPr>
            <a:r>
              <a:rPr lang="en-US" dirty="0" smtClean="0">
                <a:latin typeface="+mn-lt"/>
              </a:rPr>
              <a:t>3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Saguhati</a:t>
            </a:r>
            <a:r>
              <a:rPr lang="en-US" dirty="0">
                <a:latin typeface="+mn-lt"/>
              </a:rPr>
              <a:t>/Honorarium                     :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5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1995   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                                                               :</a:t>
            </a:r>
            <a:r>
              <a:rPr lang="en-US" dirty="0" err="1">
                <a:latin typeface="+mn-lt"/>
              </a:rPr>
              <a:t>Surat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1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1996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                                                               :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2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2005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                                                               :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Pentadbiran</a:t>
            </a:r>
            <a:r>
              <a:rPr lang="en-US" dirty="0">
                <a:latin typeface="+mn-lt"/>
              </a:rPr>
              <a:t> UTM 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5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2008</a:t>
            </a: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4. </a:t>
            </a:r>
            <a:r>
              <a:rPr lang="en-US" dirty="0" err="1" smtClean="0">
                <a:latin typeface="+mn-lt"/>
              </a:rPr>
              <a:t>Pendahuluan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Perjalanan</a:t>
            </a:r>
            <a:r>
              <a:rPr lang="en-US" dirty="0">
                <a:latin typeface="+mn-lt"/>
              </a:rPr>
              <a:t>      :</a:t>
            </a:r>
            <a:r>
              <a:rPr lang="en-US" dirty="0" err="1">
                <a:latin typeface="+mn-lt"/>
              </a:rPr>
              <a:t>Surat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</a:t>
            </a:r>
            <a:r>
              <a:rPr lang="en-US" dirty="0">
                <a:latin typeface="+mn-lt"/>
              </a:rPr>
              <a:t>. 2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1993     </a:t>
            </a:r>
          </a:p>
          <a:p>
            <a:pPr marL="342900" indent="-342900">
              <a:defRPr/>
            </a:pPr>
            <a:r>
              <a:rPr lang="en-US" dirty="0">
                <a:latin typeface="+mn-lt"/>
              </a:rPr>
              <a:t>                                                    </a:t>
            </a:r>
            <a:r>
              <a:rPr lang="en-US" dirty="0" smtClean="0">
                <a:latin typeface="+mn-lt"/>
              </a:rPr>
              <a:t>  :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Pejabat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Bendahari</a:t>
            </a:r>
            <a:r>
              <a:rPr lang="en-US" dirty="0">
                <a:latin typeface="+mn-lt"/>
              </a:rPr>
              <a:t> UTM Bil.1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1998</a:t>
            </a: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  <a:p>
            <a:pPr marL="342900" indent="-342900">
              <a:defRPr/>
            </a:pPr>
            <a:r>
              <a:rPr lang="en-US" dirty="0" smtClean="0">
                <a:latin typeface="+mn-lt"/>
              </a:rPr>
              <a:t>5. </a:t>
            </a:r>
            <a:r>
              <a:rPr lang="en-US" dirty="0" err="1" smtClean="0">
                <a:latin typeface="+mn-lt"/>
              </a:rPr>
              <a:t>Pendahuluan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Pelbagai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Pekeliling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Perbendaharaan</a:t>
            </a:r>
            <a:r>
              <a:rPr lang="en-US" dirty="0">
                <a:latin typeface="+mn-lt"/>
              </a:rPr>
              <a:t> Bil.13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1990            </a:t>
            </a: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  <a:p>
            <a:pPr marL="342900" indent="-342900"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76554" cy="8651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TUNTUTAN PEMBAYARAN LUAR NEGARA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688632"/>
          </a:xfrm>
        </p:spPr>
        <p:txBody>
          <a:bodyPr/>
          <a:lstStyle/>
          <a:p>
            <a:pPr marL="457200"/>
            <a:r>
              <a:rPr lang="fi-FI" sz="2400" dirty="0"/>
              <a:t>Surat Kelulusan daripada Unit Aktivti atau TNCPI bagi pembayaran yuran kertas </a:t>
            </a:r>
            <a:r>
              <a:rPr lang="fi-FI" sz="2400" dirty="0" smtClean="0"/>
              <a:t>kerja/seminar.</a:t>
            </a:r>
            <a:endParaRPr lang="en-US" sz="2400" dirty="0"/>
          </a:p>
          <a:p>
            <a:pPr marL="457200"/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/>
              <a:t>Akujanji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Peralatan</a:t>
            </a:r>
            <a:r>
              <a:rPr lang="en-US" sz="2400" dirty="0"/>
              <a:t> Dari </a:t>
            </a:r>
            <a:r>
              <a:rPr lang="en-US" sz="2400" dirty="0" err="1"/>
              <a:t>Luar</a:t>
            </a:r>
            <a:r>
              <a:rPr lang="en-US" sz="2400" dirty="0"/>
              <a:t> Negara </a:t>
            </a:r>
            <a:r>
              <a:rPr lang="fi-FI" sz="2400" dirty="0"/>
              <a:t>(</a:t>
            </a:r>
            <a:r>
              <a:rPr lang="en-US" sz="2400" b="1" dirty="0" err="1"/>
              <a:t>Aset</a:t>
            </a:r>
            <a:r>
              <a:rPr lang="en-US" sz="2400" b="1" dirty="0"/>
              <a:t>/</a:t>
            </a:r>
            <a:r>
              <a:rPr lang="en-US" sz="2400" b="1" dirty="0" err="1"/>
              <a:t>Inventori</a:t>
            </a:r>
            <a:r>
              <a:rPr lang="en-US" sz="2400" b="1" dirty="0"/>
              <a:t> </a:t>
            </a:r>
            <a:r>
              <a:rPr lang="en-US" sz="2400" b="1" dirty="0" err="1"/>
              <a:t>sahaja</a:t>
            </a:r>
            <a:r>
              <a:rPr lang="en-US" sz="2400" b="1" dirty="0"/>
              <a:t>) 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disertakan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Penyelidik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/>
            <a:r>
              <a:rPr lang="en-US" sz="2400" dirty="0" err="1" smtClean="0"/>
              <a:t>Salinan</a:t>
            </a:r>
            <a:r>
              <a:rPr lang="en-US" sz="2400" dirty="0" smtClean="0"/>
              <a:t> </a:t>
            </a:r>
            <a:r>
              <a:rPr lang="en-US" sz="2400" dirty="0" err="1"/>
              <a:t>brosur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arahan</a:t>
            </a:r>
            <a:r>
              <a:rPr lang="en-US" sz="2400" dirty="0"/>
              <a:t> </a:t>
            </a:r>
            <a:r>
              <a:rPr lang="en-US" sz="2400" dirty="0" err="1"/>
              <a:t>bayaran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penaja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yuran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Justifikasi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Pengarah</a:t>
            </a:r>
            <a:r>
              <a:rPr lang="en-US" sz="2400" dirty="0"/>
              <a:t> RMC 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 err="1"/>
              <a:t>luar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Inbois</a:t>
            </a:r>
            <a:r>
              <a:rPr lang="en-US" sz="2400" dirty="0"/>
              <a:t> @ </a:t>
            </a:r>
            <a:r>
              <a:rPr lang="en-US" sz="2400" dirty="0" err="1"/>
              <a:t>Sebut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@ Registration Form yang </a:t>
            </a:r>
            <a:r>
              <a:rPr lang="en-US" sz="2400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Projek</a:t>
            </a:r>
            <a:r>
              <a:rPr lang="en-US" sz="2400" dirty="0"/>
              <a:t> (</a:t>
            </a:r>
            <a:r>
              <a:rPr lang="en-US" sz="2400" dirty="0" smtClean="0"/>
              <a:t>t/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smtClean="0"/>
              <a:t>cop)</a:t>
            </a:r>
          </a:p>
          <a:p>
            <a:endParaRPr lang="fi-FI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7463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TUNTUTAN PEMBAYARAN LUAR NEGARA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US" sz="2400" dirty="0" err="1"/>
              <a:t>Maklumat</a:t>
            </a:r>
            <a:r>
              <a:rPr lang="en-US" sz="2400" dirty="0"/>
              <a:t> Bank </a:t>
            </a:r>
            <a:r>
              <a:rPr lang="en-US" sz="2400" dirty="0" err="1"/>
              <a:t>Penerima</a:t>
            </a:r>
            <a:r>
              <a:rPr lang="en-US" sz="2400" dirty="0"/>
              <a:t> :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	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Bank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/>
              <a:t>	</a:t>
            </a:r>
            <a:r>
              <a:rPr lang="en-US" sz="2000" b="1" dirty="0" err="1" smtClean="0"/>
              <a:t>Alamat</a:t>
            </a:r>
            <a:r>
              <a:rPr lang="en-US" sz="2000" b="1" dirty="0" smtClean="0"/>
              <a:t> </a:t>
            </a:r>
            <a:r>
              <a:rPr lang="en-US" sz="2000" b="1" dirty="0"/>
              <a:t>Bank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Penerima</a:t>
            </a:r>
            <a:r>
              <a:rPr lang="en-US" sz="2000" b="1" dirty="0" smtClean="0"/>
              <a:t>	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/>
              <a:t>	</a:t>
            </a:r>
            <a:r>
              <a:rPr lang="en-US" sz="2000" b="1" dirty="0" smtClean="0"/>
              <a:t>No</a:t>
            </a:r>
            <a:r>
              <a:rPr lang="en-US" sz="2000" b="1" dirty="0"/>
              <a:t>. </a:t>
            </a:r>
            <a:r>
              <a:rPr lang="en-US" sz="2000" b="1" dirty="0" err="1"/>
              <a:t>Akaun</a:t>
            </a:r>
            <a:r>
              <a:rPr lang="en-US" sz="2000" b="1" dirty="0"/>
              <a:t> </a:t>
            </a:r>
            <a:r>
              <a:rPr lang="en-US" sz="2000" b="1" dirty="0" err="1"/>
              <a:t>Penerima</a:t>
            </a:r>
            <a:r>
              <a:rPr lang="en-US" sz="2000" b="1" dirty="0"/>
              <a:t>/IBAN Code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/>
              <a:t>	SWIFT </a:t>
            </a:r>
            <a:r>
              <a:rPr lang="en-US" sz="2000" b="1" dirty="0"/>
              <a:t>Code 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/>
              <a:t>	Sort </a:t>
            </a:r>
            <a:r>
              <a:rPr lang="en-US" sz="2000" b="1" dirty="0"/>
              <a:t>Code (UK Bank)/ABA Code (USA Bank)</a:t>
            </a:r>
          </a:p>
          <a:p>
            <a:pPr lvl="2"/>
            <a:endParaRPr lang="fi-FI" sz="1600" b="1" dirty="0" smtClean="0">
              <a:ea typeface="ＭＳ Ｐゴシック" pitchFamily="34" charset="-128"/>
            </a:endParaRPr>
          </a:p>
          <a:p>
            <a:r>
              <a:rPr lang="fi-FI" sz="2400" dirty="0" smtClean="0">
                <a:ea typeface="ＭＳ Ｐゴシック" pitchFamily="34" charset="-128"/>
              </a:rPr>
              <a:t>Cara bayaran Telegrafik Transfer </a:t>
            </a:r>
            <a:r>
              <a:rPr lang="fi-FI" sz="2400" b="1" dirty="0" smtClean="0">
                <a:ea typeface="ＭＳ Ｐゴシック" pitchFamily="34" charset="-128"/>
              </a:rPr>
              <a:t>(TT) </a:t>
            </a:r>
            <a:r>
              <a:rPr lang="fi-FI" sz="2400" dirty="0" smtClean="0">
                <a:ea typeface="ＭＳ Ｐゴシック" pitchFamily="34" charset="-128"/>
              </a:rPr>
              <a:t>atau Demand Draft </a:t>
            </a:r>
            <a:r>
              <a:rPr lang="fi-FI" sz="2400" b="1" dirty="0" smtClean="0">
                <a:ea typeface="ＭＳ Ｐゴシック" pitchFamily="34" charset="-128"/>
              </a:rPr>
              <a:t>(DD)</a:t>
            </a:r>
            <a:endParaRPr lang="fi-FI" sz="2400" b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44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PEMULANGAN RESIT WANG PENDAHULUAN PELBAGAI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107706"/>
          </a:xfrm>
        </p:spPr>
        <p:txBody>
          <a:bodyPr/>
          <a:lstStyle/>
          <a:p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hendaklah</a:t>
            </a:r>
            <a:r>
              <a:rPr lang="en-US" sz="2400" dirty="0" smtClean="0"/>
              <a:t> </a:t>
            </a:r>
            <a:r>
              <a:rPr lang="en-US" sz="2400" dirty="0" err="1" smtClean="0"/>
              <a:t>diselaraskan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resit-resit</a:t>
            </a:r>
            <a:r>
              <a:rPr lang="en-US" sz="2400" dirty="0" smtClean="0"/>
              <a:t> ASAL </a:t>
            </a:r>
            <a:r>
              <a:rPr lang="en-US" sz="2400" dirty="0" err="1" smtClean="0"/>
              <a:t>pemulangan</a:t>
            </a:r>
            <a:r>
              <a:rPr lang="en-US" sz="2400" dirty="0" smtClean="0"/>
              <a:t> </a:t>
            </a:r>
            <a:r>
              <a:rPr lang="en-US" sz="2400" dirty="0" err="1" smtClean="0"/>
              <a:t>wang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tempoh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(2) </a:t>
            </a:r>
            <a:r>
              <a:rPr lang="en-US" sz="2400" b="1" dirty="0" err="1" smtClean="0"/>
              <a:t>minggu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tarikh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bayaran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pendahuluan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dikeluarkan</a:t>
            </a:r>
            <a:r>
              <a:rPr lang="en-US" sz="2400" b="1" dirty="0" smtClean="0"/>
              <a:t>. 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Baki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wang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pendahuluan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jika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ada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b="1" dirty="0" err="1">
                <a:solidFill>
                  <a:prstClr val="black"/>
                </a:solidFill>
              </a:rPr>
              <a:t>hendaklah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diserahkan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kaunter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penerimaan</a:t>
            </a:r>
            <a:r>
              <a:rPr lang="en-US" sz="2400" b="1" dirty="0">
                <a:solidFill>
                  <a:prstClr val="black"/>
                </a:solidFill>
              </a:rPr>
              <a:t> RMC </a:t>
            </a:r>
            <a:r>
              <a:rPr lang="en-US" sz="2400" dirty="0" err="1">
                <a:solidFill>
                  <a:prstClr val="black"/>
                </a:solidFill>
              </a:rPr>
              <a:t>dalam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tempoh</a:t>
            </a:r>
            <a:r>
              <a:rPr lang="en-US" sz="2400" b="1" dirty="0">
                <a:solidFill>
                  <a:prstClr val="black"/>
                </a:solidFill>
              </a:rPr>
              <a:t> 7 </a:t>
            </a:r>
            <a:r>
              <a:rPr lang="en-US" sz="2400" b="1" dirty="0" err="1">
                <a:solidFill>
                  <a:prstClr val="black"/>
                </a:solidFill>
              </a:rPr>
              <a:t>hari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dari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tarikh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surat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pemulangan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baki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pendahuluan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dikeluarkan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err="1" smtClean="0">
                <a:solidFill>
                  <a:prstClr val="black"/>
                </a:solidFill>
              </a:rPr>
              <a:t>Jika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resit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melebihi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amaun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pendahuluan</a:t>
            </a:r>
            <a:r>
              <a:rPr lang="en-US" sz="2400" i="1" dirty="0" smtClean="0">
                <a:solidFill>
                  <a:prstClr val="black"/>
                </a:solidFill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Ketua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Projek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perlu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memohon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tuntutan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Bayaran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Balik</a:t>
            </a:r>
            <a:r>
              <a:rPr lang="en-US" sz="2400" b="1" dirty="0" smtClean="0">
                <a:solidFill>
                  <a:prstClr val="black"/>
                </a:solidFill>
              </a:rPr>
              <a:t> Wang</a:t>
            </a:r>
            <a:endParaRPr lang="en-US" sz="2400" dirty="0" smtClean="0"/>
          </a:p>
          <a:p>
            <a:r>
              <a:rPr lang="en-US" sz="2400" dirty="0" err="1" smtClean="0"/>
              <a:t>Resit-resit</a:t>
            </a:r>
            <a:r>
              <a:rPr lang="en-US" sz="2400" dirty="0" smtClean="0"/>
              <a:t> ASAL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</a:t>
            </a:r>
            <a:r>
              <a:rPr lang="en-US" sz="2400" dirty="0" err="1" smtClean="0"/>
              <a:t>disahkan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Projek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t/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di gam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 A4.</a:t>
            </a:r>
          </a:p>
          <a:p>
            <a:r>
              <a:rPr lang="en-US" sz="2400" b="1" dirty="0" err="1"/>
              <a:t>Resit</a:t>
            </a:r>
            <a:r>
              <a:rPr lang="en-US" sz="2400" b="1" dirty="0"/>
              <a:t> </a:t>
            </a:r>
            <a:r>
              <a:rPr lang="en-US" sz="2400" b="1" dirty="0" err="1"/>
              <a:t>perbelanjaan</a:t>
            </a:r>
            <a:r>
              <a:rPr lang="en-US" sz="2400" b="1" dirty="0"/>
              <a:t> </a:t>
            </a:r>
            <a:r>
              <a:rPr lang="en-US" sz="2400" b="1" dirty="0" err="1"/>
              <a:t>mestilah</a:t>
            </a:r>
            <a:r>
              <a:rPr lang="en-US" sz="2400" b="1" dirty="0"/>
              <a:t> </a:t>
            </a:r>
            <a:r>
              <a:rPr lang="en-US" sz="2400" b="1" dirty="0" err="1"/>
              <a:t>sama</a:t>
            </a:r>
            <a:r>
              <a:rPr lang="en-US" sz="2400" b="1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yang </a:t>
            </a:r>
            <a:r>
              <a:rPr lang="en-US" sz="2400" dirty="0" err="1" smtClean="0"/>
              <a:t>disenaraikan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pendahuluan</a:t>
            </a:r>
            <a:r>
              <a:rPr lang="en-US" sz="2400" dirty="0"/>
              <a:t>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785" y="116632"/>
            <a:ext cx="7344816" cy="1143000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PEMULANGAN RESIT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 PENDAHULUAN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PELBAGAI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896273"/>
            <a:ext cx="864096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Resit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perbelanjaan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hendaklah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bertarikh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kemudian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daripada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tarikh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cek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pendahuluan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. 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pitchFamily="-65" charset="-128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		</a:t>
            </a:r>
            <a:r>
              <a:rPr lang="en-US" sz="2200" b="1" u="sng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Contoh</a:t>
            </a:r>
            <a:r>
              <a:rPr lang="en-US" sz="2200" b="1" u="sng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: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Tarikh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cek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pendahuluan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– 1.10.2012.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Semua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resit</a:t>
            </a:r>
            <a:endParaRPr lang="en-US" sz="2200" dirty="0">
              <a:solidFill>
                <a:prstClr val="black"/>
              </a:solidFill>
              <a:latin typeface="Calibri"/>
              <a:ea typeface="ＭＳ Ｐゴシック" pitchFamily="-65" charset="-128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             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perbelanjaan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hendaklah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bertarikh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pada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atau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selepas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 1.10.2012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pitchFamily="-65" charset="-12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007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5816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PEMULANGAN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RESIT PENDAHULUAN PERJALANAN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525963"/>
          </a:xfrm>
        </p:spPr>
        <p:txBody>
          <a:bodyPr/>
          <a:lstStyle/>
          <a:p>
            <a:pPr algn="just"/>
            <a:r>
              <a:rPr lang="en-US" sz="2400" dirty="0" err="1"/>
              <a:t>Pendahuluan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hendaklah</a:t>
            </a:r>
            <a:r>
              <a:rPr lang="en-US" sz="2400" dirty="0"/>
              <a:t> </a:t>
            </a:r>
            <a:r>
              <a:rPr lang="en-US" sz="2400" b="1" dirty="0" err="1"/>
              <a:t>diselaraskan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tuntutan</a:t>
            </a:r>
            <a:r>
              <a:rPr lang="en-US" sz="2400" b="1" dirty="0"/>
              <a:t> </a:t>
            </a:r>
            <a:r>
              <a:rPr lang="en-US" sz="2400" b="1" dirty="0" err="1"/>
              <a:t>perjalanan</a:t>
            </a:r>
            <a:r>
              <a:rPr lang="en-US" sz="2400" b="1" dirty="0"/>
              <a:t>, </a:t>
            </a:r>
            <a:r>
              <a:rPr lang="en-US" sz="2400" dirty="0"/>
              <a:t>yang </a:t>
            </a: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dibuat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staf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mengambil</a:t>
            </a:r>
            <a:r>
              <a:rPr lang="en-US" sz="2400" b="1" dirty="0"/>
              <a:t> </a:t>
            </a:r>
            <a:r>
              <a:rPr lang="en-US" sz="2400" b="1" dirty="0" err="1"/>
              <a:t>pendahuluan</a:t>
            </a:r>
            <a:r>
              <a:rPr lang="en-US" sz="2400" b="1" dirty="0"/>
              <a:t> </a:t>
            </a:r>
            <a:r>
              <a:rPr lang="en-US" sz="2400" b="1" dirty="0" err="1"/>
              <a:t>perjalanan</a:t>
            </a:r>
            <a:r>
              <a:rPr lang="en-US" sz="2400" b="1" dirty="0"/>
              <a:t>, </a:t>
            </a:r>
            <a:r>
              <a:rPr lang="en-US" sz="2400" b="1" dirty="0" err="1"/>
              <a:t>sekembalinya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bertugas</a:t>
            </a:r>
            <a:r>
              <a:rPr lang="en-US" sz="2400" b="1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dikemukakan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Pejabat</a:t>
            </a:r>
            <a:r>
              <a:rPr lang="en-US" sz="2400" b="1" dirty="0"/>
              <a:t> </a:t>
            </a:r>
            <a:r>
              <a:rPr lang="en-US" sz="2400" b="1" dirty="0" err="1"/>
              <a:t>Pembayar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lewat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10hb </a:t>
            </a:r>
            <a:r>
              <a:rPr lang="en-US" sz="2400" b="1" dirty="0" err="1"/>
              <a:t>bulan</a:t>
            </a:r>
            <a:r>
              <a:rPr lang="en-US" sz="2400" b="1" dirty="0"/>
              <a:t> </a:t>
            </a:r>
            <a:r>
              <a:rPr lang="en-US" sz="2400" b="1" dirty="0" err="1"/>
              <a:t>berikutnya</a:t>
            </a:r>
            <a:r>
              <a:rPr lang="en-US" sz="2400" b="1" dirty="0"/>
              <a:t>. </a:t>
            </a:r>
            <a:endParaRPr lang="en-US" sz="2400" dirty="0"/>
          </a:p>
          <a:p>
            <a:pPr algn="just"/>
            <a:r>
              <a:rPr lang="en-US" sz="2400" dirty="0" err="1"/>
              <a:t>Tuntutan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rasmi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 err="1"/>
              <a:t>Borang</a:t>
            </a:r>
            <a:r>
              <a:rPr lang="en-US" sz="2400" b="1" dirty="0"/>
              <a:t> </a:t>
            </a:r>
            <a:r>
              <a:rPr lang="en-US" sz="2400" b="1" dirty="0" err="1"/>
              <a:t>Tuntutan</a:t>
            </a:r>
            <a:r>
              <a:rPr lang="en-US" sz="2400" b="1" dirty="0"/>
              <a:t> </a:t>
            </a:r>
            <a:r>
              <a:rPr lang="en-US" sz="2400" b="1" dirty="0" err="1"/>
              <a:t>Perjalanan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Negeri</a:t>
            </a:r>
            <a:r>
              <a:rPr lang="en-US" sz="2400" b="1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1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1228"/>
            <a:ext cx="6563072" cy="1143000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PEMULANGAN RESIT PENDAHULUAN PERJALANAN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/>
          <a:lstStyle/>
          <a:p>
            <a:r>
              <a:rPr lang="en-US" sz="2400" b="1" dirty="0" err="1"/>
              <a:t>Resit-resit</a:t>
            </a:r>
            <a:r>
              <a:rPr lang="en-US" sz="2400" b="1" dirty="0"/>
              <a:t> </a:t>
            </a:r>
            <a:r>
              <a:rPr lang="en-US" sz="2400" b="1" dirty="0" err="1"/>
              <a:t>perbelanjaan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perjalanan</a:t>
            </a:r>
            <a:r>
              <a:rPr lang="en-US" sz="2400" b="1" dirty="0"/>
              <a:t> </a:t>
            </a:r>
            <a:r>
              <a:rPr lang="en-US" sz="2400" b="1" dirty="0" err="1"/>
              <a:t>rasmi</a:t>
            </a:r>
            <a:r>
              <a:rPr lang="en-US" sz="2400" b="1" dirty="0"/>
              <a:t> </a:t>
            </a:r>
            <a:r>
              <a:rPr lang="en-US" sz="2400" b="1" dirty="0" err="1"/>
              <a:t>berkenaan</a:t>
            </a:r>
            <a:r>
              <a:rPr lang="en-US" sz="2400" b="1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resit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sewa</a:t>
            </a:r>
            <a:r>
              <a:rPr lang="en-US" sz="2400" dirty="0"/>
              <a:t> hotel, </a:t>
            </a:r>
            <a:r>
              <a:rPr lang="en-US" sz="2400" dirty="0" err="1"/>
              <a:t>tol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letak</a:t>
            </a:r>
            <a:r>
              <a:rPr lang="en-US" sz="2400" dirty="0"/>
              <a:t> </a:t>
            </a:r>
            <a:r>
              <a:rPr lang="en-US" sz="2400" dirty="0" err="1"/>
              <a:t>kereta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seumpamanya</a:t>
            </a:r>
            <a:r>
              <a:rPr lang="en-US" sz="2400" dirty="0"/>
              <a:t> </a:t>
            </a:r>
            <a:r>
              <a:rPr lang="en-US" sz="2400" b="1" dirty="0" err="1"/>
              <a:t>hendaklah</a:t>
            </a:r>
            <a:r>
              <a:rPr lang="en-US" sz="2400" b="1" dirty="0"/>
              <a:t>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kriteria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 </a:t>
            </a:r>
            <a:r>
              <a:rPr lang="en-US" sz="2400" dirty="0"/>
              <a:t>:- 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  <a:tabLst>
                <a:tab pos="627063" algn="l"/>
                <a:tab pos="893763" algn="l"/>
                <a:tab pos="1073150" algn="l"/>
              </a:tabLst>
            </a:pPr>
            <a:r>
              <a:rPr lang="en-US" sz="2400" dirty="0" smtClean="0"/>
              <a:t>	 </a:t>
            </a:r>
            <a:r>
              <a:rPr lang="en-US" sz="2400" dirty="0" smtClean="0"/>
              <a:t> - </a:t>
            </a:r>
            <a:r>
              <a:rPr lang="en-US" sz="2400" dirty="0" err="1"/>
              <a:t>Tarikh</a:t>
            </a:r>
            <a:r>
              <a:rPr lang="en-US" sz="2400" dirty="0"/>
              <a:t> </a:t>
            </a:r>
            <a:r>
              <a:rPr lang="en-US" sz="2400" dirty="0" err="1"/>
              <a:t>resit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tempoh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rasmi</a:t>
            </a:r>
            <a:r>
              <a:rPr lang="en-US" sz="2400" dirty="0"/>
              <a:t> </a:t>
            </a:r>
            <a:r>
              <a:rPr lang="en-US" sz="2400" dirty="0" smtClean="0"/>
              <a:t>			 </a:t>
            </a:r>
            <a:r>
              <a:rPr lang="en-US" sz="2400" dirty="0" smtClean="0"/>
              <a:t>(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tarikh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selepas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- </a:t>
            </a:r>
            <a:r>
              <a:rPr lang="en-US" sz="2400" dirty="0" err="1"/>
              <a:t>Resit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staf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pendahuluan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 smtClean="0"/>
              <a:t>- </a:t>
            </a:r>
            <a:r>
              <a:rPr lang="en-US" sz="2400" dirty="0" err="1"/>
              <a:t>Resit</a:t>
            </a:r>
            <a:r>
              <a:rPr lang="en-US" sz="2400" dirty="0"/>
              <a:t> </a:t>
            </a:r>
            <a:r>
              <a:rPr lang="en-US" sz="2400" dirty="0" smtClean="0"/>
              <a:t>original </a:t>
            </a:r>
            <a:r>
              <a:rPr lang="en-US" sz="2400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 smtClean="0"/>
              <a:t>Projek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t/</a:t>
            </a:r>
            <a:r>
              <a:rPr lang="en-US" sz="2400" dirty="0" err="1" smtClean="0"/>
              <a:t>tangan</a:t>
            </a:r>
            <a:r>
              <a:rPr lang="en-US" sz="2400" dirty="0" smtClean="0"/>
              <a:t>  </a:t>
            </a:r>
            <a:r>
              <a:rPr lang="en-US" sz="2400" dirty="0"/>
              <a:t>ASAL </a:t>
            </a:r>
            <a:r>
              <a:rPr lang="en-US" sz="2400" dirty="0" err="1"/>
              <a:t>dan</a:t>
            </a:r>
            <a:r>
              <a:rPr lang="en-US" sz="2400" dirty="0"/>
              <a:t> di gam </a:t>
            </a:r>
            <a:r>
              <a:rPr lang="en-US" sz="2400" dirty="0" err="1"/>
              <a:t>atas</a:t>
            </a:r>
            <a:r>
              <a:rPr lang="en-US" sz="2400" dirty="0"/>
              <a:t> A4.</a:t>
            </a:r>
            <a:endParaRPr lang="en-US" sz="2400" dirty="0" smtClean="0"/>
          </a:p>
          <a:p>
            <a:r>
              <a:rPr lang="en-US" sz="2400" dirty="0" err="1" smtClean="0"/>
              <a:t>Baki</a:t>
            </a:r>
            <a:r>
              <a:rPr lang="en-US" sz="2400" dirty="0" smtClean="0"/>
              <a:t> </a:t>
            </a:r>
            <a:r>
              <a:rPr lang="en-US" sz="2400" dirty="0" err="1" smtClean="0"/>
              <a:t>wang</a:t>
            </a:r>
            <a:r>
              <a:rPr lang="en-US" sz="2400" dirty="0" smtClean="0"/>
              <a:t> </a:t>
            </a:r>
            <a:r>
              <a:rPr lang="en-US" sz="2400" dirty="0" err="1" smtClean="0"/>
              <a:t>pendahuluan</a:t>
            </a:r>
            <a:r>
              <a:rPr lang="en-US" sz="2400" dirty="0" smtClean="0"/>
              <a:t> (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) </a:t>
            </a:r>
            <a:r>
              <a:rPr lang="en-US" sz="2400" b="1" dirty="0" err="1" smtClean="0"/>
              <a:t>hendaklah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diserahkan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kaunter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penerimaan</a:t>
            </a:r>
            <a:r>
              <a:rPr lang="en-US" sz="2400" b="1" dirty="0" smtClean="0"/>
              <a:t> RMC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tempoh</a:t>
            </a:r>
            <a:r>
              <a:rPr lang="en-US" sz="2400" b="1" dirty="0" smtClean="0"/>
              <a:t> 7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tarikh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pemulangan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pendahuluan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dikeluarkan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0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120680" cy="850106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ISU-ISU PEMBAYARAN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68760"/>
            <a:ext cx="9001000" cy="51125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Dokumen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pembayaran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dikemukakan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RMC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</a:t>
            </a:r>
            <a:r>
              <a:rPr lang="en-US" b="1" dirty="0" err="1" smtClean="0">
                <a:solidFill>
                  <a:srgbClr val="000000"/>
                </a:solidFill>
              </a:rPr>
              <a:t>tidak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lengkap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2.    </a:t>
            </a:r>
            <a:r>
              <a:rPr lang="en-US" b="1" dirty="0" err="1" smtClean="0"/>
              <a:t>Pendaftaran</a:t>
            </a:r>
            <a:r>
              <a:rPr lang="en-US" b="1" dirty="0" smtClean="0"/>
              <a:t> </a:t>
            </a:r>
            <a:r>
              <a:rPr lang="en-US" b="1" dirty="0" err="1" smtClean="0"/>
              <a:t>syarikat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Pej</a:t>
            </a:r>
            <a:r>
              <a:rPr lang="en-US" b="1" dirty="0" smtClean="0"/>
              <a:t>. </a:t>
            </a:r>
            <a:r>
              <a:rPr lang="en-US" b="1" dirty="0" err="1" smtClean="0"/>
              <a:t>Bendahari</a:t>
            </a:r>
            <a:r>
              <a:rPr lang="en-US" b="1" dirty="0" smtClean="0"/>
              <a:t>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dibuat</a:t>
            </a:r>
            <a:r>
              <a:rPr lang="en-US" b="1" dirty="0" smtClean="0"/>
              <a:t> (</a:t>
            </a:r>
            <a:r>
              <a:rPr lang="en-US" b="1" dirty="0" err="1" smtClean="0"/>
              <a:t>invois</a:t>
            </a:r>
            <a:r>
              <a:rPr lang="en-US" b="1" dirty="0" smtClean="0"/>
              <a:t> &lt; RM 5k)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3.    </a:t>
            </a:r>
            <a:r>
              <a:rPr lang="en-US" b="1" dirty="0" err="1" smtClean="0"/>
              <a:t>Peruntukan</a:t>
            </a:r>
            <a:r>
              <a:rPr lang="en-US" b="1" dirty="0" smtClean="0"/>
              <a:t> SODO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mencukupi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4.    </a:t>
            </a:r>
            <a:r>
              <a:rPr lang="en-US" b="1" dirty="0" err="1" smtClean="0">
                <a:solidFill>
                  <a:srgbClr val="FF0000"/>
                </a:solidFill>
              </a:rPr>
              <a:t>Tiada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kelulusan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penaja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aset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inventori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lnSpc>
                <a:spcPct val="90000"/>
              </a:lnSpc>
              <a:buAutoNum type="arabicPeriod" startAt="5"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Tiada</a:t>
            </a:r>
            <a:r>
              <a:rPr lang="en-US" b="1" dirty="0" smtClean="0"/>
              <a:t> </a:t>
            </a:r>
            <a:r>
              <a:rPr lang="en-US" b="1" dirty="0" err="1" smtClean="0"/>
              <a:t>lampiran</a:t>
            </a:r>
            <a:r>
              <a:rPr lang="en-US" b="1" dirty="0" smtClean="0"/>
              <a:t> </a:t>
            </a:r>
            <a:r>
              <a:rPr lang="en-US" b="1" dirty="0" err="1" smtClean="0"/>
              <a:t>borang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, </a:t>
            </a:r>
            <a:r>
              <a:rPr lang="en-US" b="1" dirty="0" err="1" smtClean="0"/>
              <a:t>inventori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penyelenggaraan</a:t>
            </a:r>
            <a:r>
              <a:rPr lang="en-US" b="1" dirty="0" smtClean="0"/>
              <a:t> (</a:t>
            </a:r>
            <a:r>
              <a:rPr lang="en-US" b="1" dirty="0" err="1" smtClean="0"/>
              <a:t>borang</a:t>
            </a:r>
            <a:r>
              <a:rPr lang="en-US" b="1" dirty="0" smtClean="0"/>
              <a:t> pink)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6.   </a:t>
            </a:r>
            <a:r>
              <a:rPr lang="en-US" b="1" dirty="0" err="1" smtClean="0">
                <a:solidFill>
                  <a:srgbClr val="000000"/>
                </a:solidFill>
              </a:rPr>
              <a:t>Tuntutan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bil</a:t>
            </a:r>
            <a:r>
              <a:rPr lang="en-US" b="1" dirty="0" smtClean="0">
                <a:solidFill>
                  <a:srgbClr val="000000"/>
                </a:solidFill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invois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melangkaui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tahun</a:t>
            </a:r>
            <a:r>
              <a:rPr lang="en-US" b="1" dirty="0" smtClean="0">
                <a:solidFill>
                  <a:srgbClr val="000000"/>
                </a:solidFill>
              </a:rPr>
              <a:t> (&gt; 3 </a:t>
            </a:r>
            <a:r>
              <a:rPr lang="en-US" b="1" dirty="0" err="1" smtClean="0">
                <a:solidFill>
                  <a:srgbClr val="000000"/>
                </a:solidFill>
              </a:rPr>
              <a:t>bulan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n-US" b="1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39136" cy="792088"/>
          </a:xfrm>
        </p:spPr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ISU-ISU PEMBAYARAN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b="1" dirty="0" smtClean="0"/>
              <a:t>.  </a:t>
            </a:r>
            <a:r>
              <a:rPr lang="en-US" b="1" dirty="0" err="1" smtClean="0"/>
              <a:t>Perbelanjaan</a:t>
            </a:r>
            <a:r>
              <a:rPr lang="en-US" b="1" dirty="0" smtClean="0"/>
              <a:t> </a:t>
            </a:r>
            <a:r>
              <a:rPr lang="en-US" b="1" dirty="0" err="1" smtClean="0"/>
              <a:t>melebihi</a:t>
            </a:r>
            <a:r>
              <a:rPr lang="en-US" b="1" dirty="0" smtClean="0"/>
              <a:t> </a:t>
            </a:r>
            <a:r>
              <a:rPr lang="en-US" b="1" dirty="0" err="1" smtClean="0"/>
              <a:t>peruntukan</a:t>
            </a:r>
            <a:endParaRPr lang="en-US" dirty="0"/>
          </a:p>
          <a:p>
            <a:pPr marL="514350" indent="-514350">
              <a:buAutoNum type="arabicPeriod" startAt="8"/>
            </a:pPr>
            <a:r>
              <a:rPr lang="en-US" b="1" dirty="0" err="1" smtClean="0"/>
              <a:t>Kurang</a:t>
            </a:r>
            <a:r>
              <a:rPr lang="en-US" b="1" dirty="0" smtClean="0"/>
              <a:t> </a:t>
            </a:r>
            <a:r>
              <a:rPr lang="en-US" b="1" dirty="0" err="1" smtClean="0"/>
              <a:t>mahir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dirty="0"/>
          </a:p>
          <a:p>
            <a:pPr marL="514350" indent="-514350">
              <a:buAutoNum type="arabicPeriod" startAt="8"/>
            </a:pPr>
            <a:r>
              <a:rPr lang="en-US" b="1" dirty="0" err="1" smtClean="0"/>
              <a:t>Terlalu</a:t>
            </a:r>
            <a:r>
              <a:rPr lang="en-US" b="1" dirty="0" smtClean="0"/>
              <a:t> </a:t>
            </a:r>
            <a:r>
              <a:rPr lang="en-US" b="1" dirty="0" err="1" smtClean="0"/>
              <a:t>lewat</a:t>
            </a:r>
            <a:r>
              <a:rPr lang="en-US" b="1" dirty="0" smtClean="0"/>
              <a:t> </a:t>
            </a:r>
            <a:r>
              <a:rPr lang="en-US" b="1" dirty="0" err="1" smtClean="0"/>
              <a:t>kemukakan</a:t>
            </a:r>
            <a:r>
              <a:rPr lang="en-US" b="1" dirty="0" smtClean="0"/>
              <a:t> </a:t>
            </a:r>
            <a:r>
              <a:rPr lang="en-US" b="1" dirty="0" err="1" smtClean="0"/>
              <a:t>permohonan</a:t>
            </a:r>
            <a:r>
              <a:rPr lang="en-US" b="1" dirty="0" smtClean="0"/>
              <a:t>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pendahuluan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10.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pelarasan</a:t>
            </a:r>
            <a:r>
              <a:rPr lang="en-US" b="1" dirty="0" smtClean="0"/>
              <a:t> </a:t>
            </a:r>
            <a:r>
              <a:rPr lang="en-US" b="1" dirty="0" err="1" smtClean="0"/>
              <a:t>pendahuluan</a:t>
            </a:r>
            <a:r>
              <a:rPr lang="en-US" b="1" dirty="0" smtClean="0"/>
              <a:t> </a:t>
            </a:r>
            <a:r>
              <a:rPr lang="en-US" b="1" dirty="0" err="1" smtClean="0"/>
              <a:t>sedia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ada</a:t>
            </a:r>
            <a:r>
              <a:rPr lang="en-US" b="1" dirty="0" smtClean="0"/>
              <a:t> (</a:t>
            </a:r>
            <a:r>
              <a:rPr lang="en-US" b="1" dirty="0" err="1" smtClean="0"/>
              <a:t>pemulangan</a:t>
            </a:r>
            <a:r>
              <a:rPr lang="en-US" b="1" dirty="0" smtClean="0"/>
              <a:t> </a:t>
            </a:r>
            <a:r>
              <a:rPr lang="en-US" b="1" dirty="0" err="1" smtClean="0"/>
              <a:t>resit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11. </a:t>
            </a:r>
            <a:r>
              <a:rPr lang="en-US" b="1" dirty="0" err="1" smtClean="0"/>
              <a:t>Penyelidik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peribadi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65384"/>
              </p:ext>
            </p:extLst>
          </p:nvPr>
        </p:nvGraphicFramePr>
        <p:xfrm>
          <a:off x="185476" y="1004526"/>
          <a:ext cx="8763000" cy="5517686"/>
        </p:xfrm>
        <a:graphic>
          <a:graphicData uri="http://schemas.openxmlformats.org/drawingml/2006/table">
            <a:tbl>
              <a:tblPr/>
              <a:tblGrid>
                <a:gridCol w="1676400"/>
                <a:gridCol w="3657600"/>
                <a:gridCol w="3429000"/>
              </a:tblGrid>
              <a:tr h="451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JENIS TUNTUTAN</a:t>
                      </a:r>
                    </a:p>
                  </a:txBody>
                  <a:tcPr marT="45719" marB="4571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KESILAPAN YG KERAP DILAKUKAN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77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MY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Wang sendiri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OT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invois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saguhati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 perjalanan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pendahuluan pelbagai /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 resit pendahuluan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pembayaran Pesanan Tempatan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Yuran Seminar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Tuntutan Perjalanan Dalam dan Luar Negara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mengemukakan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dokumen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mengesahkan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dokumen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permohonan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dihantar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kurang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tempoh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14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sebelum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aktiviti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Wang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minggu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selepas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tarikh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dilakukan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memberi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audit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Terdedah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‘fraud’,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ketidakjujuran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pemalsuan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amaun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tindakan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tatatertib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Universiti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Pihak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mempunyai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cukup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meluluskan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baucer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seterusnya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menyulitkan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semasa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&amp;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bertgjwb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kelewatan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tersebut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Berhadapan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risiko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pemotongan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gaji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tanpa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notis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Bendahari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9712" y="188640"/>
            <a:ext cx="5976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MASALAH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YANG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DIHADAPI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05996"/>
              </p:ext>
            </p:extLst>
          </p:nvPr>
        </p:nvGraphicFramePr>
        <p:xfrm>
          <a:off x="168536" y="980728"/>
          <a:ext cx="8763000" cy="5575482"/>
        </p:xfrm>
        <a:graphic>
          <a:graphicData uri="http://schemas.openxmlformats.org/drawingml/2006/table">
            <a:tbl>
              <a:tblPr/>
              <a:tblGrid>
                <a:gridCol w="1676400"/>
                <a:gridCol w="3657600"/>
                <a:gridCol w="3429000"/>
              </a:tblGrid>
              <a:tr h="5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JENIS TUNTUTAN</a:t>
                      </a:r>
                    </a:p>
                  </a:txBody>
                  <a:tcPr marT="45710" marB="4571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KESILAPAN YG KERAP DILAKUKAN</a:t>
                      </a:r>
                      <a:endParaRPr kumimoji="0" lang="en-US" sz="18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0" marB="4571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  <a:endParaRPr kumimoji="0" lang="en-US" sz="18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0" marB="4571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35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MY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Wang sendiri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OT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invois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saguhati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 perjalanan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pendahuluan pelbagai /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 resit pendahuluan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pembayaran Pesanan Tempatan /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Yuran Seminar </a:t>
                      </a:r>
                      <a:r>
                        <a:rPr kumimoji="0" lang="en-MY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Tuntutan Perjalanan Dalam dan Luar Negara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inbois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pembelian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peralatan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diluluskan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Penaja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tempoh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masih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berjalan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Oktober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2012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dihantar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Oktober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2012.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juga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deskripsi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disertakan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melebihi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dilakukan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turut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bertanggungjawab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Penaja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selain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menjejaskan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imej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dilakukan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tempoh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masih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belum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berakhir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ditangguhkan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sehingga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tempoh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selesai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5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lewat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diluluskan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memohon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kemukakan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deskripsi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terlebih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dahulu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melebihi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perlu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melalui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proses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lantikan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tertakluk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AKTA KWSP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452320" cy="63408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JENIS-JENIS ELAUN/TUNTUTAN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6.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Bayaran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Balik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Wang	: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Pekeliling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Bendahari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Bil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7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tahun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2010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7.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Upah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/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Saguhati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: </a:t>
            </a:r>
            <a:r>
              <a:rPr lang="en-US" sz="1800" dirty="0" err="1"/>
              <a:t>Pekeliling</a:t>
            </a:r>
            <a:r>
              <a:rPr lang="en-US" sz="1800" dirty="0"/>
              <a:t> </a:t>
            </a:r>
            <a:r>
              <a:rPr lang="en-US" sz="1800" dirty="0" err="1"/>
              <a:t>Perbendaharaan</a:t>
            </a:r>
            <a:r>
              <a:rPr lang="en-US" sz="1800" dirty="0"/>
              <a:t> </a:t>
            </a:r>
            <a:r>
              <a:rPr lang="en-US" sz="1800" dirty="0" err="1"/>
              <a:t>Bil</a:t>
            </a:r>
            <a:r>
              <a:rPr lang="en-US" sz="1800" dirty="0"/>
              <a:t>. 2 </a:t>
            </a:r>
            <a:r>
              <a:rPr lang="en-US" sz="1800" dirty="0" err="1"/>
              <a:t>Tahun</a:t>
            </a:r>
            <a:r>
              <a:rPr lang="en-US" sz="1800" dirty="0"/>
              <a:t> 2005 </a:t>
            </a:r>
            <a:endParaRPr lang="en-US" sz="1800" dirty="0" smtClean="0"/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: </a:t>
            </a:r>
            <a:r>
              <a:rPr lang="en-US" sz="1800" dirty="0" err="1"/>
              <a:t>Pekeliling</a:t>
            </a:r>
            <a:r>
              <a:rPr lang="en-US" sz="1800" dirty="0"/>
              <a:t> </a:t>
            </a:r>
            <a:r>
              <a:rPr lang="en-US" sz="1800" dirty="0" err="1"/>
              <a:t>Pentadbiran</a:t>
            </a:r>
            <a:r>
              <a:rPr lang="en-US" sz="1800" dirty="0"/>
              <a:t> </a:t>
            </a:r>
            <a:r>
              <a:rPr lang="en-US" sz="1800" dirty="0" err="1"/>
              <a:t>Bil</a:t>
            </a:r>
            <a:r>
              <a:rPr lang="en-US" sz="1800" dirty="0"/>
              <a:t>. </a:t>
            </a:r>
            <a:r>
              <a:rPr lang="en-US" sz="1800" dirty="0" smtClean="0"/>
              <a:t>31/2010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endParaRPr lang="en-US" sz="8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8.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Tuntutan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Kerja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Lebih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Masa</a:t>
            </a:r>
            <a:endParaRPr lang="en-US" sz="1800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endParaRPr lang="en-US" sz="8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9.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Skim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Pelajar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Bekerja</a:t>
            </a:r>
            <a:endParaRPr lang="en-US" sz="18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10. </a:t>
            </a:r>
            <a:r>
              <a:rPr lang="en-US" sz="1800" dirty="0" err="1" smtClean="0">
                <a:ea typeface="ＭＳ Ｐゴシック" pitchFamily="34" charset="-128"/>
              </a:rPr>
              <a:t>Pembayaran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Inbois</a:t>
            </a:r>
            <a:r>
              <a:rPr lang="en-US" sz="1800" dirty="0" smtClean="0">
                <a:ea typeface="ＭＳ Ｐゴシック" pitchFamily="34" charset="-128"/>
              </a:rPr>
              <a:t> &lt; RM5,000 : </a:t>
            </a:r>
            <a:r>
              <a:rPr lang="en-US" sz="1800" dirty="0" err="1" smtClean="0">
                <a:ea typeface="ＭＳ Ｐゴシック" pitchFamily="34" charset="-128"/>
              </a:rPr>
              <a:t>Pekeliling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Bendahari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Bil</a:t>
            </a:r>
            <a:r>
              <a:rPr lang="en-US" sz="1800" dirty="0" smtClean="0">
                <a:ea typeface="ＭＳ Ｐゴシック" pitchFamily="34" charset="-128"/>
              </a:rPr>
              <a:t>. 7 </a:t>
            </a:r>
            <a:r>
              <a:rPr lang="en-US" sz="1800" dirty="0" err="1" smtClean="0">
                <a:ea typeface="ＭＳ Ｐゴシック" pitchFamily="34" charset="-128"/>
              </a:rPr>
              <a:t>Tahun</a:t>
            </a:r>
            <a:r>
              <a:rPr lang="en-US" sz="1800" dirty="0" smtClean="0">
                <a:ea typeface="ＭＳ Ｐゴシック" pitchFamily="34" charset="-128"/>
              </a:rPr>
              <a:t> 2010 </a:t>
            </a:r>
          </a:p>
          <a:p>
            <a:pPr marL="0" indent="0">
              <a:buFont typeface="Arial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11. </a:t>
            </a:r>
            <a:r>
              <a:rPr lang="en-US" sz="1800" dirty="0" err="1" smtClean="0">
                <a:ea typeface="ＭＳ Ｐゴシック" pitchFamily="34" charset="-128"/>
              </a:rPr>
              <a:t>Pesanan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Tempatan</a:t>
            </a:r>
            <a:r>
              <a:rPr lang="en-US" sz="1800" dirty="0" smtClean="0">
                <a:ea typeface="ＭＳ Ｐゴシック" pitchFamily="34" charset="-128"/>
              </a:rPr>
              <a:t> (LO)</a:t>
            </a:r>
          </a:p>
          <a:p>
            <a:pPr marL="0" indent="0">
              <a:buFont typeface="Arial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12. </a:t>
            </a:r>
            <a:r>
              <a:rPr lang="en-US" sz="1800" dirty="0" err="1" smtClean="0">
                <a:ea typeface="ＭＳ Ｐゴシック" pitchFamily="34" charset="-128"/>
              </a:rPr>
              <a:t>Tuntutan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Pembayaran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Luar</a:t>
            </a:r>
            <a:r>
              <a:rPr lang="en-US" sz="1800" dirty="0" smtClean="0">
                <a:ea typeface="ＭＳ Ｐゴシック" pitchFamily="34" charset="-128"/>
              </a:rPr>
              <a:t> Negara</a:t>
            </a:r>
          </a:p>
          <a:p>
            <a:pPr marL="0" indent="0">
              <a:buFont typeface="Arial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13. </a:t>
            </a:r>
            <a:r>
              <a:rPr lang="en-US" sz="1800" dirty="0" err="1" smtClean="0">
                <a:ea typeface="ＭＳ Ｐゴシック" pitchFamily="34" charset="-128"/>
              </a:rPr>
              <a:t>Pemulangan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Resit</a:t>
            </a:r>
            <a:r>
              <a:rPr lang="en-US" sz="1800" dirty="0" smtClean="0">
                <a:ea typeface="ＭＳ Ｐゴシック" pitchFamily="34" charset="-128"/>
              </a:rPr>
              <a:t> Wang </a:t>
            </a:r>
            <a:r>
              <a:rPr lang="en-US" sz="1800" dirty="0" err="1" smtClean="0">
                <a:ea typeface="ＭＳ Ｐゴシック" pitchFamily="34" charset="-128"/>
              </a:rPr>
              <a:t>Pendahuluan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Pelbagai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14. </a:t>
            </a:r>
            <a:r>
              <a:rPr lang="en-US" sz="1800" dirty="0" err="1" smtClean="0">
                <a:ea typeface="ＭＳ Ｐゴシック" pitchFamily="34" charset="-128"/>
              </a:rPr>
              <a:t>Pemulangan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Resit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Pendahuluan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Perjalanan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42265"/>
              </p:ext>
            </p:extLst>
          </p:nvPr>
        </p:nvGraphicFramePr>
        <p:xfrm>
          <a:off x="174844" y="1052736"/>
          <a:ext cx="8763000" cy="5464739"/>
        </p:xfrm>
        <a:graphic>
          <a:graphicData uri="http://schemas.openxmlformats.org/drawingml/2006/table">
            <a:tbl>
              <a:tblPr/>
              <a:tblGrid>
                <a:gridCol w="1676400"/>
                <a:gridCol w="3657600"/>
                <a:gridCol w="3429000"/>
              </a:tblGrid>
              <a:tr h="450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JENIS TUNTUTAN</a:t>
                      </a:r>
                    </a:p>
                  </a:txBody>
                  <a:tcPr marT="45690" marB="456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KESILAPAN YG KERAP DILAKUKAN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90" marB="456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90" marB="456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77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MY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Wang sendiri /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OT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invois /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saguhati /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 perjalanan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pendahuluan pelbagai /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 resit pendahuluan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pembayaran Pesanan Tempatan /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Yuran Seminar </a:t>
                      </a:r>
                      <a:r>
                        <a:rPr kumimoji="0" lang="en-MY" sz="15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Tuntutan Perjalanan Dalam dan Luar Negara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individu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mempunyai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pertalian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persaudaraan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Pesanan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(LO),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dokumen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inbois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&amp; DO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disahkan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KP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tandatangan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cop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getah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Permohonan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Yuran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kaedah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dikenalpasti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terlebih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dahulu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Contoh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–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bayaran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terus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kepada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penganjur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melalui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inbois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tetapi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KP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mohon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Bayaran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Balik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Wang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Bahagian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TIDAK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bercanggahan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Pekeliling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Bendahari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Surcaj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bukti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penerimaan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barangan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perkhidmatan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pembekal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menyebabkan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dikenakan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tatatertib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8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Bahagian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memproses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segera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terpaksa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mengenalpasti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kaedah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maklumat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diperlukan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07919"/>
              </p:ext>
            </p:extLst>
          </p:nvPr>
        </p:nvGraphicFramePr>
        <p:xfrm>
          <a:off x="201613" y="1340768"/>
          <a:ext cx="8763000" cy="5112569"/>
        </p:xfrm>
        <a:graphic>
          <a:graphicData uri="http://schemas.openxmlformats.org/drawingml/2006/table">
            <a:tbl>
              <a:tblPr/>
              <a:tblGrid>
                <a:gridCol w="1676400"/>
                <a:gridCol w="3657600"/>
                <a:gridCol w="3429000"/>
              </a:tblGrid>
              <a:tr h="470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JENIS TUNTUTAN</a:t>
                      </a: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KESILAPAN YG KERAP DILAKUKAN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42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MY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Wang sendiri /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OT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invois /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upah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saguhati /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pendahuluan perjalanan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pendahuluan pelbagai /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pemulangan resit pendahuluan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pembayaran Pesanan Tempatan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Yuran Seminar </a:t>
                      </a:r>
                      <a:r>
                        <a:rPr kumimoji="0" lang="en-MY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 Tuntutan Perjalanan Dalam dan Luar Negara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Seminar/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Persidangan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Negara,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aturcara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program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dilampirkan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bersama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Negara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juga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memperincikan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dibuat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hanya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kepilkan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dokumen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Tuntutan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Perjalanan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Negara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juga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kelulusan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Pej.TNC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(P&amp;I)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RA / unit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Aktiviti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dilampirkan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bersama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Bahagian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terpaksa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mengambil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inisiatif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mencari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di internet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tujuan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elaun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Tindakan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melewatkan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Bahagian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menggunakan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penaksiran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sendiri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terhadap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terlibat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sekiranya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berjaya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menghubungi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penyelidik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turut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melewatkan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AutoNum type="arabicPeriod" startAt="11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Bahagian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Kewangan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RMC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memproses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pembayaran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segera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perlu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salinan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kelulusan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tersebut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218"/>
              </p:ext>
            </p:extLst>
          </p:nvPr>
        </p:nvGraphicFramePr>
        <p:xfrm>
          <a:off x="177727" y="1340768"/>
          <a:ext cx="8596063" cy="5040561"/>
        </p:xfrm>
        <a:graphic>
          <a:graphicData uri="http://schemas.openxmlformats.org/drawingml/2006/table">
            <a:tbl>
              <a:tblPr/>
              <a:tblGrid>
                <a:gridCol w="874230"/>
                <a:gridCol w="4358156"/>
                <a:gridCol w="3363677"/>
              </a:tblGrid>
              <a:tr h="25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1" marB="4571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TUGAS KETUA PROJEK</a:t>
                      </a:r>
                      <a:endParaRPr kumimoji="0" lang="en-US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1" marB="457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MY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IMPLIKASI</a:t>
                      </a:r>
                    </a:p>
                  </a:txBody>
                  <a:tcPr marT="45711" marB="457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Memastikan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semua permohonan disediakan mengikut senarai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semak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Mengetahui jenis (nature) sesuatu transaksi kewangan agar tidak berlaku kesilapan  V-Siri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Memastikan semua pembelian mengikut proposal. Lampirkan surat justifikasi jika tiada dalam proposal.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r>
                        <a:rPr lang="sv-SE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Memastikan tuntutan/bayaran bil, invois, LO dibuat selaras dengan peraturan perbendaharaan dan yang digunapakai oleh Pihak Universiti.</a:t>
                      </a:r>
                    </a:p>
                    <a:p>
                      <a:endParaRPr lang="sv-SE" sz="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sv-SE" sz="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sv-SE" sz="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Memastikan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bahawa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bayaran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tuntutan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dibuat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teratur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munasabah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berpatutan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serta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mengawal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perbelanjaan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tuntutan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berkenaan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Kerani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tidak perlu memulangkan dokumen kerana tidak lengkap.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berlaku perbezaan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perekodan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file projek dan rekod di RMC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perlu menunggu lama untuk kelulusan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pembelian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Mengelakkan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KP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dikenakan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surcaj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tindakan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tatatertib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Mengelakkan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vot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terlebih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belanja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melebihi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peruntukan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diluluskan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Penaja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5252" y="84408"/>
            <a:ext cx="7848872" cy="7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Tanggungjawab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Ketua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Projek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8134672" cy="2474912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/>
            </a:r>
            <a:b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</a:br>
            <a:r>
              <a:rPr lang="en-US" sz="4000" b="1" u="sng" dirty="0" err="1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Isu</a:t>
            </a: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baki</a:t>
            </a: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 SODO </a:t>
            </a:r>
            <a:r>
              <a:rPr lang="en-US" sz="4000" b="1" u="sng" dirty="0" err="1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tidak</a:t>
            </a: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mencukupi</a:t>
            </a: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 : 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</a:b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perlu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pindaan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>
                <a:latin typeface="Baskerville Old Face" pitchFamily="18" charset="0"/>
                <a:ea typeface="ＭＳ Ｐゴシック" pitchFamily="34" charset="-128"/>
              </a:rPr>
              <a:t>B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-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siri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jika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masih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ada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baki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lain yang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boleh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dipindahkan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mengikut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kelayakan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vot</a:t>
            </a:r>
            <a:r>
              <a:rPr lang="en-US" sz="4000" dirty="0" smtClean="0">
                <a:latin typeface="Baskerville Old Face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Baskerville Old Face" pitchFamily="18" charset="0"/>
                <a:ea typeface="ＭＳ Ｐゴシック" pitchFamily="34" charset="-128"/>
              </a:rPr>
              <a:t>masing-masing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MY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717032"/>
            <a:ext cx="8208143" cy="244827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Proses </a:t>
            </a:r>
            <a:r>
              <a:rPr lang="en-US" u="sng" dirty="0" err="1" smtClean="0">
                <a:solidFill>
                  <a:srgbClr val="00B050"/>
                </a:solidFill>
                <a:latin typeface="Copperplate Gothic Bold" pitchFamily="34" charset="0"/>
              </a:rPr>
              <a:t>Pindaan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 V-</a:t>
            </a:r>
            <a:r>
              <a:rPr lang="en-US" u="sng" dirty="0" err="1" smtClean="0">
                <a:solidFill>
                  <a:srgbClr val="00B050"/>
                </a:solidFill>
                <a:latin typeface="Copperplate Gothic Bold" pitchFamily="34" charset="0"/>
              </a:rPr>
              <a:t>siri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di </a:t>
            </a:r>
            <a:r>
              <a:rPr lang="en-US" dirty="0" err="1" smtClean="0">
                <a:latin typeface="Copperplate Gothic Bold" pitchFamily="34" charset="0"/>
              </a:rPr>
              <a:t>lakukan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oleh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Unit </a:t>
            </a:r>
            <a:r>
              <a:rPr lang="en-US" u="sng" dirty="0" err="1" smtClean="0">
                <a:solidFill>
                  <a:srgbClr val="00B050"/>
                </a:solidFill>
                <a:latin typeface="Copperplate Gothic Bold" pitchFamily="34" charset="0"/>
              </a:rPr>
              <a:t>Pemantauan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Copperplate Gothic Bold" pitchFamily="34" charset="0"/>
              </a:rPr>
              <a:t>melalui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Copperplate Gothic Bold" pitchFamily="34" charset="0"/>
              </a:rPr>
              <a:t>radis</a:t>
            </a:r>
            <a:r>
              <a:rPr lang="en-US" u="sng" dirty="0" smtClean="0">
                <a:solidFill>
                  <a:srgbClr val="00B050"/>
                </a:solidFill>
                <a:latin typeface="Copperplate Gothic Bold" pitchFamily="34" charset="0"/>
              </a:rPr>
              <a:t> 3 </a:t>
            </a:r>
            <a:r>
              <a:rPr lang="en-US" dirty="0" err="1" smtClean="0">
                <a:latin typeface="Copperplate Gothic Bold" pitchFamily="34" charset="0"/>
              </a:rPr>
              <a:t>dan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bukan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Bahagian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Kewangan</a:t>
            </a:r>
            <a:endParaRPr lang="en-MY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Borang tambahan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(sekiranya perlu)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*sumber Portal RMC</a:t>
            </a:r>
            <a:endParaRPr lang="en-MY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25" y="3886200"/>
            <a:ext cx="8893175" cy="220662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3600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3600" dirty="0" smtClean="0"/>
              <a:t>**</a:t>
            </a:r>
            <a:r>
              <a:rPr lang="en-US" sz="3600" b="1" u="sng" dirty="0" err="1" smtClean="0"/>
              <a:t>mesti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kertas</a:t>
            </a:r>
            <a:r>
              <a:rPr lang="en-US" sz="3600" dirty="0" smtClean="0"/>
              <a:t> </a:t>
            </a:r>
            <a:r>
              <a:rPr lang="en-US" sz="3600" dirty="0" err="1" smtClean="0"/>
              <a:t>berwarna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D15AA"/>
                </a:solidFill>
              </a:rPr>
              <a:t>‘pink’</a:t>
            </a:r>
            <a:endParaRPr lang="en-MY" sz="3600" b="1" dirty="0">
              <a:solidFill>
                <a:srgbClr val="FD15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61037" cy="647701"/>
          </a:xfrm>
        </p:spPr>
        <p:txBody>
          <a:bodyPr/>
          <a:lstStyle/>
          <a:p>
            <a:pPr algn="r"/>
            <a:r>
              <a:rPr lang="en-US" sz="3200" b="1" dirty="0" smtClean="0">
                <a:ea typeface="ＭＳ Ｐゴシック" pitchFamily="34" charset="-128"/>
              </a:rPr>
              <a:t>BORANG DAFTAR INVENTORI</a:t>
            </a:r>
            <a:endParaRPr lang="en-MY" sz="3200" b="1" dirty="0" smtClean="0">
              <a:ea typeface="ＭＳ Ｐゴシック" pitchFamily="34" charset="-128"/>
            </a:endParaRPr>
          </a:p>
        </p:txBody>
      </p:sp>
      <p:graphicFrame>
        <p:nvGraphicFramePr>
          <p:cNvPr id="491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05099"/>
              </p:ext>
            </p:extLst>
          </p:nvPr>
        </p:nvGraphicFramePr>
        <p:xfrm>
          <a:off x="899592" y="598474"/>
          <a:ext cx="77057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4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8474"/>
                        <a:ext cx="7705725" cy="5832475"/>
                      </a:xfrm>
                      <a:prstGeom prst="rect">
                        <a:avLst/>
                      </a:prstGeom>
                      <a:solidFill>
                        <a:srgbClr val="FCA2F1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12564"/>
              </p:ext>
            </p:extLst>
          </p:nvPr>
        </p:nvGraphicFramePr>
        <p:xfrm>
          <a:off x="971550" y="729632"/>
          <a:ext cx="77057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8" name="Acrobat Document" r:id="rId3" imgW="10058400" imgH="7784640" progId="AcroExch.Document.7">
                  <p:embed/>
                </p:oleObj>
              </mc:Choice>
              <mc:Fallback>
                <p:oleObj name="Acrobat Document" r:id="rId3" imgW="10058400" imgH="7784640" progId="AcroExch.Document.7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29632"/>
                        <a:ext cx="7705725" cy="5616575"/>
                      </a:xfrm>
                      <a:prstGeom prst="rect">
                        <a:avLst/>
                      </a:prstGeom>
                      <a:solidFill>
                        <a:srgbClr val="FCA2F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614757" y="108920"/>
            <a:ext cx="7337127" cy="620712"/>
          </a:xfrm>
        </p:spPr>
        <p:txBody>
          <a:bodyPr/>
          <a:lstStyle/>
          <a:p>
            <a:r>
              <a:rPr lang="en-MY" sz="3200" b="1" dirty="0" smtClean="0">
                <a:ea typeface="ＭＳ Ｐゴシック" pitchFamily="34" charset="-128"/>
              </a:rPr>
              <a:t>BORANG DAFTAR PENYELENGGARAAN </a:t>
            </a:r>
            <a:endParaRPr lang="en-MY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331640" y="31898"/>
            <a:ext cx="7343775" cy="620713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 </a:t>
            </a:r>
            <a:r>
              <a:rPr lang="en-MY" dirty="0" smtClean="0">
                <a:ea typeface="ＭＳ Ｐゴシック" pitchFamily="34" charset="-128"/>
              </a:rPr>
              <a:t/>
            </a:r>
            <a:br>
              <a:rPr lang="en-MY" dirty="0" smtClean="0">
                <a:ea typeface="ＭＳ Ｐゴシック" pitchFamily="34" charset="-128"/>
              </a:rPr>
            </a:br>
            <a:r>
              <a:rPr lang="en-MY" dirty="0" smtClean="0">
                <a:ea typeface="ＭＳ Ｐゴシック" pitchFamily="34" charset="-128"/>
              </a:rPr>
              <a:t> </a:t>
            </a:r>
            <a:r>
              <a:rPr lang="en-MY" sz="3200" b="1" dirty="0" smtClean="0">
                <a:ea typeface="ＭＳ Ｐゴシック" pitchFamily="34" charset="-128"/>
              </a:rPr>
              <a:t>BORANG </a:t>
            </a:r>
            <a:r>
              <a:rPr lang="en-US" sz="3200" b="1" dirty="0" smtClean="0">
                <a:ea typeface="ＭＳ Ｐゴシック" pitchFamily="34" charset="-128"/>
              </a:rPr>
              <a:t>DAFTAR HARTA TETAP</a:t>
            </a:r>
            <a:r>
              <a:rPr lang="en-MY" sz="3200" dirty="0" smtClean="0">
                <a:ea typeface="ＭＳ Ｐゴシック" pitchFamily="34" charset="-128"/>
              </a:rPr>
              <a:t/>
            </a:r>
            <a:br>
              <a:rPr lang="en-MY" sz="3200" dirty="0" smtClean="0">
                <a:ea typeface="ＭＳ Ｐゴシック" pitchFamily="34" charset="-128"/>
              </a:rPr>
            </a:br>
            <a:endParaRPr lang="en-MY" sz="3200" dirty="0" smtClean="0">
              <a:ea typeface="ＭＳ Ｐゴシック" pitchFamily="34" charset="-128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187450" y="765175"/>
          <a:ext cx="6769100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2" name="Acrobat Document" r:id="rId3" imgW="7556400" imgH="10710000" progId="AcroExch.Document.7">
                  <p:embed/>
                </p:oleObj>
              </mc:Choice>
              <mc:Fallback>
                <p:oleObj name="Acrobat Document" r:id="rId3" imgW="7556400" imgH="10710000" progId="AcroExch.Document.7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765175"/>
                        <a:ext cx="6769100" cy="5688013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116632"/>
            <a:ext cx="675851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Pegawai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yang </a:t>
            </a:r>
          </a:p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Terlibat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dalam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-65" charset="-128"/>
                <a:cs typeface="+mn-cs"/>
              </a:rPr>
              <a:t>pembayaran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65" charset="-128"/>
              <a:cs typeface="+mn-cs"/>
            </a:endParaRP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61043"/>
              </p:ext>
            </p:extLst>
          </p:nvPr>
        </p:nvGraphicFramePr>
        <p:xfrm>
          <a:off x="452438" y="1557338"/>
          <a:ext cx="8429625" cy="4082174"/>
        </p:xfrm>
        <a:graphic>
          <a:graphicData uri="http://schemas.openxmlformats.org/drawingml/2006/table">
            <a:tbl>
              <a:tblPr/>
              <a:tblGrid>
                <a:gridCol w="2809875"/>
                <a:gridCol w="3597366"/>
                <a:gridCol w="2022384"/>
              </a:tblGrid>
              <a:tr h="554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PEGAWAI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JABATAN / PTJ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SAMB. TEL</a:t>
                      </a:r>
                      <a:endParaRPr kumimoji="0" lang="en-MY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94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 Abdul Rashid Bin </a:t>
                      </a:r>
                      <a:r>
                        <a:rPr lang="en-US" sz="1800" dirty="0" err="1" smtClean="0"/>
                        <a:t>Aris</a:t>
                      </a:r>
                      <a:endParaRPr lang="en-US" sz="1800" baseline="0" dirty="0" smtClean="0"/>
                    </a:p>
                    <a:p>
                      <a:r>
                        <a:rPr lang="en-US" sz="1800" b="1" baseline="0" dirty="0" err="1" smtClean="0"/>
                        <a:t>Penolong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Bendahari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Kanan</a:t>
                      </a:r>
                      <a:endParaRPr lang="en-MY" sz="1800" b="1" dirty="0"/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(</a:t>
                      </a:r>
                      <a:r>
                        <a:rPr lang="en-US" sz="1800" baseline="0" dirty="0" err="1" smtClean="0"/>
                        <a:t>Pemantauan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Keseluruhan</a:t>
                      </a:r>
                      <a:r>
                        <a:rPr lang="en-US" sz="1800" baseline="0" dirty="0" smtClean="0"/>
                        <a:t>)</a:t>
                      </a:r>
                      <a:endParaRPr lang="en-MY" sz="1800" dirty="0"/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37869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Nor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Izra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Binti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Mohamad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Penolong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Akauntan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FKSG, FKE, FCOMP, VOT TABUNG</a:t>
                      </a:r>
                      <a:endParaRPr kumimoji="0" lang="en-MY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37901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Zuhaidah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Kasim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Penolong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Akauntan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FBME, FS, </a:t>
                      </a: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FM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37901</a:t>
                      </a:r>
                      <a:endParaRPr kumimoji="0" lang="en-MY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En. Muhammad Tariq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Zainal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Abidin</a:t>
                      </a:r>
                      <a:endParaRPr kumimoji="0" lang="en-MY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Penolong</a:t>
                      </a:r>
                      <a:r>
                        <a:rPr kumimoji="0" lang="en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MY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Akauntan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FKK, FPREE, FTI, VOT MENGURUS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37929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En. </a:t>
                      </a:r>
                      <a:r>
                        <a:rPr kumimoji="0" lang="en-MY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Muhamad</a:t>
                      </a: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MY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Najib</a:t>
                      </a: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Hassan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Penolong</a:t>
                      </a:r>
                      <a:r>
                        <a:rPr kumimoji="0" lang="en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MY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Akauntan</a:t>
                      </a:r>
                      <a:endParaRPr kumimoji="0" lang="en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FKM, FKA, FAB, FP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37929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8101" y="2214554"/>
            <a:ext cx="467294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Sekian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, </a:t>
            </a:r>
          </a:p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Terima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Kasih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65" charset="-128"/>
                <a:cs typeface="+mn-cs"/>
              </a:rPr>
              <a:t>.</a:t>
            </a:r>
          </a:p>
        </p:txBody>
      </p:sp>
      <p:pic>
        <p:nvPicPr>
          <p:cNvPr id="52227" name="Picture 2" descr="C:\Users\LENOVO User\Pictures\my%20inspi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00450"/>
            <a:ext cx="24352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6612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Pusat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Pengurusan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Penyelidikan</a:t>
            </a:r>
            <a:endParaRPr lang="en-US" sz="1200" b="1" dirty="0"/>
          </a:p>
          <a:p>
            <a:r>
              <a:rPr lang="en-US" sz="1200" b="1" dirty="0" smtClean="0"/>
              <a:t>Update : 25</a:t>
            </a:r>
            <a:r>
              <a:rPr lang="en-US" sz="1200" b="1" dirty="0" smtClean="0"/>
              <a:t> </a:t>
            </a:r>
            <a:r>
              <a:rPr lang="en-US" sz="1200" b="1" dirty="0" smtClean="0"/>
              <a:t>Jun 2013</a:t>
            </a:r>
            <a:endParaRPr lang="en-MY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704" y="305636"/>
            <a:ext cx="6552728" cy="646331"/>
          </a:xfrm>
          <a:ln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169988"/>
            <a:ext cx="8229600" cy="518795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Elaun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Makan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Sewa</a:t>
            </a:r>
            <a:r>
              <a:rPr lang="en-US" dirty="0" smtClean="0">
                <a:ea typeface="ＭＳ Ｐゴシック" pitchFamily="34" charset="-128"/>
              </a:rPr>
              <a:t> Hotel</a:t>
            </a:r>
          </a:p>
          <a:p>
            <a:r>
              <a:rPr lang="en-US" dirty="0" err="1" smtClean="0">
                <a:ea typeface="ＭＳ Ｐゴシック" pitchFamily="34" charset="-128"/>
              </a:rPr>
              <a:t>Elaun</a:t>
            </a:r>
            <a:r>
              <a:rPr lang="en-US" dirty="0" smtClean="0">
                <a:ea typeface="ＭＳ Ｐゴシック" pitchFamily="34" charset="-128"/>
              </a:rPr>
              <a:t> Lodging </a:t>
            </a:r>
          </a:p>
          <a:p>
            <a:r>
              <a:rPr lang="en-US" dirty="0" err="1" smtClean="0">
                <a:ea typeface="ＭＳ Ｐゴシック" pitchFamily="34" charset="-128"/>
              </a:rPr>
              <a:t>Elaun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Harian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Perbatuan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Tambang </a:t>
            </a:r>
            <a:r>
              <a:rPr lang="en-US" dirty="0" err="1" smtClean="0">
                <a:ea typeface="ＭＳ Ｐゴシック" pitchFamily="34" charset="-128"/>
              </a:rPr>
              <a:t>Gantian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Tambang </a:t>
            </a:r>
            <a:r>
              <a:rPr lang="en-US" dirty="0" err="1" smtClean="0">
                <a:ea typeface="ＭＳ Ｐゴシック" pitchFamily="34" charset="-128"/>
              </a:rPr>
              <a:t>Pengangkutan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Awam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cth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err="1" smtClean="0">
                <a:ea typeface="ＭＳ Ｐゴシック" pitchFamily="34" charset="-128"/>
              </a:rPr>
              <a:t>teksi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Pelbagai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cth</a:t>
            </a:r>
            <a:r>
              <a:rPr lang="en-US" dirty="0"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dobi</a:t>
            </a:r>
            <a:r>
              <a:rPr lang="en-US" dirty="0" smtClean="0">
                <a:ea typeface="ＭＳ Ｐゴシック" pitchFamily="34" charset="-128"/>
              </a:rPr>
              <a:t>, parking</a:t>
            </a:r>
            <a:endParaRPr lang="en-MY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799" cy="646331"/>
          </a:xfrm>
          <a:ln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SYARAT KELULUSAN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9304"/>
            <a:ext cx="8784976" cy="4956860"/>
          </a:xfrm>
        </p:spPr>
        <p:txBody>
          <a:bodyPr/>
          <a:lstStyle/>
          <a:p>
            <a:pPr marL="914400" lvl="2" indent="0">
              <a:buNone/>
            </a:pPr>
            <a:r>
              <a:rPr lang="en-US" i="1" dirty="0" err="1"/>
              <a:t>Arahan</a:t>
            </a:r>
            <a:r>
              <a:rPr lang="en-US" i="1" dirty="0"/>
              <a:t>/</a:t>
            </a:r>
            <a:r>
              <a:rPr lang="en-US" i="1" dirty="0" err="1"/>
              <a:t>kelulusan</a:t>
            </a:r>
            <a:r>
              <a:rPr lang="en-US" i="1" dirty="0"/>
              <a:t> </a:t>
            </a:r>
            <a:r>
              <a:rPr lang="en-US" i="1" dirty="0" err="1"/>
              <a:t>perjalanan</a:t>
            </a:r>
            <a:r>
              <a:rPr lang="en-US" i="1" dirty="0"/>
              <a:t> </a:t>
            </a:r>
            <a:r>
              <a:rPr lang="en-US" i="1" dirty="0" err="1"/>
              <a:t>rasmi</a:t>
            </a:r>
            <a:r>
              <a:rPr lang="en-US" i="1" dirty="0"/>
              <a:t> </a:t>
            </a:r>
            <a:r>
              <a:rPr lang="en-US" i="1" dirty="0" err="1" smtClean="0"/>
              <a:t>merangkumi</a:t>
            </a:r>
            <a:r>
              <a:rPr lang="en-US" i="1" dirty="0"/>
              <a:t> </a:t>
            </a:r>
            <a:r>
              <a:rPr lang="en-US" i="1" dirty="0" err="1" smtClean="0"/>
              <a:t>kelulusan</a:t>
            </a:r>
            <a:r>
              <a:rPr lang="en-US" i="1" dirty="0" smtClean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 smtClean="0"/>
              <a:t>staf</a:t>
            </a:r>
            <a:r>
              <a:rPr lang="en-US" i="1" dirty="0" smtClean="0"/>
              <a:t> </a:t>
            </a:r>
            <a:r>
              <a:rPr lang="en-US" i="1" dirty="0" err="1"/>
              <a:t>membuat</a:t>
            </a:r>
            <a:r>
              <a:rPr lang="en-US" i="1" dirty="0"/>
              <a:t> </a:t>
            </a:r>
            <a:r>
              <a:rPr lang="en-US" i="1" dirty="0" err="1"/>
              <a:t>tuntutan</a:t>
            </a:r>
            <a:r>
              <a:rPr lang="en-US" i="1" dirty="0"/>
              <a:t> </a:t>
            </a:r>
            <a:r>
              <a:rPr lang="en-US" i="1" dirty="0" err="1"/>
              <a:t>perjalanan</a:t>
            </a:r>
            <a:r>
              <a:rPr lang="en-US" i="1" dirty="0"/>
              <a:t> </a:t>
            </a:r>
            <a:r>
              <a:rPr lang="en-US" i="1" dirty="0" err="1"/>
              <a:t>mengikut</a:t>
            </a:r>
            <a:r>
              <a:rPr lang="en-US" i="1" dirty="0"/>
              <a:t> </a:t>
            </a:r>
            <a:r>
              <a:rPr lang="en-US" i="1" dirty="0" err="1"/>
              <a:t>kelayakan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lvl="0"/>
            <a:r>
              <a:rPr lang="en-US" sz="2400" dirty="0" err="1"/>
              <a:t>Surat</a:t>
            </a:r>
            <a:r>
              <a:rPr lang="en-US" sz="2400" dirty="0"/>
              <a:t>/email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b="1" dirty="0"/>
              <a:t>DEKAN RESEARCH ALLIANCE </a:t>
            </a:r>
            <a:r>
              <a:rPr lang="en-US" sz="2400" dirty="0" err="1"/>
              <a:t>bagi</a:t>
            </a:r>
            <a:r>
              <a:rPr lang="en-US" sz="2400" b="1" dirty="0"/>
              <a:t> </a:t>
            </a:r>
            <a:r>
              <a:rPr lang="en-US" sz="2400" dirty="0" err="1"/>
              <a:t>menghadiri</a:t>
            </a:r>
            <a:r>
              <a:rPr lang="en-US" sz="2400" dirty="0"/>
              <a:t> </a:t>
            </a:r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err="1"/>
              <a:t>mesyuarat</a:t>
            </a:r>
            <a:r>
              <a:rPr lang="en-US" sz="2400" dirty="0"/>
              <a:t>/</a:t>
            </a:r>
            <a:r>
              <a:rPr lang="en-US" sz="2400" dirty="0" err="1"/>
              <a:t>kerja</a:t>
            </a:r>
            <a:r>
              <a:rPr lang="en-US" sz="2400" dirty="0"/>
              <a:t>  </a:t>
            </a:r>
            <a:r>
              <a:rPr lang="en-US" sz="2400" dirty="0" err="1"/>
              <a:t>lapangan</a:t>
            </a:r>
            <a:r>
              <a:rPr lang="en-US" sz="2400" dirty="0"/>
              <a:t>/seminar/</a:t>
            </a:r>
            <a:r>
              <a:rPr lang="en-US" sz="2400" dirty="0" err="1"/>
              <a:t>bengkel</a:t>
            </a:r>
            <a:r>
              <a:rPr lang="en-US" sz="2400" dirty="0"/>
              <a:t> (</a:t>
            </a:r>
            <a:r>
              <a:rPr lang="en-US" sz="2400" dirty="0" err="1"/>
              <a:t>Luar</a:t>
            </a:r>
            <a:r>
              <a:rPr lang="en-US" sz="2400" dirty="0"/>
              <a:t> UTM @ </a:t>
            </a:r>
            <a:r>
              <a:rPr lang="en-US" sz="2400" dirty="0" err="1"/>
              <a:t>Dalam</a:t>
            </a:r>
            <a:r>
              <a:rPr lang="en-US" sz="2400" dirty="0"/>
              <a:t> Negara </a:t>
            </a:r>
            <a:r>
              <a:rPr lang="en-US" sz="2400" dirty="0" err="1"/>
              <a:t>sahaja</a:t>
            </a:r>
            <a:r>
              <a:rPr lang="en-US" sz="2400" dirty="0"/>
              <a:t>).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 RA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diperolehi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Unit </a:t>
            </a:r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smtClean="0"/>
              <a:t>RMC.</a:t>
            </a:r>
            <a:endParaRPr lang="en-US" sz="2400" dirty="0"/>
          </a:p>
          <a:p>
            <a:pPr lvl="0"/>
            <a:r>
              <a:rPr lang="en-US" sz="2400" dirty="0" err="1"/>
              <a:t>Surat</a:t>
            </a:r>
            <a:r>
              <a:rPr lang="en-US" sz="2400" dirty="0"/>
              <a:t>/email </a:t>
            </a:r>
            <a:r>
              <a:rPr lang="en-US" sz="2400" dirty="0" err="1"/>
              <a:t>arahan</a:t>
            </a:r>
            <a:r>
              <a:rPr lang="en-US" sz="2400" dirty="0"/>
              <a:t> </a:t>
            </a:r>
            <a:r>
              <a:rPr lang="en-US" sz="2400" b="1" dirty="0"/>
              <a:t>KETUA PROJEK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b="1" dirty="0"/>
              <a:t> </a:t>
            </a:r>
            <a:r>
              <a:rPr lang="en-US" sz="2400" dirty="0" err="1"/>
              <a:t>menghadiri</a:t>
            </a:r>
            <a:r>
              <a:rPr lang="en-US" sz="2400" dirty="0"/>
              <a:t> </a:t>
            </a:r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err="1"/>
              <a:t>mesyuarat</a:t>
            </a:r>
            <a:r>
              <a:rPr lang="en-US" sz="2400" dirty="0"/>
              <a:t>/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/seminar/</a:t>
            </a:r>
            <a:r>
              <a:rPr lang="en-US" sz="2400" dirty="0" err="1"/>
              <a:t>bengkel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UTM) –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Projek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Pelajar</a:t>
            </a:r>
            <a:r>
              <a:rPr lang="en-US" sz="2400" dirty="0"/>
              <a:t> </a:t>
            </a:r>
            <a:r>
              <a:rPr lang="en-US" sz="2400" dirty="0" err="1"/>
              <a:t>sahaja</a:t>
            </a:r>
            <a:endParaRPr lang="en-US" sz="2400" dirty="0"/>
          </a:p>
          <a:p>
            <a:pPr lvl="0"/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b="1" dirty="0"/>
              <a:t>UNIT AKTIVITI RMC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pembentangan</a:t>
            </a:r>
            <a:r>
              <a:rPr lang="en-US" sz="2400" dirty="0"/>
              <a:t> </a:t>
            </a:r>
            <a:r>
              <a:rPr lang="en-US" sz="2400" dirty="0" err="1"/>
              <a:t>kertas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yuran</a:t>
            </a:r>
            <a:r>
              <a:rPr lang="en-US" sz="2400" dirty="0"/>
              <a:t> </a:t>
            </a:r>
            <a:r>
              <a:rPr lang="en-US" sz="2400" dirty="0" err="1"/>
              <a:t>kertas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sahaja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&amp; </a:t>
            </a:r>
            <a:r>
              <a:rPr lang="en-US" sz="2400" dirty="0" err="1"/>
              <a:t>Luar</a:t>
            </a:r>
            <a:r>
              <a:rPr lang="en-US" sz="2400" dirty="0"/>
              <a:t> Negara).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779096" cy="504056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SYARAT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KELULUSAN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perjalanan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Negara yang </a:t>
            </a:r>
            <a:r>
              <a:rPr lang="en-US" sz="2400" dirty="0" err="1"/>
              <a:t>diluluskan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b="1" dirty="0"/>
              <a:t> TNCPI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 smtClean="0"/>
              <a:t>Penganjuran</a:t>
            </a:r>
            <a:r>
              <a:rPr lang="en-US" sz="2400" dirty="0" smtClean="0"/>
              <a:t> </a:t>
            </a:r>
            <a:r>
              <a:rPr lang="en-US" sz="2400" dirty="0" err="1" smtClean="0"/>
              <a:t>Bengkel</a:t>
            </a:r>
            <a:r>
              <a:rPr lang="en-US" sz="2400" dirty="0" smtClean="0"/>
              <a:t>/ </a:t>
            </a:r>
            <a:r>
              <a:rPr lang="en-US" sz="2400" dirty="0" err="1" smtClean="0"/>
              <a:t>Kursus</a:t>
            </a:r>
            <a:r>
              <a:rPr lang="en-US" sz="2400" dirty="0" smtClean="0"/>
              <a:t>/ Seminar/ </a:t>
            </a:r>
            <a:r>
              <a:rPr lang="en-US" sz="2400" dirty="0" err="1" smtClean="0"/>
              <a:t>Persidangan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UTM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 RA.</a:t>
            </a:r>
          </a:p>
          <a:p>
            <a:pPr lvl="0"/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Penganjuran</a:t>
            </a:r>
            <a:r>
              <a:rPr lang="en-US" sz="2400" dirty="0"/>
              <a:t> </a:t>
            </a:r>
            <a:r>
              <a:rPr lang="en-US" sz="2400" dirty="0" err="1"/>
              <a:t>Bengkel</a:t>
            </a:r>
            <a:r>
              <a:rPr lang="en-US" sz="2400" dirty="0" smtClean="0"/>
              <a:t>/ </a:t>
            </a:r>
            <a:r>
              <a:rPr lang="en-US" sz="2400" dirty="0" err="1" smtClean="0"/>
              <a:t>Kursus</a:t>
            </a:r>
            <a:r>
              <a:rPr lang="en-US" sz="2400" dirty="0" smtClean="0"/>
              <a:t>/ Seminar/ </a:t>
            </a:r>
            <a:r>
              <a:rPr lang="en-US" sz="2400" dirty="0" err="1" smtClean="0"/>
              <a:t>Persidangan</a:t>
            </a:r>
            <a:r>
              <a:rPr lang="en-US" sz="2400" dirty="0" smtClean="0"/>
              <a:t> </a:t>
            </a:r>
            <a:r>
              <a:rPr lang="en-US" sz="2400" dirty="0" err="1"/>
              <a:t>Luar</a:t>
            </a:r>
            <a:r>
              <a:rPr lang="en-US" sz="2400" dirty="0"/>
              <a:t> UTM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kelulusan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TNC (P&amp;I).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835696" y="691202"/>
            <a:ext cx="592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1.Perjalanan:</a:t>
            </a:r>
          </a:p>
          <a:p>
            <a:pPr eaLnBrk="1" hangingPunct="1">
              <a:buFontTx/>
              <a:buChar char="-"/>
            </a:pPr>
            <a:r>
              <a:rPr lang="en-US" dirty="0"/>
              <a:t>1.1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) 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09457" cy="646331"/>
          </a:xfrm>
          <a:ln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1.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Elaun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/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tuntutan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perjalanan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51641"/>
              </p:ext>
            </p:extLst>
          </p:nvPr>
        </p:nvGraphicFramePr>
        <p:xfrm>
          <a:off x="71438" y="1396279"/>
          <a:ext cx="9001125" cy="496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1234294"/>
                <a:gridCol w="1337456"/>
                <a:gridCol w="1285875"/>
                <a:gridCol w="1285875"/>
                <a:gridCol w="1285875"/>
                <a:gridCol w="1285875"/>
              </a:tblGrid>
              <a:tr h="370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Gred</a:t>
                      </a:r>
                      <a:endParaRPr lang="en-MY" sz="1800" dirty="0" smtClean="0"/>
                    </a:p>
                  </a:txBody>
                  <a:tcPr marT="45707" marB="4570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Elaun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Makan</a:t>
                      </a:r>
                      <a:endParaRPr lang="en-MY" sz="1800" dirty="0"/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Hotel</a:t>
                      </a:r>
                      <a:endParaRPr lang="en-MY" sz="1800" dirty="0"/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Lodging</a:t>
                      </a:r>
                      <a:endParaRPr lang="en-MY" sz="1800" dirty="0"/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914373"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Peninsular Malaysia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Sabah, Labuan &amp; Sarawak</a:t>
                      </a:r>
                      <a:endParaRPr lang="en-MY" sz="1800" dirty="0"/>
                    </a:p>
                  </a:txBody>
                  <a:tcPr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keatas</a:t>
                      </a:r>
                      <a:endParaRPr lang="en-MY" sz="1800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115.00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64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Utama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Khas</a:t>
                      </a:r>
                      <a:r>
                        <a:rPr lang="en-US" sz="1800" dirty="0" smtClean="0"/>
                        <a:t> B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baseline="0" dirty="0" smtClean="0"/>
                        <a:t> C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370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 to</a:t>
                      </a:r>
                      <a:r>
                        <a:rPr lang="en-US" sz="1800" baseline="0" dirty="0" smtClean="0"/>
                        <a:t> 54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350.00</a:t>
                      </a:r>
                      <a:endParaRPr lang="en-MY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370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 to 52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370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 to 44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9143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 to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17 to 26</a:t>
                      </a:r>
                    </a:p>
                    <a:p>
                      <a:pPr algn="ctr"/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</a:p>
                    <a:p>
                      <a:r>
                        <a:rPr lang="en-US" sz="1800" dirty="0" smtClean="0"/>
                        <a:t>40.00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55.00</a:t>
                      </a:r>
                    </a:p>
                    <a:p>
                      <a:r>
                        <a:rPr lang="en-US" sz="1800" dirty="0" smtClean="0"/>
                        <a:t>55.00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140.00</a:t>
                      </a:r>
                    </a:p>
                    <a:p>
                      <a:r>
                        <a:rPr lang="en-US" sz="1600" dirty="0" smtClean="0"/>
                        <a:t>130.00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160.00</a:t>
                      </a:r>
                    </a:p>
                    <a:p>
                      <a:r>
                        <a:rPr lang="en-US" sz="1600" dirty="0" smtClean="0"/>
                        <a:t>150.00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45.00</a:t>
                      </a:r>
                    </a:p>
                    <a:p>
                      <a:r>
                        <a:rPr lang="en-US" sz="1600" dirty="0" smtClean="0"/>
                        <a:t>40.00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50.00</a:t>
                      </a:r>
                    </a:p>
                    <a:p>
                      <a:r>
                        <a:rPr lang="en-US" sz="1600" dirty="0" smtClean="0"/>
                        <a:t>45.00</a:t>
                      </a:r>
                      <a:endParaRPr lang="en-MY" sz="1600" dirty="0"/>
                    </a:p>
                  </a:txBody>
                  <a:tcPr marT="45707" marB="45707"/>
                </a:tc>
              </a:tr>
              <a:tr h="370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to 16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50.00</a:t>
                      </a:r>
                      <a:endParaRPr lang="en-MY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35.00</a:t>
                      </a:r>
                      <a:endParaRPr lang="en-MY" sz="16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40.00</a:t>
                      </a:r>
                      <a:endParaRPr lang="en-MY" sz="1600" dirty="0"/>
                    </a:p>
                  </a:txBody>
                  <a:tcPr marT="45707" marB="457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-UTM-2013-latest-Ver.-B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Slide-UTM-2013-latest-Ver.-BM</Template>
  <TotalTime>4001</TotalTime>
  <Words>4246</Words>
  <Application>Microsoft Office PowerPoint</Application>
  <PresentationFormat>On-screen Show (4:3)</PresentationFormat>
  <Paragraphs>1317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Slide-UTM-2013-latest-Ver.-BM</vt:lpstr>
      <vt:lpstr>Acrobat Document</vt:lpstr>
      <vt:lpstr>PowerPoint Presentation</vt:lpstr>
      <vt:lpstr>PowerPoint Presentation</vt:lpstr>
      <vt:lpstr>PowerPoint Presentation</vt:lpstr>
      <vt:lpstr>PowerPoint Presentation</vt:lpstr>
      <vt:lpstr>JENIS-JENIS ELAUN/TUNTUTAN</vt:lpstr>
      <vt:lpstr>Elaun/tuntutan perjalanan</vt:lpstr>
      <vt:lpstr>SYARAT KELULUSAN perjalanan</vt:lpstr>
      <vt:lpstr>SYARAT KELULUSAN perjalanan</vt:lpstr>
      <vt:lpstr>1. Elaun/tuntutan perjalanan</vt:lpstr>
      <vt:lpstr>1. Elaun/tuntutan perjalanan</vt:lpstr>
      <vt:lpstr>PowerPoint Presentation</vt:lpstr>
      <vt:lpstr>Samb. Appendix 1</vt:lpstr>
      <vt:lpstr>Elaun/tuntutan perjalanan</vt:lpstr>
      <vt:lpstr>Elaun/tuntutan perjalanan</vt:lpstr>
      <vt:lpstr>Elaun/tuntutan perjalanan</vt:lpstr>
      <vt:lpstr>PowerPoint Presentation</vt:lpstr>
      <vt:lpstr>2. Elaun/tuntutan perjalanan</vt:lpstr>
      <vt:lpstr>2. Elaun/tuntutan perjalanan</vt:lpstr>
      <vt:lpstr>PowerPoint Presentation</vt:lpstr>
      <vt:lpstr>Samb. Appendix 2</vt:lpstr>
      <vt:lpstr>2. Elaun/tuntutan perjalanan</vt:lpstr>
      <vt:lpstr>2. Elaun/tuntutan perjalanan</vt:lpstr>
      <vt:lpstr>PowerPoint Presentation</vt:lpstr>
      <vt:lpstr>PowerPoint Presentation</vt:lpstr>
      <vt:lpstr>2. Elaun/tuntutan perjalanan </vt:lpstr>
      <vt:lpstr>PowerPoint Presentation</vt:lpstr>
      <vt:lpstr>PowerPoint Presentation</vt:lpstr>
      <vt:lpstr>PowerPoint Presentation</vt:lpstr>
      <vt:lpstr>5. Pendahuluan PELBAGAI</vt:lpstr>
      <vt:lpstr>5. Pendahuluan PELBAGAI </vt:lpstr>
      <vt:lpstr>6. BAYARAN BALIK WANG</vt:lpstr>
      <vt:lpstr>6. BAYARAN BALIK WANG</vt:lpstr>
      <vt:lpstr>7. UPAH KERJA</vt:lpstr>
      <vt:lpstr>Kadar Upah  (mengikut garis panduan penyelidikan)</vt:lpstr>
      <vt:lpstr>8. TUNTUTAN KERJA LEBIH MASA</vt:lpstr>
      <vt:lpstr>9. TUNTUTAN SKIM PELAJAR BEKERJA</vt:lpstr>
      <vt:lpstr>10. INBOIS &lt; RM5000.00</vt:lpstr>
      <vt:lpstr>10. INBOIS &lt; RM5000.00 </vt:lpstr>
      <vt:lpstr>11. PESANAN TEMPATAN (LO)</vt:lpstr>
      <vt:lpstr>12. TUNTUTAN PEMBAYARAN LUAR NEGARA</vt:lpstr>
      <vt:lpstr>12. TUNTUTAN PEMBAYARAN LUAR NEGARA</vt:lpstr>
      <vt:lpstr>13. PEMULANGAN RESIT WANG PENDAHULUAN PELBAGAI</vt:lpstr>
      <vt:lpstr>13. PEMULANGAN RESIT WANG PENDAHULUAN PELBAGAI</vt:lpstr>
      <vt:lpstr>14. PEMULANGAN RESIT PENDAHULUAN PERJALANAN</vt:lpstr>
      <vt:lpstr>14. PEMULANGAN RESIT PENDAHULUAN PERJALANAN</vt:lpstr>
      <vt:lpstr>ISU-ISU PEMBAYARAN</vt:lpstr>
      <vt:lpstr>ISU-ISU PEMBAYARAN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Isu baki SODO tidak mencukupi :  perlu pindaan B-siri jika masih ada baki lain yang boleh dipindahkan mengikut kelayakan vot masing-masing </vt:lpstr>
      <vt:lpstr>Borang tambahan  (sekiranya perlu) *sumber Portal RMC</vt:lpstr>
      <vt:lpstr>BORANG DAFTAR INVENTORI</vt:lpstr>
      <vt:lpstr>BORANG DAFTAR PENYELENGGARAAN </vt:lpstr>
      <vt:lpstr>   BORANG DAFTAR HARTA TETAP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Canselori</dc:creator>
  <cp:lastModifiedBy>mnajib</cp:lastModifiedBy>
  <cp:revision>438</cp:revision>
  <cp:lastPrinted>2011-07-13T04:39:41Z</cp:lastPrinted>
  <dcterms:created xsi:type="dcterms:W3CDTF">2010-01-12T04:39:25Z</dcterms:created>
  <dcterms:modified xsi:type="dcterms:W3CDTF">2013-06-24T01:35:29Z</dcterms:modified>
</cp:coreProperties>
</file>