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81" r:id="rId3"/>
    <p:sldId id="282" r:id="rId4"/>
    <p:sldId id="286" r:id="rId5"/>
    <p:sldId id="290" r:id="rId6"/>
    <p:sldId id="257" r:id="rId7"/>
    <p:sldId id="268" r:id="rId8"/>
    <p:sldId id="291" r:id="rId9"/>
    <p:sldId id="292" r:id="rId10"/>
    <p:sldId id="274" r:id="rId11"/>
    <p:sldId id="275" r:id="rId12"/>
    <p:sldId id="276" r:id="rId13"/>
    <p:sldId id="288" r:id="rId14"/>
    <p:sldId id="289" r:id="rId15"/>
    <p:sldId id="293" r:id="rId16"/>
    <p:sldId id="280" r:id="rId17"/>
    <p:sldId id="272" r:id="rId18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A59FB-1621-4CAC-ADBF-1C8B3DA8A62A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C4D5A19-784C-44C7-BDC6-29763C150923}">
      <dgm:prSet phldrT="[Text]" custT="1"/>
      <dgm:spPr/>
      <dgm:t>
        <a:bodyPr/>
        <a:lstStyle/>
        <a:p>
          <a:r>
            <a:rPr lang="en-MY" sz="1600" b="1" dirty="0" smtClean="0"/>
            <a:t>Company describes technological problems or areas where there is potential for productivity gains.</a:t>
          </a:r>
          <a:endParaRPr lang="en-US" sz="1600" b="1" dirty="0"/>
        </a:p>
      </dgm:t>
    </dgm:pt>
    <dgm:pt modelId="{465D284E-9F29-49F6-8C79-10711E83785A}" type="parTrans" cxnId="{7031BC61-A371-49DC-AACC-747E16042F81}">
      <dgm:prSet/>
      <dgm:spPr/>
      <dgm:t>
        <a:bodyPr/>
        <a:lstStyle/>
        <a:p>
          <a:endParaRPr lang="en-US" sz="1600"/>
        </a:p>
      </dgm:t>
    </dgm:pt>
    <dgm:pt modelId="{7B76AF26-1C4D-4276-A18E-B7FBA5AC4281}" type="sibTrans" cxnId="{7031BC61-A371-49DC-AACC-747E16042F81}">
      <dgm:prSet custT="1"/>
      <dgm:spPr/>
      <dgm:t>
        <a:bodyPr/>
        <a:lstStyle/>
        <a:p>
          <a:endParaRPr lang="en-US" sz="1600"/>
        </a:p>
      </dgm:t>
    </dgm:pt>
    <dgm:pt modelId="{B1914C42-9412-434F-91EF-248A65E9369F}">
      <dgm:prSet phldrT="[Text]" custT="1"/>
      <dgm:spPr/>
      <dgm:t>
        <a:bodyPr/>
        <a:lstStyle/>
        <a:p>
          <a:r>
            <a:rPr lang="en-MY" sz="1600" b="1" dirty="0" smtClean="0"/>
            <a:t>PPRN will find a team of experts/scientists that will provide/develop state of the art technology to solve problem.</a:t>
          </a:r>
          <a:endParaRPr lang="en-US" sz="1600" b="1" dirty="0"/>
        </a:p>
      </dgm:t>
    </dgm:pt>
    <dgm:pt modelId="{C7B5D764-F766-4B63-8CD5-CB486643E77E}" type="parTrans" cxnId="{7965F0B9-DDED-4656-AE2B-7EC75FE4CF39}">
      <dgm:prSet/>
      <dgm:spPr/>
      <dgm:t>
        <a:bodyPr/>
        <a:lstStyle/>
        <a:p>
          <a:endParaRPr lang="en-US" sz="1600"/>
        </a:p>
      </dgm:t>
    </dgm:pt>
    <dgm:pt modelId="{208768F5-B1C0-49A7-BFC4-0ADE9A9D7248}" type="sibTrans" cxnId="{7965F0B9-DDED-4656-AE2B-7EC75FE4CF39}">
      <dgm:prSet custT="1"/>
      <dgm:spPr/>
      <dgm:t>
        <a:bodyPr/>
        <a:lstStyle/>
        <a:p>
          <a:endParaRPr lang="en-US" sz="1600"/>
        </a:p>
      </dgm:t>
    </dgm:pt>
    <dgm:pt modelId="{D9E37AC2-37DC-4E55-83E3-71AAB321FB12}">
      <dgm:prSet phldrT="[Text]" custT="1"/>
      <dgm:spPr/>
      <dgm:t>
        <a:bodyPr/>
        <a:lstStyle/>
        <a:p>
          <a:r>
            <a:rPr lang="en-MY" sz="1600" b="1" dirty="0" smtClean="0"/>
            <a:t>Company and PPRN will          co-finance development cost.</a:t>
          </a:r>
          <a:endParaRPr lang="en-US" sz="1600" b="1" dirty="0"/>
        </a:p>
      </dgm:t>
    </dgm:pt>
    <dgm:pt modelId="{95D5C290-91F3-488E-A3F6-95F7E398DD3F}" type="parTrans" cxnId="{2A3CED86-8F53-456F-8CDF-8888B2922A9F}">
      <dgm:prSet/>
      <dgm:spPr/>
      <dgm:t>
        <a:bodyPr/>
        <a:lstStyle/>
        <a:p>
          <a:endParaRPr lang="en-US" sz="1600"/>
        </a:p>
      </dgm:t>
    </dgm:pt>
    <dgm:pt modelId="{34B809D8-202D-4A3E-ABF2-9B35A5A9D302}" type="sibTrans" cxnId="{2A3CED86-8F53-456F-8CDF-8888B2922A9F}">
      <dgm:prSet/>
      <dgm:spPr/>
      <dgm:t>
        <a:bodyPr/>
        <a:lstStyle/>
        <a:p>
          <a:endParaRPr lang="en-US" sz="1600"/>
        </a:p>
      </dgm:t>
    </dgm:pt>
    <dgm:pt modelId="{FD945946-CB26-41DC-90F8-2E487FDFFD7D}" type="pres">
      <dgm:prSet presAssocID="{76EA59FB-1621-4CAC-ADBF-1C8B3DA8A62A}" presName="linearFlow" presStyleCnt="0">
        <dgm:presLayoutVars>
          <dgm:resizeHandles val="exact"/>
        </dgm:presLayoutVars>
      </dgm:prSet>
      <dgm:spPr/>
    </dgm:pt>
    <dgm:pt modelId="{A34FEA4B-914B-4AA4-859E-CC2F474AC77D}" type="pres">
      <dgm:prSet presAssocID="{8C4D5A19-784C-44C7-BDC6-29763C15092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7F472-14DE-4720-9982-39DDBF5E8A79}" type="pres">
      <dgm:prSet presAssocID="{7B76AF26-1C4D-4276-A18E-B7FBA5AC428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B3548E9-1A54-4ABA-8677-033A92D9FA7F}" type="pres">
      <dgm:prSet presAssocID="{7B76AF26-1C4D-4276-A18E-B7FBA5AC428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9E18E39-03EE-4020-8CCE-95C34DD5C465}" type="pres">
      <dgm:prSet presAssocID="{B1914C42-9412-434F-91EF-248A65E936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9036E-C288-4030-898B-137CC89B438F}" type="pres">
      <dgm:prSet presAssocID="{208768F5-B1C0-49A7-BFC4-0ADE9A9D724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F4145FB-B8A7-4788-8E13-F2CF6908989D}" type="pres">
      <dgm:prSet presAssocID="{208768F5-B1C0-49A7-BFC4-0ADE9A9D724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CC52D39-2478-465D-99A2-C099C2FC568C}" type="pres">
      <dgm:prSet presAssocID="{D9E37AC2-37DC-4E55-83E3-71AAB321FB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5F0B9-DDED-4656-AE2B-7EC75FE4CF39}" srcId="{76EA59FB-1621-4CAC-ADBF-1C8B3DA8A62A}" destId="{B1914C42-9412-434F-91EF-248A65E9369F}" srcOrd="1" destOrd="0" parTransId="{C7B5D764-F766-4B63-8CD5-CB486643E77E}" sibTransId="{208768F5-B1C0-49A7-BFC4-0ADE9A9D7248}"/>
    <dgm:cxn modelId="{B300F144-26C8-4114-9E10-E731ECD1C01A}" type="presOf" srcId="{D9E37AC2-37DC-4E55-83E3-71AAB321FB12}" destId="{DCC52D39-2478-465D-99A2-C099C2FC568C}" srcOrd="0" destOrd="0" presId="urn:microsoft.com/office/officeart/2005/8/layout/process2"/>
    <dgm:cxn modelId="{AACF1C77-9F0B-416B-81E8-833111C93ED5}" type="presOf" srcId="{7B76AF26-1C4D-4276-A18E-B7FBA5AC4281}" destId="{9B3548E9-1A54-4ABA-8677-033A92D9FA7F}" srcOrd="1" destOrd="0" presId="urn:microsoft.com/office/officeart/2005/8/layout/process2"/>
    <dgm:cxn modelId="{EF288154-3D06-4D12-A632-A49496B576BD}" type="presOf" srcId="{208768F5-B1C0-49A7-BFC4-0ADE9A9D7248}" destId="{3F4145FB-B8A7-4788-8E13-F2CF6908989D}" srcOrd="1" destOrd="0" presId="urn:microsoft.com/office/officeart/2005/8/layout/process2"/>
    <dgm:cxn modelId="{7031BC61-A371-49DC-AACC-747E16042F81}" srcId="{76EA59FB-1621-4CAC-ADBF-1C8B3DA8A62A}" destId="{8C4D5A19-784C-44C7-BDC6-29763C150923}" srcOrd="0" destOrd="0" parTransId="{465D284E-9F29-49F6-8C79-10711E83785A}" sibTransId="{7B76AF26-1C4D-4276-A18E-B7FBA5AC4281}"/>
    <dgm:cxn modelId="{3309A69F-5BFE-4D94-80E2-0465162D99A0}" type="presOf" srcId="{208768F5-B1C0-49A7-BFC4-0ADE9A9D7248}" destId="{BB19036E-C288-4030-898B-137CC89B438F}" srcOrd="0" destOrd="0" presId="urn:microsoft.com/office/officeart/2005/8/layout/process2"/>
    <dgm:cxn modelId="{CA48948A-C27D-4796-AC85-B8D2300B1880}" type="presOf" srcId="{76EA59FB-1621-4CAC-ADBF-1C8B3DA8A62A}" destId="{FD945946-CB26-41DC-90F8-2E487FDFFD7D}" srcOrd="0" destOrd="0" presId="urn:microsoft.com/office/officeart/2005/8/layout/process2"/>
    <dgm:cxn modelId="{8C000A80-7CB1-4DA5-AFEF-D18F3742220A}" type="presOf" srcId="{B1914C42-9412-434F-91EF-248A65E9369F}" destId="{D9E18E39-03EE-4020-8CCE-95C34DD5C465}" srcOrd="0" destOrd="0" presId="urn:microsoft.com/office/officeart/2005/8/layout/process2"/>
    <dgm:cxn modelId="{2A3CED86-8F53-456F-8CDF-8888B2922A9F}" srcId="{76EA59FB-1621-4CAC-ADBF-1C8B3DA8A62A}" destId="{D9E37AC2-37DC-4E55-83E3-71AAB321FB12}" srcOrd="2" destOrd="0" parTransId="{95D5C290-91F3-488E-A3F6-95F7E398DD3F}" sibTransId="{34B809D8-202D-4A3E-ABF2-9B35A5A9D302}"/>
    <dgm:cxn modelId="{1E70A472-CDF1-4188-9D82-1A250C39EC02}" type="presOf" srcId="{8C4D5A19-784C-44C7-BDC6-29763C150923}" destId="{A34FEA4B-914B-4AA4-859E-CC2F474AC77D}" srcOrd="0" destOrd="0" presId="urn:microsoft.com/office/officeart/2005/8/layout/process2"/>
    <dgm:cxn modelId="{6FAF8DD0-61E7-44F3-8FCE-219815E84A78}" type="presOf" srcId="{7B76AF26-1C4D-4276-A18E-B7FBA5AC4281}" destId="{2C87F472-14DE-4720-9982-39DDBF5E8A79}" srcOrd="0" destOrd="0" presId="urn:microsoft.com/office/officeart/2005/8/layout/process2"/>
    <dgm:cxn modelId="{2DB6A5DE-3640-4D6D-9B92-B564CD5661B6}" type="presParOf" srcId="{FD945946-CB26-41DC-90F8-2E487FDFFD7D}" destId="{A34FEA4B-914B-4AA4-859E-CC2F474AC77D}" srcOrd="0" destOrd="0" presId="urn:microsoft.com/office/officeart/2005/8/layout/process2"/>
    <dgm:cxn modelId="{2381E9E7-B9DA-41C4-8248-712E32D79F9F}" type="presParOf" srcId="{FD945946-CB26-41DC-90F8-2E487FDFFD7D}" destId="{2C87F472-14DE-4720-9982-39DDBF5E8A79}" srcOrd="1" destOrd="0" presId="urn:microsoft.com/office/officeart/2005/8/layout/process2"/>
    <dgm:cxn modelId="{8A69FA9F-9E4E-4EB3-A83B-680DDF68F735}" type="presParOf" srcId="{2C87F472-14DE-4720-9982-39DDBF5E8A79}" destId="{9B3548E9-1A54-4ABA-8677-033A92D9FA7F}" srcOrd="0" destOrd="0" presId="urn:microsoft.com/office/officeart/2005/8/layout/process2"/>
    <dgm:cxn modelId="{B1ADD4DD-3136-498B-A72D-AFDF6B925B95}" type="presParOf" srcId="{FD945946-CB26-41DC-90F8-2E487FDFFD7D}" destId="{D9E18E39-03EE-4020-8CCE-95C34DD5C465}" srcOrd="2" destOrd="0" presId="urn:microsoft.com/office/officeart/2005/8/layout/process2"/>
    <dgm:cxn modelId="{BC48C3EB-4A64-4625-8D4A-32C737EB8771}" type="presParOf" srcId="{FD945946-CB26-41DC-90F8-2E487FDFFD7D}" destId="{BB19036E-C288-4030-898B-137CC89B438F}" srcOrd="3" destOrd="0" presId="urn:microsoft.com/office/officeart/2005/8/layout/process2"/>
    <dgm:cxn modelId="{250502DE-CA62-4715-83BC-CF06FBA85565}" type="presParOf" srcId="{BB19036E-C288-4030-898B-137CC89B438F}" destId="{3F4145FB-B8A7-4788-8E13-F2CF6908989D}" srcOrd="0" destOrd="0" presId="urn:microsoft.com/office/officeart/2005/8/layout/process2"/>
    <dgm:cxn modelId="{38C6E037-9074-4AC3-BC91-AEDE38A0A4A7}" type="presParOf" srcId="{FD945946-CB26-41DC-90F8-2E487FDFFD7D}" destId="{DCC52D39-2478-465D-99A2-C099C2FC568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285F0-E46C-4EEA-9EB1-2638DA32008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EE3F1-D655-42A8-8798-C93D799E5626}">
      <dgm:prSet phldrT="[Text]" custT="1"/>
      <dgm:spPr/>
      <dgm:t>
        <a:bodyPr/>
        <a:lstStyle/>
        <a:p>
          <a:r>
            <a:rPr lang="en-US" sz="2000" b="1" dirty="0" smtClean="0"/>
            <a:t>Open to all Malaysian Small Medium Enterprise companies (SME)</a:t>
          </a:r>
          <a:endParaRPr lang="en-US" sz="2000" dirty="0"/>
        </a:p>
      </dgm:t>
    </dgm:pt>
    <dgm:pt modelId="{3422D2E2-9FBD-48C9-8724-0F58A2A1CE41}" type="parTrans" cxnId="{59850784-07FD-4115-88B1-3B932E302353}">
      <dgm:prSet/>
      <dgm:spPr/>
      <dgm:t>
        <a:bodyPr/>
        <a:lstStyle/>
        <a:p>
          <a:endParaRPr lang="en-US" sz="2000"/>
        </a:p>
      </dgm:t>
    </dgm:pt>
    <dgm:pt modelId="{DDE01C2E-C8AE-4940-A39E-5F3F536427DE}" type="sibTrans" cxnId="{59850784-07FD-4115-88B1-3B932E302353}">
      <dgm:prSet/>
      <dgm:spPr/>
      <dgm:t>
        <a:bodyPr/>
        <a:lstStyle/>
        <a:p>
          <a:endParaRPr lang="en-US" sz="2000"/>
        </a:p>
      </dgm:t>
    </dgm:pt>
    <dgm:pt modelId="{B8620467-FBC1-406B-969B-CF329F4E4E52}">
      <dgm:prSet phldrT="[Text]" custT="1"/>
      <dgm:spPr/>
      <dgm:t>
        <a:bodyPr/>
        <a:lstStyle/>
        <a:p>
          <a:r>
            <a:rPr lang="en-US" sz="2000" b="1" dirty="0" smtClean="0"/>
            <a:t>Projects that essentially involve management or marketing solutions will not be considered</a:t>
          </a:r>
          <a:endParaRPr lang="en-US" sz="2000" b="1" dirty="0"/>
        </a:p>
      </dgm:t>
    </dgm:pt>
    <dgm:pt modelId="{40DB575F-712A-42EC-81C5-244438023E53}" type="parTrans" cxnId="{A7EDFC45-6F52-48D5-B947-7CAE8E7004DB}">
      <dgm:prSet/>
      <dgm:spPr/>
      <dgm:t>
        <a:bodyPr/>
        <a:lstStyle/>
        <a:p>
          <a:endParaRPr lang="en-US" sz="2000"/>
        </a:p>
      </dgm:t>
    </dgm:pt>
    <dgm:pt modelId="{F0DD2164-CF12-4118-BED2-5FC8ED6C274A}" type="sibTrans" cxnId="{A7EDFC45-6F52-48D5-B947-7CAE8E7004DB}">
      <dgm:prSet/>
      <dgm:spPr/>
      <dgm:t>
        <a:bodyPr/>
        <a:lstStyle/>
        <a:p>
          <a:endParaRPr lang="en-US" sz="2000"/>
        </a:p>
      </dgm:t>
    </dgm:pt>
    <dgm:pt modelId="{AF66668D-3A8C-478B-A8F4-A94C80262331}">
      <dgm:prSet phldrT="[Text]" custT="1"/>
      <dgm:spPr/>
      <dgm:t>
        <a:bodyPr/>
        <a:lstStyle/>
        <a:p>
          <a:r>
            <a:rPr lang="en-US" sz="2000" b="1" dirty="0" smtClean="0"/>
            <a:t>Projects that essentially require the purchase of off-the-shelve solutions will not be considered</a:t>
          </a:r>
          <a:endParaRPr lang="en-US" sz="2000" b="1" dirty="0"/>
        </a:p>
      </dgm:t>
    </dgm:pt>
    <dgm:pt modelId="{043BA1BF-615E-4A6E-8B1B-39F7B4D6233D}" type="parTrans" cxnId="{C3C3C935-C764-4632-80DB-D3ACB56794C5}">
      <dgm:prSet/>
      <dgm:spPr/>
      <dgm:t>
        <a:bodyPr/>
        <a:lstStyle/>
        <a:p>
          <a:endParaRPr lang="en-US" sz="2000"/>
        </a:p>
      </dgm:t>
    </dgm:pt>
    <dgm:pt modelId="{930017E6-CC25-4398-9080-403DBB29EB5D}" type="sibTrans" cxnId="{C3C3C935-C764-4632-80DB-D3ACB56794C5}">
      <dgm:prSet/>
      <dgm:spPr/>
      <dgm:t>
        <a:bodyPr/>
        <a:lstStyle/>
        <a:p>
          <a:endParaRPr lang="en-US" sz="2000"/>
        </a:p>
      </dgm:t>
    </dgm:pt>
    <dgm:pt modelId="{AAA99854-D321-464F-AC5F-DF03A87EFD0D}">
      <dgm:prSet phldrT="[Text]" custT="1"/>
      <dgm:spPr/>
      <dgm:t>
        <a:bodyPr/>
        <a:lstStyle/>
        <a:p>
          <a:r>
            <a:rPr lang="en-US" sz="2000" b="1" dirty="0" smtClean="0"/>
            <a:t>No field restriction for projects</a:t>
          </a:r>
          <a:endParaRPr lang="en-US" sz="2000" b="1" dirty="0"/>
        </a:p>
      </dgm:t>
    </dgm:pt>
    <dgm:pt modelId="{875BC2A9-A553-4115-A09E-B5399D53EF90}" type="parTrans" cxnId="{F3D4025A-C4F3-4151-ABEE-9BC2DDDC104E}">
      <dgm:prSet/>
      <dgm:spPr/>
      <dgm:t>
        <a:bodyPr/>
        <a:lstStyle/>
        <a:p>
          <a:endParaRPr lang="en-US" sz="2000"/>
        </a:p>
      </dgm:t>
    </dgm:pt>
    <dgm:pt modelId="{64AC7C2B-491E-415B-B070-B87A4FA95D3A}" type="sibTrans" cxnId="{F3D4025A-C4F3-4151-ABEE-9BC2DDDC104E}">
      <dgm:prSet/>
      <dgm:spPr/>
      <dgm:t>
        <a:bodyPr/>
        <a:lstStyle/>
        <a:p>
          <a:endParaRPr lang="en-US" sz="2000"/>
        </a:p>
      </dgm:t>
    </dgm:pt>
    <dgm:pt modelId="{D0C780DD-DF75-430A-AB5B-F17BB6AD9EBF}">
      <dgm:prSet phldrT="[Text]" custT="1"/>
      <dgm:spPr/>
      <dgm:t>
        <a:bodyPr/>
        <a:lstStyle/>
        <a:p>
          <a:r>
            <a:rPr lang="en-US" sz="2000" b="1" dirty="0" smtClean="0"/>
            <a:t>Priority to project that can be completed within 6 to 12 months</a:t>
          </a:r>
          <a:endParaRPr lang="en-US" sz="2000" b="1" dirty="0"/>
        </a:p>
      </dgm:t>
    </dgm:pt>
    <dgm:pt modelId="{F43735BB-D17D-4055-918C-A0450F1EDCD7}" type="parTrans" cxnId="{7CA69BE5-AD27-46AB-9DBD-5ED642EA8B4C}">
      <dgm:prSet/>
      <dgm:spPr/>
      <dgm:t>
        <a:bodyPr/>
        <a:lstStyle/>
        <a:p>
          <a:endParaRPr lang="en-US" sz="2000"/>
        </a:p>
      </dgm:t>
    </dgm:pt>
    <dgm:pt modelId="{6DFEF9DA-BA41-45D3-B60A-8121932BD714}" type="sibTrans" cxnId="{7CA69BE5-AD27-46AB-9DBD-5ED642EA8B4C}">
      <dgm:prSet/>
      <dgm:spPr/>
      <dgm:t>
        <a:bodyPr/>
        <a:lstStyle/>
        <a:p>
          <a:endParaRPr lang="en-US" sz="2000"/>
        </a:p>
      </dgm:t>
    </dgm:pt>
    <dgm:pt modelId="{BE35B0C4-3065-4BDB-995A-3477E5E7CDA5}">
      <dgm:prSet phldrT="[Text]" custT="1"/>
      <dgm:spPr/>
      <dgm:t>
        <a:bodyPr/>
        <a:lstStyle/>
        <a:p>
          <a:r>
            <a:rPr lang="en-US" sz="2000" b="1" dirty="0" smtClean="0"/>
            <a:t>Product/services must be at commercial stage </a:t>
          </a:r>
          <a:r>
            <a:rPr lang="en-US" sz="2000" b="1" dirty="0" err="1" smtClean="0"/>
            <a:t>i.e</a:t>
          </a:r>
          <a:r>
            <a:rPr lang="en-US" sz="2000" b="1" dirty="0" smtClean="0"/>
            <a:t> ready in market but may need improvement in term of process or product itself</a:t>
          </a:r>
          <a:endParaRPr lang="en-US" sz="2000" b="1" dirty="0"/>
        </a:p>
      </dgm:t>
    </dgm:pt>
    <dgm:pt modelId="{886A7E2C-870D-44DA-85A1-D55EA91EB4D9}" type="parTrans" cxnId="{B5BBCB73-956B-4F30-951E-298C27125DCB}">
      <dgm:prSet/>
      <dgm:spPr/>
      <dgm:t>
        <a:bodyPr/>
        <a:lstStyle/>
        <a:p>
          <a:endParaRPr lang="en-US"/>
        </a:p>
      </dgm:t>
    </dgm:pt>
    <dgm:pt modelId="{21F5994A-7344-48B1-BB5A-981CBBBA30DD}" type="sibTrans" cxnId="{B5BBCB73-956B-4F30-951E-298C27125DCB}">
      <dgm:prSet/>
      <dgm:spPr/>
      <dgm:t>
        <a:bodyPr/>
        <a:lstStyle/>
        <a:p>
          <a:endParaRPr lang="en-US"/>
        </a:p>
      </dgm:t>
    </dgm:pt>
    <dgm:pt modelId="{F6E24427-E272-4AD1-AE10-E72A7D00110E}">
      <dgm:prSet phldrT="[Text]" custT="1"/>
      <dgm:spPr/>
      <dgm:t>
        <a:bodyPr/>
        <a:lstStyle/>
        <a:p>
          <a:r>
            <a:rPr lang="en-US" sz="2000" b="1" dirty="0" smtClean="0"/>
            <a:t>Projects need to be technological in nature</a:t>
          </a:r>
          <a:endParaRPr lang="en-US" sz="2000" dirty="0"/>
        </a:p>
      </dgm:t>
    </dgm:pt>
    <dgm:pt modelId="{FBFCFA20-CA1C-486C-B060-FE2B8ABC8469}" type="parTrans" cxnId="{146B1CD1-CBB6-4FDE-86CD-50632CB57A36}">
      <dgm:prSet/>
      <dgm:spPr/>
      <dgm:t>
        <a:bodyPr/>
        <a:lstStyle/>
        <a:p>
          <a:endParaRPr lang="en-US"/>
        </a:p>
      </dgm:t>
    </dgm:pt>
    <dgm:pt modelId="{48557000-AA6A-4DAE-9E7B-7E546CEDEFF1}" type="sibTrans" cxnId="{146B1CD1-CBB6-4FDE-86CD-50632CB57A36}">
      <dgm:prSet/>
      <dgm:spPr/>
      <dgm:t>
        <a:bodyPr/>
        <a:lstStyle/>
        <a:p>
          <a:endParaRPr lang="en-US"/>
        </a:p>
      </dgm:t>
    </dgm:pt>
    <dgm:pt modelId="{EFEC0005-CD28-460E-858D-A0418E482140}">
      <dgm:prSet phldrT="[Text]" custT="1"/>
      <dgm:spPr/>
      <dgm:t>
        <a:bodyPr/>
        <a:lstStyle/>
        <a:p>
          <a:r>
            <a:rPr lang="en-US" sz="2000" b="1" dirty="0" smtClean="0"/>
            <a:t>Companies should be ready to co-finance their project</a:t>
          </a:r>
          <a:endParaRPr lang="en-US" sz="2000" b="1" dirty="0"/>
        </a:p>
      </dgm:t>
    </dgm:pt>
    <dgm:pt modelId="{3E603084-A053-4E03-B997-A784A7815933}" type="parTrans" cxnId="{97AC1A0D-B57F-4491-BA98-4E29E69C6776}">
      <dgm:prSet/>
      <dgm:spPr/>
      <dgm:t>
        <a:bodyPr/>
        <a:lstStyle/>
        <a:p>
          <a:endParaRPr lang="en-US"/>
        </a:p>
      </dgm:t>
    </dgm:pt>
    <dgm:pt modelId="{C9B0DB21-FFA4-4793-8600-7AA70B5FEC01}" type="sibTrans" cxnId="{97AC1A0D-B57F-4491-BA98-4E29E69C6776}">
      <dgm:prSet/>
      <dgm:spPr/>
      <dgm:t>
        <a:bodyPr/>
        <a:lstStyle/>
        <a:p>
          <a:endParaRPr lang="en-US"/>
        </a:p>
      </dgm:t>
    </dgm:pt>
    <dgm:pt modelId="{6A2CA52A-AE66-4D93-B28A-DAF35629CE20}" type="pres">
      <dgm:prSet presAssocID="{CB1285F0-E46C-4EEA-9EB1-2638DA3200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1DA26-C486-4FDD-900F-FE68CC98D8D4}" type="pres">
      <dgm:prSet presAssocID="{174EE3F1-D655-42A8-8798-C93D799E5626}" presName="parentLin" presStyleCnt="0"/>
      <dgm:spPr/>
    </dgm:pt>
    <dgm:pt modelId="{1E4CF12B-7C6A-4E91-8668-993F2CB48052}" type="pres">
      <dgm:prSet presAssocID="{174EE3F1-D655-42A8-8798-C93D799E5626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19F2D3F7-01B8-40C4-9DA2-4757403F463A}" type="pres">
      <dgm:prSet presAssocID="{174EE3F1-D655-42A8-8798-C93D799E5626}" presName="parentText" presStyleLbl="node1" presStyleIdx="0" presStyleCnt="8" custScaleX="129030" custScaleY="148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F1FD8-7B7A-4E65-9AA8-3A772AD2756E}" type="pres">
      <dgm:prSet presAssocID="{174EE3F1-D655-42A8-8798-C93D799E5626}" presName="negativeSpace" presStyleCnt="0"/>
      <dgm:spPr/>
    </dgm:pt>
    <dgm:pt modelId="{4DFDD6BD-685E-4F4C-9B8D-45139BD628CB}" type="pres">
      <dgm:prSet presAssocID="{174EE3F1-D655-42A8-8798-C93D799E5626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33095-FA18-4026-B9D4-E7C055F593C5}" type="pres">
      <dgm:prSet presAssocID="{DDE01C2E-C8AE-4940-A39E-5F3F536427DE}" presName="spaceBetweenRectangles" presStyleCnt="0"/>
      <dgm:spPr/>
    </dgm:pt>
    <dgm:pt modelId="{7D3287EC-E12E-4485-AB09-67F1B557F6CC}" type="pres">
      <dgm:prSet presAssocID="{F6E24427-E272-4AD1-AE10-E72A7D00110E}" presName="parentLin" presStyleCnt="0"/>
      <dgm:spPr/>
    </dgm:pt>
    <dgm:pt modelId="{147DBE58-F9FF-4F9C-8603-5645A0421354}" type="pres">
      <dgm:prSet presAssocID="{F6E24427-E272-4AD1-AE10-E72A7D00110E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9CB0CECE-8B83-469A-9414-CEAF5DB708A6}" type="pres">
      <dgm:prSet presAssocID="{F6E24427-E272-4AD1-AE10-E72A7D00110E}" presName="parentText" presStyleLbl="node1" presStyleIdx="1" presStyleCnt="8" custScaleX="129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AA449-22D2-4BEE-946D-EF6D61F803B4}" type="pres">
      <dgm:prSet presAssocID="{F6E24427-E272-4AD1-AE10-E72A7D00110E}" presName="negativeSpace" presStyleCnt="0"/>
      <dgm:spPr/>
    </dgm:pt>
    <dgm:pt modelId="{4B20500B-4260-4750-B21F-9F7665EC9760}" type="pres">
      <dgm:prSet presAssocID="{F6E24427-E272-4AD1-AE10-E72A7D00110E}" presName="childText" presStyleLbl="conFgAcc1" presStyleIdx="1" presStyleCnt="8">
        <dgm:presLayoutVars>
          <dgm:bulletEnabled val="1"/>
        </dgm:presLayoutVars>
      </dgm:prSet>
      <dgm:spPr/>
    </dgm:pt>
    <dgm:pt modelId="{FEF6F7E4-164B-4458-91BD-CAEFCC7EE613}" type="pres">
      <dgm:prSet presAssocID="{48557000-AA6A-4DAE-9E7B-7E546CEDEFF1}" presName="spaceBetweenRectangles" presStyleCnt="0"/>
      <dgm:spPr/>
    </dgm:pt>
    <dgm:pt modelId="{9FB43529-0F1A-403B-9869-7AB5751DBB50}" type="pres">
      <dgm:prSet presAssocID="{B8620467-FBC1-406B-969B-CF329F4E4E52}" presName="parentLin" presStyleCnt="0"/>
      <dgm:spPr/>
    </dgm:pt>
    <dgm:pt modelId="{FEE8E424-35DF-4F1F-AAD2-BFC8BF9B6872}" type="pres">
      <dgm:prSet presAssocID="{B8620467-FBC1-406B-969B-CF329F4E4E52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6EE7EBB1-2E43-4178-9461-0EB8CA27A3C0}" type="pres">
      <dgm:prSet presAssocID="{B8620467-FBC1-406B-969B-CF329F4E4E52}" presName="parentText" presStyleLbl="node1" presStyleIdx="2" presStyleCnt="8" custScaleX="129030" custScaleY="1525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CCE33-5061-468B-B80D-B2F49ECBE682}" type="pres">
      <dgm:prSet presAssocID="{B8620467-FBC1-406B-969B-CF329F4E4E52}" presName="negativeSpace" presStyleCnt="0"/>
      <dgm:spPr/>
    </dgm:pt>
    <dgm:pt modelId="{96ABA391-ABBE-4CE4-859A-C027C9CDC16A}" type="pres">
      <dgm:prSet presAssocID="{B8620467-FBC1-406B-969B-CF329F4E4E52}" presName="childText" presStyleLbl="conFgAcc1" presStyleIdx="2" presStyleCnt="8">
        <dgm:presLayoutVars>
          <dgm:bulletEnabled val="1"/>
        </dgm:presLayoutVars>
      </dgm:prSet>
      <dgm:spPr/>
    </dgm:pt>
    <dgm:pt modelId="{5C5BC5D2-0550-4A25-8A23-4F264480D55C}" type="pres">
      <dgm:prSet presAssocID="{F0DD2164-CF12-4118-BED2-5FC8ED6C274A}" presName="spaceBetweenRectangles" presStyleCnt="0"/>
      <dgm:spPr/>
    </dgm:pt>
    <dgm:pt modelId="{4A565796-7C42-442F-BDD3-9E2058206019}" type="pres">
      <dgm:prSet presAssocID="{AF66668D-3A8C-478B-A8F4-A94C80262331}" presName="parentLin" presStyleCnt="0"/>
      <dgm:spPr/>
    </dgm:pt>
    <dgm:pt modelId="{F8583156-97EA-4FFB-AF92-54204ECC3CA9}" type="pres">
      <dgm:prSet presAssocID="{AF66668D-3A8C-478B-A8F4-A94C80262331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691D1B28-6D95-4643-B630-1C37E68BF8F9}" type="pres">
      <dgm:prSet presAssocID="{AF66668D-3A8C-478B-A8F4-A94C80262331}" presName="parentText" presStyleLbl="node1" presStyleIdx="3" presStyleCnt="8" custScaleX="129030" custScaleY="1495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C739D-66C5-4F2C-A584-6E8AEBEFDD11}" type="pres">
      <dgm:prSet presAssocID="{AF66668D-3A8C-478B-A8F4-A94C80262331}" presName="negativeSpace" presStyleCnt="0"/>
      <dgm:spPr/>
    </dgm:pt>
    <dgm:pt modelId="{D0D0530D-90DE-4673-8091-BFA45B2D48DE}" type="pres">
      <dgm:prSet presAssocID="{AF66668D-3A8C-478B-A8F4-A94C80262331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ED99C-5080-44D4-A231-63D8E35AFE10}" type="pres">
      <dgm:prSet presAssocID="{930017E6-CC25-4398-9080-403DBB29EB5D}" presName="spaceBetweenRectangles" presStyleCnt="0"/>
      <dgm:spPr/>
    </dgm:pt>
    <dgm:pt modelId="{309C6636-EC8E-45FC-8569-C618BEB2AABE}" type="pres">
      <dgm:prSet presAssocID="{BE35B0C4-3065-4BDB-995A-3477E5E7CDA5}" presName="parentLin" presStyleCnt="0"/>
      <dgm:spPr/>
    </dgm:pt>
    <dgm:pt modelId="{91A09B16-FBAB-4AFE-BEB9-D24599949B64}" type="pres">
      <dgm:prSet presAssocID="{BE35B0C4-3065-4BDB-995A-3477E5E7CDA5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C2D1B12D-3E53-4D41-9A7B-BB344BEF0043}" type="pres">
      <dgm:prSet presAssocID="{BE35B0C4-3065-4BDB-995A-3477E5E7CDA5}" presName="parentText" presStyleLbl="node1" presStyleIdx="4" presStyleCnt="8" custScaleX="128899" custScaleY="1818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E4977-B0B0-4DA6-9F13-0A7AE7681A9D}" type="pres">
      <dgm:prSet presAssocID="{BE35B0C4-3065-4BDB-995A-3477E5E7CDA5}" presName="negativeSpace" presStyleCnt="0"/>
      <dgm:spPr/>
    </dgm:pt>
    <dgm:pt modelId="{E83A0EB4-70D6-4414-AA10-781C1DB9A0E7}" type="pres">
      <dgm:prSet presAssocID="{BE35B0C4-3065-4BDB-995A-3477E5E7CDA5}" presName="childText" presStyleLbl="conFgAcc1" presStyleIdx="4" presStyleCnt="8">
        <dgm:presLayoutVars>
          <dgm:bulletEnabled val="1"/>
        </dgm:presLayoutVars>
      </dgm:prSet>
      <dgm:spPr/>
    </dgm:pt>
    <dgm:pt modelId="{DBE48824-3028-4BC6-B8F6-9A95A7E4CA7E}" type="pres">
      <dgm:prSet presAssocID="{21F5994A-7344-48B1-BB5A-981CBBBA30DD}" presName="spaceBetweenRectangles" presStyleCnt="0"/>
      <dgm:spPr/>
    </dgm:pt>
    <dgm:pt modelId="{F460C697-9539-4994-8F84-090736A77A06}" type="pres">
      <dgm:prSet presAssocID="{AAA99854-D321-464F-AC5F-DF03A87EFD0D}" presName="parentLin" presStyleCnt="0"/>
      <dgm:spPr/>
    </dgm:pt>
    <dgm:pt modelId="{75CEDA83-1EDF-4FF7-ADA8-2F6C00F14B03}" type="pres">
      <dgm:prSet presAssocID="{AAA99854-D321-464F-AC5F-DF03A87EFD0D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6B6F6C54-14C1-48CD-AA22-0BC736D77BDD}" type="pres">
      <dgm:prSet presAssocID="{AAA99854-D321-464F-AC5F-DF03A87EFD0D}" presName="parentText" presStyleLbl="node1" presStyleIdx="5" presStyleCnt="8" custScaleX="129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E7051-1753-4F45-B6BD-EDD4B37553B2}" type="pres">
      <dgm:prSet presAssocID="{AAA99854-D321-464F-AC5F-DF03A87EFD0D}" presName="negativeSpace" presStyleCnt="0"/>
      <dgm:spPr/>
    </dgm:pt>
    <dgm:pt modelId="{D5BE451F-C515-4C96-B6A1-1B04F4EEFA8A}" type="pres">
      <dgm:prSet presAssocID="{AAA99854-D321-464F-AC5F-DF03A87EFD0D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F97A9-E26E-407A-8E5B-B6255B786F4D}" type="pres">
      <dgm:prSet presAssocID="{64AC7C2B-491E-415B-B070-B87A4FA95D3A}" presName="spaceBetweenRectangles" presStyleCnt="0"/>
      <dgm:spPr/>
    </dgm:pt>
    <dgm:pt modelId="{7CA51849-ACC0-4A73-B57C-1E77ACACC9F9}" type="pres">
      <dgm:prSet presAssocID="{D0C780DD-DF75-430A-AB5B-F17BB6AD9EBF}" presName="parentLin" presStyleCnt="0"/>
      <dgm:spPr/>
    </dgm:pt>
    <dgm:pt modelId="{8C0744E7-E86F-4A92-A8AD-0D882BA20019}" type="pres">
      <dgm:prSet presAssocID="{D0C780DD-DF75-430A-AB5B-F17BB6AD9EBF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544BD56D-125C-406D-A843-28C99076F533}" type="pres">
      <dgm:prSet presAssocID="{D0C780DD-DF75-430A-AB5B-F17BB6AD9EBF}" presName="parentText" presStyleLbl="node1" presStyleIdx="6" presStyleCnt="8" custScaleX="129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311EF-2A67-42CE-A687-982B4769AEC1}" type="pres">
      <dgm:prSet presAssocID="{D0C780DD-DF75-430A-AB5B-F17BB6AD9EBF}" presName="negativeSpace" presStyleCnt="0"/>
      <dgm:spPr/>
    </dgm:pt>
    <dgm:pt modelId="{40620C78-5B02-4A3D-B026-8FB08473EC3C}" type="pres">
      <dgm:prSet presAssocID="{D0C780DD-DF75-430A-AB5B-F17BB6AD9EBF}" presName="childText" presStyleLbl="conFgAcc1" presStyleIdx="6" presStyleCnt="8">
        <dgm:presLayoutVars>
          <dgm:bulletEnabled val="1"/>
        </dgm:presLayoutVars>
      </dgm:prSet>
      <dgm:spPr/>
    </dgm:pt>
    <dgm:pt modelId="{82C1F038-6E18-4678-93DD-D2E0053384CD}" type="pres">
      <dgm:prSet presAssocID="{6DFEF9DA-BA41-45D3-B60A-8121932BD714}" presName="spaceBetweenRectangles" presStyleCnt="0"/>
      <dgm:spPr/>
    </dgm:pt>
    <dgm:pt modelId="{2AC9D1F8-7BF7-48C8-A8AB-3F4FB68B334E}" type="pres">
      <dgm:prSet presAssocID="{EFEC0005-CD28-460E-858D-A0418E482140}" presName="parentLin" presStyleCnt="0"/>
      <dgm:spPr/>
    </dgm:pt>
    <dgm:pt modelId="{3FDE0888-CB24-486E-9641-F98CBABCC399}" type="pres">
      <dgm:prSet presAssocID="{EFEC0005-CD28-460E-858D-A0418E482140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5067178A-9389-488C-91C6-9D67479E11A4}" type="pres">
      <dgm:prSet presAssocID="{EFEC0005-CD28-460E-858D-A0418E482140}" presName="parentText" presStyleLbl="node1" presStyleIdx="7" presStyleCnt="8" custScaleX="1290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2A76D-6026-4748-A945-8A8AADAB188F}" type="pres">
      <dgm:prSet presAssocID="{EFEC0005-CD28-460E-858D-A0418E482140}" presName="negativeSpace" presStyleCnt="0"/>
      <dgm:spPr/>
    </dgm:pt>
    <dgm:pt modelId="{FD243DCC-BEB8-4B0D-B1F6-DBC97E22FB6C}" type="pres">
      <dgm:prSet presAssocID="{EFEC0005-CD28-460E-858D-A0418E482140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7AC1A0D-B57F-4491-BA98-4E29E69C6776}" srcId="{CB1285F0-E46C-4EEA-9EB1-2638DA320080}" destId="{EFEC0005-CD28-460E-858D-A0418E482140}" srcOrd="7" destOrd="0" parTransId="{3E603084-A053-4E03-B997-A784A7815933}" sibTransId="{C9B0DB21-FFA4-4793-8600-7AA70B5FEC01}"/>
    <dgm:cxn modelId="{B5BBCB73-956B-4F30-951E-298C27125DCB}" srcId="{CB1285F0-E46C-4EEA-9EB1-2638DA320080}" destId="{BE35B0C4-3065-4BDB-995A-3477E5E7CDA5}" srcOrd="4" destOrd="0" parTransId="{886A7E2C-870D-44DA-85A1-D55EA91EB4D9}" sibTransId="{21F5994A-7344-48B1-BB5A-981CBBBA30DD}"/>
    <dgm:cxn modelId="{AC00D915-89E7-400E-81AC-E55A8E4346C7}" type="presOf" srcId="{D0C780DD-DF75-430A-AB5B-F17BB6AD9EBF}" destId="{8C0744E7-E86F-4A92-A8AD-0D882BA20019}" srcOrd="0" destOrd="0" presId="urn:microsoft.com/office/officeart/2005/8/layout/list1"/>
    <dgm:cxn modelId="{4FE2B3A6-8994-4F09-8B1E-D31C16C3F499}" type="presOf" srcId="{AAA99854-D321-464F-AC5F-DF03A87EFD0D}" destId="{6B6F6C54-14C1-48CD-AA22-0BC736D77BDD}" srcOrd="1" destOrd="0" presId="urn:microsoft.com/office/officeart/2005/8/layout/list1"/>
    <dgm:cxn modelId="{E3382C8B-09CD-4A18-9E91-59054EDAE2D3}" type="presOf" srcId="{AF66668D-3A8C-478B-A8F4-A94C80262331}" destId="{F8583156-97EA-4FFB-AF92-54204ECC3CA9}" srcOrd="0" destOrd="0" presId="urn:microsoft.com/office/officeart/2005/8/layout/list1"/>
    <dgm:cxn modelId="{875447D0-8276-4DFA-B981-9A5DDBF3D1F1}" type="presOf" srcId="{EFEC0005-CD28-460E-858D-A0418E482140}" destId="{3FDE0888-CB24-486E-9641-F98CBABCC399}" srcOrd="0" destOrd="0" presId="urn:microsoft.com/office/officeart/2005/8/layout/list1"/>
    <dgm:cxn modelId="{146B1CD1-CBB6-4FDE-86CD-50632CB57A36}" srcId="{CB1285F0-E46C-4EEA-9EB1-2638DA320080}" destId="{F6E24427-E272-4AD1-AE10-E72A7D00110E}" srcOrd="1" destOrd="0" parTransId="{FBFCFA20-CA1C-486C-B060-FE2B8ABC8469}" sibTransId="{48557000-AA6A-4DAE-9E7B-7E546CEDEFF1}"/>
    <dgm:cxn modelId="{F8C0B41C-E9C0-47B1-9AE2-BD4BF910B33F}" type="presOf" srcId="{EFEC0005-CD28-460E-858D-A0418E482140}" destId="{5067178A-9389-488C-91C6-9D67479E11A4}" srcOrd="1" destOrd="0" presId="urn:microsoft.com/office/officeart/2005/8/layout/list1"/>
    <dgm:cxn modelId="{59850784-07FD-4115-88B1-3B932E302353}" srcId="{CB1285F0-E46C-4EEA-9EB1-2638DA320080}" destId="{174EE3F1-D655-42A8-8798-C93D799E5626}" srcOrd="0" destOrd="0" parTransId="{3422D2E2-9FBD-48C9-8724-0F58A2A1CE41}" sibTransId="{DDE01C2E-C8AE-4940-A39E-5F3F536427DE}"/>
    <dgm:cxn modelId="{7434FCFA-F315-428B-AAC3-30D114862860}" type="presOf" srcId="{174EE3F1-D655-42A8-8798-C93D799E5626}" destId="{1E4CF12B-7C6A-4E91-8668-993F2CB48052}" srcOrd="0" destOrd="0" presId="urn:microsoft.com/office/officeart/2005/8/layout/list1"/>
    <dgm:cxn modelId="{E05B9A37-7307-45E2-8E0B-9793DEDE89E5}" type="presOf" srcId="{BE35B0C4-3065-4BDB-995A-3477E5E7CDA5}" destId="{C2D1B12D-3E53-4D41-9A7B-BB344BEF0043}" srcOrd="1" destOrd="0" presId="urn:microsoft.com/office/officeart/2005/8/layout/list1"/>
    <dgm:cxn modelId="{B203685C-2527-4BB0-87A9-3A1BCE532505}" type="presOf" srcId="{AAA99854-D321-464F-AC5F-DF03A87EFD0D}" destId="{75CEDA83-1EDF-4FF7-ADA8-2F6C00F14B03}" srcOrd="0" destOrd="0" presId="urn:microsoft.com/office/officeart/2005/8/layout/list1"/>
    <dgm:cxn modelId="{7E3B9164-F257-48EB-803D-9028C456CDA8}" type="presOf" srcId="{F6E24427-E272-4AD1-AE10-E72A7D00110E}" destId="{9CB0CECE-8B83-469A-9414-CEAF5DB708A6}" srcOrd="1" destOrd="0" presId="urn:microsoft.com/office/officeart/2005/8/layout/list1"/>
    <dgm:cxn modelId="{C3C3C935-C764-4632-80DB-D3ACB56794C5}" srcId="{CB1285F0-E46C-4EEA-9EB1-2638DA320080}" destId="{AF66668D-3A8C-478B-A8F4-A94C80262331}" srcOrd="3" destOrd="0" parTransId="{043BA1BF-615E-4A6E-8B1B-39F7B4D6233D}" sibTransId="{930017E6-CC25-4398-9080-403DBB29EB5D}"/>
    <dgm:cxn modelId="{A7EDFC45-6F52-48D5-B947-7CAE8E7004DB}" srcId="{CB1285F0-E46C-4EEA-9EB1-2638DA320080}" destId="{B8620467-FBC1-406B-969B-CF329F4E4E52}" srcOrd="2" destOrd="0" parTransId="{40DB575F-712A-42EC-81C5-244438023E53}" sibTransId="{F0DD2164-CF12-4118-BED2-5FC8ED6C274A}"/>
    <dgm:cxn modelId="{F3D4025A-C4F3-4151-ABEE-9BC2DDDC104E}" srcId="{CB1285F0-E46C-4EEA-9EB1-2638DA320080}" destId="{AAA99854-D321-464F-AC5F-DF03A87EFD0D}" srcOrd="5" destOrd="0" parTransId="{875BC2A9-A553-4115-A09E-B5399D53EF90}" sibTransId="{64AC7C2B-491E-415B-B070-B87A4FA95D3A}"/>
    <dgm:cxn modelId="{E8D9BDA9-134D-44D9-8AF1-204E1C7DF3C6}" type="presOf" srcId="{B8620467-FBC1-406B-969B-CF329F4E4E52}" destId="{6EE7EBB1-2E43-4178-9461-0EB8CA27A3C0}" srcOrd="1" destOrd="0" presId="urn:microsoft.com/office/officeart/2005/8/layout/list1"/>
    <dgm:cxn modelId="{7CA69BE5-AD27-46AB-9DBD-5ED642EA8B4C}" srcId="{CB1285F0-E46C-4EEA-9EB1-2638DA320080}" destId="{D0C780DD-DF75-430A-AB5B-F17BB6AD9EBF}" srcOrd="6" destOrd="0" parTransId="{F43735BB-D17D-4055-918C-A0450F1EDCD7}" sibTransId="{6DFEF9DA-BA41-45D3-B60A-8121932BD714}"/>
    <dgm:cxn modelId="{66328DE4-A1B8-4DD4-8E51-A4E7C5BC7205}" type="presOf" srcId="{F6E24427-E272-4AD1-AE10-E72A7D00110E}" destId="{147DBE58-F9FF-4F9C-8603-5645A0421354}" srcOrd="0" destOrd="0" presId="urn:microsoft.com/office/officeart/2005/8/layout/list1"/>
    <dgm:cxn modelId="{75E23067-4008-45EF-A812-5099156C1602}" type="presOf" srcId="{D0C780DD-DF75-430A-AB5B-F17BB6AD9EBF}" destId="{544BD56D-125C-406D-A843-28C99076F533}" srcOrd="1" destOrd="0" presId="urn:microsoft.com/office/officeart/2005/8/layout/list1"/>
    <dgm:cxn modelId="{9E7C801F-E9DC-4E9E-998D-DE1C5149B9A8}" type="presOf" srcId="{BE35B0C4-3065-4BDB-995A-3477E5E7CDA5}" destId="{91A09B16-FBAB-4AFE-BEB9-D24599949B64}" srcOrd="0" destOrd="0" presId="urn:microsoft.com/office/officeart/2005/8/layout/list1"/>
    <dgm:cxn modelId="{FB1A87D3-9359-4672-8A4B-3016DD741A5F}" type="presOf" srcId="{AF66668D-3A8C-478B-A8F4-A94C80262331}" destId="{691D1B28-6D95-4643-B630-1C37E68BF8F9}" srcOrd="1" destOrd="0" presId="urn:microsoft.com/office/officeart/2005/8/layout/list1"/>
    <dgm:cxn modelId="{B1E8D127-91D9-4ACB-86F4-23746C50948B}" type="presOf" srcId="{174EE3F1-D655-42A8-8798-C93D799E5626}" destId="{19F2D3F7-01B8-40C4-9DA2-4757403F463A}" srcOrd="1" destOrd="0" presId="urn:microsoft.com/office/officeart/2005/8/layout/list1"/>
    <dgm:cxn modelId="{EB808C7B-A367-4173-A1DD-1EE64D51D63C}" type="presOf" srcId="{B8620467-FBC1-406B-969B-CF329F4E4E52}" destId="{FEE8E424-35DF-4F1F-AAD2-BFC8BF9B6872}" srcOrd="0" destOrd="0" presId="urn:microsoft.com/office/officeart/2005/8/layout/list1"/>
    <dgm:cxn modelId="{BD9FF62C-E715-4C82-85C8-EDB80B8918C7}" type="presOf" srcId="{CB1285F0-E46C-4EEA-9EB1-2638DA320080}" destId="{6A2CA52A-AE66-4D93-B28A-DAF35629CE20}" srcOrd="0" destOrd="0" presId="urn:microsoft.com/office/officeart/2005/8/layout/list1"/>
    <dgm:cxn modelId="{41129362-4FC6-4FD6-938E-3A04B4CC4990}" type="presParOf" srcId="{6A2CA52A-AE66-4D93-B28A-DAF35629CE20}" destId="{19A1DA26-C486-4FDD-900F-FE68CC98D8D4}" srcOrd="0" destOrd="0" presId="urn:microsoft.com/office/officeart/2005/8/layout/list1"/>
    <dgm:cxn modelId="{811FC725-0EAC-4B29-B88E-00DE05493C78}" type="presParOf" srcId="{19A1DA26-C486-4FDD-900F-FE68CC98D8D4}" destId="{1E4CF12B-7C6A-4E91-8668-993F2CB48052}" srcOrd="0" destOrd="0" presId="urn:microsoft.com/office/officeart/2005/8/layout/list1"/>
    <dgm:cxn modelId="{4BCE6DC9-D81C-4FBD-AA7E-BB255973F6B1}" type="presParOf" srcId="{19A1DA26-C486-4FDD-900F-FE68CC98D8D4}" destId="{19F2D3F7-01B8-40C4-9DA2-4757403F463A}" srcOrd="1" destOrd="0" presId="urn:microsoft.com/office/officeart/2005/8/layout/list1"/>
    <dgm:cxn modelId="{FC2BD3BF-B2F8-4D76-BAE3-A1E955531BA2}" type="presParOf" srcId="{6A2CA52A-AE66-4D93-B28A-DAF35629CE20}" destId="{7ACF1FD8-7B7A-4E65-9AA8-3A772AD2756E}" srcOrd="1" destOrd="0" presId="urn:microsoft.com/office/officeart/2005/8/layout/list1"/>
    <dgm:cxn modelId="{0BE72935-364A-425F-B149-C553581D6B4E}" type="presParOf" srcId="{6A2CA52A-AE66-4D93-B28A-DAF35629CE20}" destId="{4DFDD6BD-685E-4F4C-9B8D-45139BD628CB}" srcOrd="2" destOrd="0" presId="urn:microsoft.com/office/officeart/2005/8/layout/list1"/>
    <dgm:cxn modelId="{814F1390-B1BB-4698-A13D-5E75447D3978}" type="presParOf" srcId="{6A2CA52A-AE66-4D93-B28A-DAF35629CE20}" destId="{F0E33095-FA18-4026-B9D4-E7C055F593C5}" srcOrd="3" destOrd="0" presId="urn:microsoft.com/office/officeart/2005/8/layout/list1"/>
    <dgm:cxn modelId="{3FAC7938-53E0-452E-A8EE-26CE10761117}" type="presParOf" srcId="{6A2CA52A-AE66-4D93-B28A-DAF35629CE20}" destId="{7D3287EC-E12E-4485-AB09-67F1B557F6CC}" srcOrd="4" destOrd="0" presId="urn:microsoft.com/office/officeart/2005/8/layout/list1"/>
    <dgm:cxn modelId="{70F35DD3-F4AF-4DFD-906A-33FA02C22504}" type="presParOf" srcId="{7D3287EC-E12E-4485-AB09-67F1B557F6CC}" destId="{147DBE58-F9FF-4F9C-8603-5645A0421354}" srcOrd="0" destOrd="0" presId="urn:microsoft.com/office/officeart/2005/8/layout/list1"/>
    <dgm:cxn modelId="{C8F1EDF3-F9F5-4088-A153-C6F4D4C30A14}" type="presParOf" srcId="{7D3287EC-E12E-4485-AB09-67F1B557F6CC}" destId="{9CB0CECE-8B83-469A-9414-CEAF5DB708A6}" srcOrd="1" destOrd="0" presId="urn:microsoft.com/office/officeart/2005/8/layout/list1"/>
    <dgm:cxn modelId="{3DB742F2-BF16-4B8C-9D4D-9E438D1564D6}" type="presParOf" srcId="{6A2CA52A-AE66-4D93-B28A-DAF35629CE20}" destId="{D9BAA449-22D2-4BEE-946D-EF6D61F803B4}" srcOrd="5" destOrd="0" presId="urn:microsoft.com/office/officeart/2005/8/layout/list1"/>
    <dgm:cxn modelId="{A8CC4599-968F-409F-B03D-01E7D85631A9}" type="presParOf" srcId="{6A2CA52A-AE66-4D93-B28A-DAF35629CE20}" destId="{4B20500B-4260-4750-B21F-9F7665EC9760}" srcOrd="6" destOrd="0" presId="urn:microsoft.com/office/officeart/2005/8/layout/list1"/>
    <dgm:cxn modelId="{B3B2A1A4-FF88-4BB5-8D4B-02E241425810}" type="presParOf" srcId="{6A2CA52A-AE66-4D93-B28A-DAF35629CE20}" destId="{FEF6F7E4-164B-4458-91BD-CAEFCC7EE613}" srcOrd="7" destOrd="0" presId="urn:microsoft.com/office/officeart/2005/8/layout/list1"/>
    <dgm:cxn modelId="{4553696D-F32F-4D92-B38F-244FBC95ACDC}" type="presParOf" srcId="{6A2CA52A-AE66-4D93-B28A-DAF35629CE20}" destId="{9FB43529-0F1A-403B-9869-7AB5751DBB50}" srcOrd="8" destOrd="0" presId="urn:microsoft.com/office/officeart/2005/8/layout/list1"/>
    <dgm:cxn modelId="{32FA607F-B5D2-4A21-9EA1-AA9C2AEF692E}" type="presParOf" srcId="{9FB43529-0F1A-403B-9869-7AB5751DBB50}" destId="{FEE8E424-35DF-4F1F-AAD2-BFC8BF9B6872}" srcOrd="0" destOrd="0" presId="urn:microsoft.com/office/officeart/2005/8/layout/list1"/>
    <dgm:cxn modelId="{130471A0-3931-47D8-A94D-A0B02779528D}" type="presParOf" srcId="{9FB43529-0F1A-403B-9869-7AB5751DBB50}" destId="{6EE7EBB1-2E43-4178-9461-0EB8CA27A3C0}" srcOrd="1" destOrd="0" presId="urn:microsoft.com/office/officeart/2005/8/layout/list1"/>
    <dgm:cxn modelId="{0B3B75FB-D898-48C9-8782-E58BD4F8BDC7}" type="presParOf" srcId="{6A2CA52A-AE66-4D93-B28A-DAF35629CE20}" destId="{223CCE33-5061-468B-B80D-B2F49ECBE682}" srcOrd="9" destOrd="0" presId="urn:microsoft.com/office/officeart/2005/8/layout/list1"/>
    <dgm:cxn modelId="{8A44C2A1-1653-4DCC-9AA5-5AE7AFFE6605}" type="presParOf" srcId="{6A2CA52A-AE66-4D93-B28A-DAF35629CE20}" destId="{96ABA391-ABBE-4CE4-859A-C027C9CDC16A}" srcOrd="10" destOrd="0" presId="urn:microsoft.com/office/officeart/2005/8/layout/list1"/>
    <dgm:cxn modelId="{57AC89DB-F043-4382-B2A8-F404CCB4E6B3}" type="presParOf" srcId="{6A2CA52A-AE66-4D93-B28A-DAF35629CE20}" destId="{5C5BC5D2-0550-4A25-8A23-4F264480D55C}" srcOrd="11" destOrd="0" presId="urn:microsoft.com/office/officeart/2005/8/layout/list1"/>
    <dgm:cxn modelId="{58D9FEED-DA18-4599-A440-2C3F3F64108D}" type="presParOf" srcId="{6A2CA52A-AE66-4D93-B28A-DAF35629CE20}" destId="{4A565796-7C42-442F-BDD3-9E2058206019}" srcOrd="12" destOrd="0" presId="urn:microsoft.com/office/officeart/2005/8/layout/list1"/>
    <dgm:cxn modelId="{2B3C91AB-91C4-492A-85E3-F68F95A2BE3A}" type="presParOf" srcId="{4A565796-7C42-442F-BDD3-9E2058206019}" destId="{F8583156-97EA-4FFB-AF92-54204ECC3CA9}" srcOrd="0" destOrd="0" presId="urn:microsoft.com/office/officeart/2005/8/layout/list1"/>
    <dgm:cxn modelId="{F8DBE0B3-806E-485B-A246-F534761061B8}" type="presParOf" srcId="{4A565796-7C42-442F-BDD3-9E2058206019}" destId="{691D1B28-6D95-4643-B630-1C37E68BF8F9}" srcOrd="1" destOrd="0" presId="urn:microsoft.com/office/officeart/2005/8/layout/list1"/>
    <dgm:cxn modelId="{C108C1A8-C1F5-43AB-9757-F361F4B1F431}" type="presParOf" srcId="{6A2CA52A-AE66-4D93-B28A-DAF35629CE20}" destId="{DFFC739D-66C5-4F2C-A584-6E8AEBEFDD11}" srcOrd="13" destOrd="0" presId="urn:microsoft.com/office/officeart/2005/8/layout/list1"/>
    <dgm:cxn modelId="{4885C2A5-7B66-44F3-AA26-C2504393A0E7}" type="presParOf" srcId="{6A2CA52A-AE66-4D93-B28A-DAF35629CE20}" destId="{D0D0530D-90DE-4673-8091-BFA45B2D48DE}" srcOrd="14" destOrd="0" presId="urn:microsoft.com/office/officeart/2005/8/layout/list1"/>
    <dgm:cxn modelId="{6A921727-4AEE-46C2-BFE5-8BB918A31A00}" type="presParOf" srcId="{6A2CA52A-AE66-4D93-B28A-DAF35629CE20}" destId="{719ED99C-5080-44D4-A231-63D8E35AFE10}" srcOrd="15" destOrd="0" presId="urn:microsoft.com/office/officeart/2005/8/layout/list1"/>
    <dgm:cxn modelId="{1041A455-92CD-4528-8E2C-636699A2047F}" type="presParOf" srcId="{6A2CA52A-AE66-4D93-B28A-DAF35629CE20}" destId="{309C6636-EC8E-45FC-8569-C618BEB2AABE}" srcOrd="16" destOrd="0" presId="urn:microsoft.com/office/officeart/2005/8/layout/list1"/>
    <dgm:cxn modelId="{58723FCD-47CF-4253-BF95-F4EE51CCBC91}" type="presParOf" srcId="{309C6636-EC8E-45FC-8569-C618BEB2AABE}" destId="{91A09B16-FBAB-4AFE-BEB9-D24599949B64}" srcOrd="0" destOrd="0" presId="urn:microsoft.com/office/officeart/2005/8/layout/list1"/>
    <dgm:cxn modelId="{64BC5175-7490-453C-9B23-93DE7E3046EA}" type="presParOf" srcId="{309C6636-EC8E-45FC-8569-C618BEB2AABE}" destId="{C2D1B12D-3E53-4D41-9A7B-BB344BEF0043}" srcOrd="1" destOrd="0" presId="urn:microsoft.com/office/officeart/2005/8/layout/list1"/>
    <dgm:cxn modelId="{5B30D9B1-1082-4F35-AA90-60673BFB7308}" type="presParOf" srcId="{6A2CA52A-AE66-4D93-B28A-DAF35629CE20}" destId="{27CE4977-B0B0-4DA6-9F13-0A7AE7681A9D}" srcOrd="17" destOrd="0" presId="urn:microsoft.com/office/officeart/2005/8/layout/list1"/>
    <dgm:cxn modelId="{8A14C99F-BCB8-4228-ADB2-57DCC631BDFA}" type="presParOf" srcId="{6A2CA52A-AE66-4D93-B28A-DAF35629CE20}" destId="{E83A0EB4-70D6-4414-AA10-781C1DB9A0E7}" srcOrd="18" destOrd="0" presId="urn:microsoft.com/office/officeart/2005/8/layout/list1"/>
    <dgm:cxn modelId="{3D83999A-56FA-43BA-8074-6304D761A68E}" type="presParOf" srcId="{6A2CA52A-AE66-4D93-B28A-DAF35629CE20}" destId="{DBE48824-3028-4BC6-B8F6-9A95A7E4CA7E}" srcOrd="19" destOrd="0" presId="urn:microsoft.com/office/officeart/2005/8/layout/list1"/>
    <dgm:cxn modelId="{B0349080-7CCC-4FB8-82CB-4BEEB2489D23}" type="presParOf" srcId="{6A2CA52A-AE66-4D93-B28A-DAF35629CE20}" destId="{F460C697-9539-4994-8F84-090736A77A06}" srcOrd="20" destOrd="0" presId="urn:microsoft.com/office/officeart/2005/8/layout/list1"/>
    <dgm:cxn modelId="{71D8AA47-ECC0-4C64-8089-F1E78B352C6E}" type="presParOf" srcId="{F460C697-9539-4994-8F84-090736A77A06}" destId="{75CEDA83-1EDF-4FF7-ADA8-2F6C00F14B03}" srcOrd="0" destOrd="0" presId="urn:microsoft.com/office/officeart/2005/8/layout/list1"/>
    <dgm:cxn modelId="{4AA6BCF0-2D9C-4EBD-9B42-A47243C98448}" type="presParOf" srcId="{F460C697-9539-4994-8F84-090736A77A06}" destId="{6B6F6C54-14C1-48CD-AA22-0BC736D77BDD}" srcOrd="1" destOrd="0" presId="urn:microsoft.com/office/officeart/2005/8/layout/list1"/>
    <dgm:cxn modelId="{256A97D3-7190-4237-9E8B-9DFCFC66491F}" type="presParOf" srcId="{6A2CA52A-AE66-4D93-B28A-DAF35629CE20}" destId="{9F1E7051-1753-4F45-B6BD-EDD4B37553B2}" srcOrd="21" destOrd="0" presId="urn:microsoft.com/office/officeart/2005/8/layout/list1"/>
    <dgm:cxn modelId="{30BBB0B2-A4CD-4B63-9601-773F7E8C7A21}" type="presParOf" srcId="{6A2CA52A-AE66-4D93-B28A-DAF35629CE20}" destId="{D5BE451F-C515-4C96-B6A1-1B04F4EEFA8A}" srcOrd="22" destOrd="0" presId="urn:microsoft.com/office/officeart/2005/8/layout/list1"/>
    <dgm:cxn modelId="{EE7E49ED-A521-4439-9572-FAB678AAEA9A}" type="presParOf" srcId="{6A2CA52A-AE66-4D93-B28A-DAF35629CE20}" destId="{852F97A9-E26E-407A-8E5B-B6255B786F4D}" srcOrd="23" destOrd="0" presId="urn:microsoft.com/office/officeart/2005/8/layout/list1"/>
    <dgm:cxn modelId="{A9DEECBB-A50B-4FA1-8DB9-C6F554A05A6D}" type="presParOf" srcId="{6A2CA52A-AE66-4D93-B28A-DAF35629CE20}" destId="{7CA51849-ACC0-4A73-B57C-1E77ACACC9F9}" srcOrd="24" destOrd="0" presId="urn:microsoft.com/office/officeart/2005/8/layout/list1"/>
    <dgm:cxn modelId="{3DCAED59-F3DD-449E-8E71-6899A489957B}" type="presParOf" srcId="{7CA51849-ACC0-4A73-B57C-1E77ACACC9F9}" destId="{8C0744E7-E86F-4A92-A8AD-0D882BA20019}" srcOrd="0" destOrd="0" presId="urn:microsoft.com/office/officeart/2005/8/layout/list1"/>
    <dgm:cxn modelId="{90CA1F4C-E07D-4900-90E5-C0E200048119}" type="presParOf" srcId="{7CA51849-ACC0-4A73-B57C-1E77ACACC9F9}" destId="{544BD56D-125C-406D-A843-28C99076F533}" srcOrd="1" destOrd="0" presId="urn:microsoft.com/office/officeart/2005/8/layout/list1"/>
    <dgm:cxn modelId="{D2C76ACC-6DF7-4A56-973E-905B0FB5D59A}" type="presParOf" srcId="{6A2CA52A-AE66-4D93-B28A-DAF35629CE20}" destId="{468311EF-2A67-42CE-A687-982B4769AEC1}" srcOrd="25" destOrd="0" presId="urn:microsoft.com/office/officeart/2005/8/layout/list1"/>
    <dgm:cxn modelId="{FD0F4597-E57B-463E-BAEA-8A6912961F8E}" type="presParOf" srcId="{6A2CA52A-AE66-4D93-B28A-DAF35629CE20}" destId="{40620C78-5B02-4A3D-B026-8FB08473EC3C}" srcOrd="26" destOrd="0" presId="urn:microsoft.com/office/officeart/2005/8/layout/list1"/>
    <dgm:cxn modelId="{E45AC1F5-3C17-4153-9956-2741CE28EA5B}" type="presParOf" srcId="{6A2CA52A-AE66-4D93-B28A-DAF35629CE20}" destId="{82C1F038-6E18-4678-93DD-D2E0053384CD}" srcOrd="27" destOrd="0" presId="urn:microsoft.com/office/officeart/2005/8/layout/list1"/>
    <dgm:cxn modelId="{9BB1A080-6B94-476C-9D52-49CD6B3F980A}" type="presParOf" srcId="{6A2CA52A-AE66-4D93-B28A-DAF35629CE20}" destId="{2AC9D1F8-7BF7-48C8-A8AB-3F4FB68B334E}" srcOrd="28" destOrd="0" presId="urn:microsoft.com/office/officeart/2005/8/layout/list1"/>
    <dgm:cxn modelId="{CFE03AB6-D212-4348-9CC4-27B6A5775F9D}" type="presParOf" srcId="{2AC9D1F8-7BF7-48C8-A8AB-3F4FB68B334E}" destId="{3FDE0888-CB24-486E-9641-F98CBABCC399}" srcOrd="0" destOrd="0" presId="urn:microsoft.com/office/officeart/2005/8/layout/list1"/>
    <dgm:cxn modelId="{1CF3663C-B6F8-44E9-952B-CE57BB9FF590}" type="presParOf" srcId="{2AC9D1F8-7BF7-48C8-A8AB-3F4FB68B334E}" destId="{5067178A-9389-488C-91C6-9D67479E11A4}" srcOrd="1" destOrd="0" presId="urn:microsoft.com/office/officeart/2005/8/layout/list1"/>
    <dgm:cxn modelId="{304DA117-12DE-4319-A46B-ABF79445B71E}" type="presParOf" srcId="{6A2CA52A-AE66-4D93-B28A-DAF35629CE20}" destId="{0D62A76D-6026-4748-A945-8A8AADAB188F}" srcOrd="29" destOrd="0" presId="urn:microsoft.com/office/officeart/2005/8/layout/list1"/>
    <dgm:cxn modelId="{2664250C-230F-4B8D-9230-EACDDF8498AD}" type="presParOf" srcId="{6A2CA52A-AE66-4D93-B28A-DAF35629CE20}" destId="{FD243DCC-BEB8-4B0D-B1F6-DBC97E22FB6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FEA4B-914B-4AA4-859E-CC2F474AC77D}">
      <dsp:nvSpPr>
        <dsp:cNvPr id="0" name=""/>
        <dsp:cNvSpPr/>
      </dsp:nvSpPr>
      <dsp:spPr>
        <a:xfrm>
          <a:off x="85632" y="0"/>
          <a:ext cx="2922240" cy="125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/>
            <a:t>Company describes technological problems or areas where there is potential for productivity gains.</a:t>
          </a:r>
          <a:endParaRPr lang="en-US" sz="1600" b="1" kern="1200" dirty="0"/>
        </a:p>
      </dsp:txBody>
      <dsp:txXfrm>
        <a:off x="122457" y="36825"/>
        <a:ext cx="2848590" cy="1183650"/>
      </dsp:txXfrm>
    </dsp:sp>
    <dsp:sp modelId="{2C87F472-14DE-4720-9982-39DDBF5E8A79}">
      <dsp:nvSpPr>
        <dsp:cNvPr id="0" name=""/>
        <dsp:cNvSpPr/>
      </dsp:nvSpPr>
      <dsp:spPr>
        <a:xfrm rot="5400000">
          <a:off x="1311009" y="1288732"/>
          <a:ext cx="471487" cy="565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377017" y="1335881"/>
        <a:ext cx="339471" cy="330041"/>
      </dsp:txXfrm>
    </dsp:sp>
    <dsp:sp modelId="{D9E18E39-03EE-4020-8CCE-95C34DD5C465}">
      <dsp:nvSpPr>
        <dsp:cNvPr id="0" name=""/>
        <dsp:cNvSpPr/>
      </dsp:nvSpPr>
      <dsp:spPr>
        <a:xfrm>
          <a:off x="85632" y="1885949"/>
          <a:ext cx="2922240" cy="125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/>
            <a:t>PPRN will find a team of experts/scientists that will provide/develop state of the art technology to solve problem.</a:t>
          </a:r>
          <a:endParaRPr lang="en-US" sz="1600" b="1" kern="1200" dirty="0"/>
        </a:p>
      </dsp:txBody>
      <dsp:txXfrm>
        <a:off x="122457" y="1922774"/>
        <a:ext cx="2848590" cy="1183650"/>
      </dsp:txXfrm>
    </dsp:sp>
    <dsp:sp modelId="{BB19036E-C288-4030-898B-137CC89B438F}">
      <dsp:nvSpPr>
        <dsp:cNvPr id="0" name=""/>
        <dsp:cNvSpPr/>
      </dsp:nvSpPr>
      <dsp:spPr>
        <a:xfrm rot="5400000">
          <a:off x="1311009" y="3174682"/>
          <a:ext cx="471487" cy="5657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377017" y="3221831"/>
        <a:ext cx="339471" cy="330041"/>
      </dsp:txXfrm>
    </dsp:sp>
    <dsp:sp modelId="{DCC52D39-2478-465D-99A2-C099C2FC568C}">
      <dsp:nvSpPr>
        <dsp:cNvPr id="0" name=""/>
        <dsp:cNvSpPr/>
      </dsp:nvSpPr>
      <dsp:spPr>
        <a:xfrm>
          <a:off x="85632" y="3771900"/>
          <a:ext cx="2922240" cy="1257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b="1" kern="1200" dirty="0" smtClean="0"/>
            <a:t>Company and PPRN will          co-finance development cost.</a:t>
          </a:r>
          <a:endParaRPr lang="en-US" sz="1600" b="1" kern="1200" dirty="0"/>
        </a:p>
      </dsp:txBody>
      <dsp:txXfrm>
        <a:off x="122457" y="3808725"/>
        <a:ext cx="2848590" cy="1183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DD6BD-685E-4F4C-9B8D-45139BD628CB}">
      <dsp:nvSpPr>
        <dsp:cNvPr id="0" name=""/>
        <dsp:cNvSpPr/>
      </dsp:nvSpPr>
      <dsp:spPr>
        <a:xfrm>
          <a:off x="0" y="389065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2D3F7-01B8-40C4-9DA2-4757403F463A}">
      <dsp:nvSpPr>
        <dsp:cNvPr id="0" name=""/>
        <dsp:cNvSpPr/>
      </dsp:nvSpPr>
      <dsp:spPr>
        <a:xfrm>
          <a:off x="411480" y="12097"/>
          <a:ext cx="7433057" cy="568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Open to all Malaysian Small Medium Enterprise companies (SME)</a:t>
          </a:r>
          <a:endParaRPr lang="en-US" sz="2000" kern="1200" dirty="0"/>
        </a:p>
      </dsp:txBody>
      <dsp:txXfrm>
        <a:off x="439249" y="39866"/>
        <a:ext cx="7377519" cy="513309"/>
      </dsp:txXfrm>
    </dsp:sp>
    <dsp:sp modelId="{4B20500B-4260-4750-B21F-9F7665EC9760}">
      <dsp:nvSpPr>
        <dsp:cNvPr id="0" name=""/>
        <dsp:cNvSpPr/>
      </dsp:nvSpPr>
      <dsp:spPr>
        <a:xfrm>
          <a:off x="0" y="978745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0CECE-8B83-469A-9414-CEAF5DB708A6}">
      <dsp:nvSpPr>
        <dsp:cNvPr id="0" name=""/>
        <dsp:cNvSpPr/>
      </dsp:nvSpPr>
      <dsp:spPr>
        <a:xfrm>
          <a:off x="411480" y="786865"/>
          <a:ext cx="743305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Projects need to be technological in nature</a:t>
          </a:r>
          <a:endParaRPr lang="en-US" sz="2000" kern="1200" dirty="0"/>
        </a:p>
      </dsp:txBody>
      <dsp:txXfrm>
        <a:off x="430214" y="805599"/>
        <a:ext cx="7395589" cy="346292"/>
      </dsp:txXfrm>
    </dsp:sp>
    <dsp:sp modelId="{96ABA391-ABBE-4CE4-859A-C027C9CDC16A}">
      <dsp:nvSpPr>
        <dsp:cNvPr id="0" name=""/>
        <dsp:cNvSpPr/>
      </dsp:nvSpPr>
      <dsp:spPr>
        <a:xfrm>
          <a:off x="0" y="1770252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7EBB1-2E43-4178-9461-0EB8CA27A3C0}">
      <dsp:nvSpPr>
        <dsp:cNvPr id="0" name=""/>
        <dsp:cNvSpPr/>
      </dsp:nvSpPr>
      <dsp:spPr>
        <a:xfrm>
          <a:off x="411480" y="1376545"/>
          <a:ext cx="7433057" cy="585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Projects that essentially involve management or marketing solutions will not be considered</a:t>
          </a:r>
          <a:endParaRPr lang="en-US" sz="2000" b="1" kern="1200" dirty="0"/>
        </a:p>
      </dsp:txBody>
      <dsp:txXfrm>
        <a:off x="440066" y="1405131"/>
        <a:ext cx="7375885" cy="528415"/>
      </dsp:txXfrm>
    </dsp:sp>
    <dsp:sp modelId="{D0D0530D-90DE-4673-8091-BFA45B2D48DE}">
      <dsp:nvSpPr>
        <dsp:cNvPr id="0" name=""/>
        <dsp:cNvSpPr/>
      </dsp:nvSpPr>
      <dsp:spPr>
        <a:xfrm>
          <a:off x="0" y="2550069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D1B28-6D95-4643-B630-1C37E68BF8F9}">
      <dsp:nvSpPr>
        <dsp:cNvPr id="0" name=""/>
        <dsp:cNvSpPr/>
      </dsp:nvSpPr>
      <dsp:spPr>
        <a:xfrm>
          <a:off x="411480" y="2168052"/>
          <a:ext cx="7433057" cy="57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Projects that essentially require the purchase of off-the-shelve solutions will not be considered</a:t>
          </a:r>
          <a:endParaRPr lang="en-US" sz="2000" b="1" kern="1200" dirty="0"/>
        </a:p>
      </dsp:txBody>
      <dsp:txXfrm>
        <a:off x="439495" y="2196067"/>
        <a:ext cx="7377027" cy="517867"/>
      </dsp:txXfrm>
    </dsp:sp>
    <dsp:sp modelId="{E83A0EB4-70D6-4414-AA10-781C1DB9A0E7}">
      <dsp:nvSpPr>
        <dsp:cNvPr id="0" name=""/>
        <dsp:cNvSpPr/>
      </dsp:nvSpPr>
      <dsp:spPr>
        <a:xfrm>
          <a:off x="0" y="345386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1B12D-3E53-4D41-9A7B-BB344BEF0043}">
      <dsp:nvSpPr>
        <dsp:cNvPr id="0" name=""/>
        <dsp:cNvSpPr/>
      </dsp:nvSpPr>
      <dsp:spPr>
        <a:xfrm>
          <a:off x="411480" y="2947869"/>
          <a:ext cx="7425510" cy="697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Product/services must be at commercial stage </a:t>
          </a:r>
          <a:r>
            <a:rPr lang="en-US" sz="2000" b="1" kern="1200" dirty="0" err="1" smtClean="0"/>
            <a:t>i.e</a:t>
          </a:r>
          <a:r>
            <a:rPr lang="en-US" sz="2000" b="1" kern="1200" dirty="0" smtClean="0"/>
            <a:t> ready in market but may need improvement in term of process or product itself</a:t>
          </a:r>
          <a:endParaRPr lang="en-US" sz="2000" b="1" kern="1200" dirty="0"/>
        </a:p>
      </dsp:txBody>
      <dsp:txXfrm>
        <a:off x="445547" y="2981936"/>
        <a:ext cx="7357376" cy="629737"/>
      </dsp:txXfrm>
    </dsp:sp>
    <dsp:sp modelId="{D5BE451F-C515-4C96-B6A1-1B04F4EEFA8A}">
      <dsp:nvSpPr>
        <dsp:cNvPr id="0" name=""/>
        <dsp:cNvSpPr/>
      </dsp:nvSpPr>
      <dsp:spPr>
        <a:xfrm>
          <a:off x="0" y="404354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F6C54-14C1-48CD-AA22-0BC736D77BDD}">
      <dsp:nvSpPr>
        <dsp:cNvPr id="0" name=""/>
        <dsp:cNvSpPr/>
      </dsp:nvSpPr>
      <dsp:spPr>
        <a:xfrm>
          <a:off x="411480" y="3851661"/>
          <a:ext cx="743305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No field restriction for projects</a:t>
          </a:r>
          <a:endParaRPr lang="en-US" sz="2000" b="1" kern="1200" dirty="0"/>
        </a:p>
      </dsp:txBody>
      <dsp:txXfrm>
        <a:off x="430214" y="3870395"/>
        <a:ext cx="7395589" cy="346292"/>
      </dsp:txXfrm>
    </dsp:sp>
    <dsp:sp modelId="{40620C78-5B02-4A3D-B026-8FB08473EC3C}">
      <dsp:nvSpPr>
        <dsp:cNvPr id="0" name=""/>
        <dsp:cNvSpPr/>
      </dsp:nvSpPr>
      <dsp:spPr>
        <a:xfrm>
          <a:off x="0" y="463322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BD56D-125C-406D-A843-28C99076F533}">
      <dsp:nvSpPr>
        <dsp:cNvPr id="0" name=""/>
        <dsp:cNvSpPr/>
      </dsp:nvSpPr>
      <dsp:spPr>
        <a:xfrm>
          <a:off x="411480" y="4441341"/>
          <a:ext cx="743305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Priority to project that can be completed within 6 to 12 months</a:t>
          </a:r>
          <a:endParaRPr lang="en-US" sz="2000" b="1" kern="1200" dirty="0"/>
        </a:p>
      </dsp:txBody>
      <dsp:txXfrm>
        <a:off x="430214" y="4460075"/>
        <a:ext cx="7395589" cy="346292"/>
      </dsp:txXfrm>
    </dsp:sp>
    <dsp:sp modelId="{FD243DCC-BEB8-4B0D-B1F6-DBC97E22FB6C}">
      <dsp:nvSpPr>
        <dsp:cNvPr id="0" name=""/>
        <dsp:cNvSpPr/>
      </dsp:nvSpPr>
      <dsp:spPr>
        <a:xfrm>
          <a:off x="0" y="5222901"/>
          <a:ext cx="8229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178A-9389-488C-91C6-9D67479E11A4}">
      <dsp:nvSpPr>
        <dsp:cNvPr id="0" name=""/>
        <dsp:cNvSpPr/>
      </dsp:nvSpPr>
      <dsp:spPr>
        <a:xfrm>
          <a:off x="411480" y="5031021"/>
          <a:ext cx="743305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Companies should be ready to co-finance their project</a:t>
          </a:r>
          <a:endParaRPr lang="en-US" sz="2000" b="1" kern="1200" dirty="0"/>
        </a:p>
      </dsp:txBody>
      <dsp:txXfrm>
        <a:off x="430214" y="5049755"/>
        <a:ext cx="739558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4" cy="46355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4" cy="46355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74FBE616-35DD-4B76-A4DD-BFDD07ED7348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4" cy="46355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4" cy="46355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E6182471-92F3-4B33-A481-16CD4D61E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9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724" cy="46355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643" y="1"/>
            <a:ext cx="3026724" cy="463550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93656FE8-22A3-4A90-8E9E-219601B4A062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847" y="4403725"/>
            <a:ext cx="5589307" cy="4171950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966"/>
            <a:ext cx="3026724" cy="46355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643" y="8805966"/>
            <a:ext cx="3026724" cy="46355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9E2E85BE-A532-44EA-82E0-BDC26D2EE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9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106-1B49-4AA6-9598-90F3AABF2F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544A-FF6D-43DC-941F-A8C9DF5591CA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5064-A9C2-4263-A4AA-B2E8C2EDC4BD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3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7AB4-652A-4149-A469-AFFD6B15ABB4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3362-D599-4402-99C0-6D45181002D4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6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3B34-551D-4174-8CFC-D16575E682A9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3497-8734-4A5E-8894-AF6B2B2DFE6C}" type="datetime1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5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51C3-E02A-4CA2-92CF-7EDFC74E9DCC}" type="datetime1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5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782A-943F-486B-9862-16E88DEDF2C3}" type="datetime1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80175"/>
            <a:ext cx="401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AF56-E676-41A1-937A-355A71AF122E}" type="datetime1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6324600"/>
            <a:ext cx="1521204" cy="649047"/>
          </a:xfrm>
          <a:prstGeom prst="rect">
            <a:avLst/>
          </a:prstGeom>
        </p:spPr>
      </p:pic>
      <p:pic>
        <p:nvPicPr>
          <p:cNvPr id="6" name="Picture 2" descr="D:\KEUSAHAWANAN 2015\PPRN 2015\LOGO PPRN\LOGO FINAL\logo fina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895600" y="6480175"/>
            <a:ext cx="5410200" cy="37782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7338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 Sharing Knowledge, Innovative Solutions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</a:rPr>
              <a:t>             For Malaysia, By Malaysian, In Malaysia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2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B562-5813-472F-887F-C9C8A33A5B49}" type="datetime1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0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00F-4B1A-495F-8DDE-802968C58917}" type="datetime1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C558B-F784-4E25-958F-E83DB66B95A9}" type="datetime1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D4E7-AE15-41E6-A082-73D2F4282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prn@moe.gov.m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12" y="-30477"/>
            <a:ext cx="3200400" cy="1365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42674"/>
            <a:ext cx="2523748" cy="126187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04800" y="2209800"/>
            <a:ext cx="8229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2625"/>
            <a:ext cx="8235950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0410" y="2967335"/>
            <a:ext cx="84232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DEMAND DRIVEN INNOVATION PROJECT 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BY PPRN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685800" y="4495800"/>
            <a:ext cx="740568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“Sharing Knowledge, Innovative </a:t>
            </a:r>
            <a:r>
              <a:rPr lang="en-US" altLang="en-US" sz="2000" b="1" dirty="0" smtClean="0"/>
              <a:t>Solutions”</a:t>
            </a:r>
            <a:endParaRPr lang="en-US" altLang="en-US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/>
              <a:t>                                                             For Malaysia, By Malaysian, In Malaysia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1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248400"/>
            <a:ext cx="9134856" cy="304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34856" cy="3048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80175"/>
            <a:ext cx="401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953000" cy="609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ms-MY" sz="2800" b="1" dirty="0" smtClean="0">
                <a:solidFill>
                  <a:schemeClr val="tx2"/>
                </a:solidFill>
              </a:rPr>
              <a:t> </a:t>
            </a:r>
            <a:r>
              <a:rPr lang="ms-MY" sz="2800" b="1" dirty="0" err="1" smtClean="0">
                <a:solidFill>
                  <a:schemeClr val="tx2"/>
                </a:solidFill>
              </a:rPr>
              <a:t>Funding</a:t>
            </a:r>
            <a:r>
              <a:rPr lang="ms-MY" sz="2800" b="1" dirty="0" smtClean="0">
                <a:solidFill>
                  <a:schemeClr val="tx2"/>
                </a:solidFill>
              </a:rPr>
              <a:t> </a:t>
            </a:r>
            <a:r>
              <a:rPr lang="ms-MY" sz="2800" b="1" dirty="0" err="1" smtClean="0">
                <a:solidFill>
                  <a:schemeClr val="tx2"/>
                </a:solidFill>
              </a:rPr>
              <a:t>mechanism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019800"/>
            <a:ext cx="754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* </a:t>
            </a:r>
            <a:r>
              <a:rPr lang="en-US" sz="1200" b="1" dirty="0" smtClean="0"/>
              <a:t>Size of company is based on new definition of SME by SME Corp Malaysia  which in effect from 1 January 2014</a:t>
            </a:r>
            <a:endParaRPr lang="en-US" sz="1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1143000"/>
            <a:ext cx="19812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Matching grant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2743200"/>
            <a:ext cx="2286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90:10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– micro enterprise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854196"/>
            <a:ext cx="2286000" cy="870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70:30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– small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5029200"/>
            <a:ext cx="2286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50:50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– medium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2667000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70%</a:t>
            </a:r>
            <a:endParaRPr lang="en-US" sz="2000" b="1" dirty="0"/>
          </a:p>
        </p:txBody>
      </p:sp>
      <p:sp>
        <p:nvSpPr>
          <p:cNvPr id="12" name="Oval 11"/>
          <p:cNvSpPr/>
          <p:nvPr/>
        </p:nvSpPr>
        <p:spPr>
          <a:xfrm>
            <a:off x="6096000" y="3886200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25%</a:t>
            </a:r>
            <a:endParaRPr lang="en-US" sz="2000" b="1" dirty="0"/>
          </a:p>
        </p:txBody>
      </p:sp>
      <p:sp>
        <p:nvSpPr>
          <p:cNvPr id="13" name="Oval 12"/>
          <p:cNvSpPr/>
          <p:nvPr/>
        </p:nvSpPr>
        <p:spPr>
          <a:xfrm>
            <a:off x="5825924" y="5105400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5%</a:t>
            </a:r>
            <a:endParaRPr lang="en-US" sz="2000" b="1" dirty="0"/>
          </a:p>
        </p:txBody>
      </p:sp>
      <p:sp>
        <p:nvSpPr>
          <p:cNvPr id="15" name="Octagon 14"/>
          <p:cNvSpPr/>
          <p:nvPr/>
        </p:nvSpPr>
        <p:spPr>
          <a:xfrm>
            <a:off x="1371600" y="2895600"/>
            <a:ext cx="1828800" cy="838200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</a:rPr>
              <a:t>Up to</a:t>
            </a:r>
          </a:p>
          <a:p>
            <a:pPr algn="just"/>
            <a:r>
              <a:rPr lang="en-US" sz="1600" b="1" dirty="0" smtClean="0">
                <a:solidFill>
                  <a:schemeClr val="tx1"/>
                </a:solidFill>
              </a:rPr>
              <a:t>RM50k </a:t>
            </a:r>
            <a:r>
              <a:rPr lang="en-US" sz="1600" b="1" dirty="0">
                <a:solidFill>
                  <a:schemeClr val="tx1"/>
                </a:solidFill>
              </a:rPr>
              <a:t>/ </a:t>
            </a:r>
            <a:r>
              <a:rPr lang="en-US" sz="1600" b="1" dirty="0" smtClean="0">
                <a:solidFill>
                  <a:schemeClr val="tx1"/>
                </a:solidFill>
              </a:rPr>
              <a:t>project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39368" y="2209800"/>
            <a:ext cx="484632" cy="6096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352800" y="1143000"/>
            <a:ext cx="2286000" cy="653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Commitment</a:t>
            </a:r>
          </a:p>
          <a:p>
            <a:pPr algn="ctr"/>
            <a:r>
              <a:rPr lang="en-US" b="1" dirty="0" err="1" smtClean="0"/>
              <a:t>PPRN:company</a:t>
            </a:r>
            <a:r>
              <a:rPr lang="en-US" b="1" dirty="0" smtClean="0"/>
              <a:t>*</a:t>
            </a:r>
            <a:endParaRPr lang="en-US" b="1" dirty="0"/>
          </a:p>
        </p:txBody>
      </p:sp>
      <p:sp>
        <p:nvSpPr>
          <p:cNvPr id="19" name="Down Arrow 18"/>
          <p:cNvSpPr/>
          <p:nvPr/>
        </p:nvSpPr>
        <p:spPr>
          <a:xfrm>
            <a:off x="4239768" y="1828800"/>
            <a:ext cx="484632" cy="8382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evron 19"/>
          <p:cNvSpPr/>
          <p:nvPr/>
        </p:nvSpPr>
        <p:spPr>
          <a:xfrm>
            <a:off x="6705600" y="2743200"/>
            <a:ext cx="304800" cy="7620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6705600" y="5181600"/>
            <a:ext cx="304800" cy="7620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7010400" y="3962400"/>
            <a:ext cx="304800" cy="7620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2819400"/>
            <a:ext cx="1954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Research materials</a:t>
            </a:r>
          </a:p>
          <a:p>
            <a:r>
              <a:rPr lang="en-US" sz="1600" b="1" dirty="0" smtClean="0"/>
              <a:t>/prototyping/testing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55228" y="4191000"/>
            <a:ext cx="1255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Researchers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10400" y="5345668"/>
            <a:ext cx="1153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Institutions</a:t>
            </a:r>
            <a:endParaRPr lang="en-US" sz="16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6096000" y="1143000"/>
            <a:ext cx="2716318" cy="653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Component for PPRN funding</a:t>
            </a:r>
            <a:endParaRPr lang="en-US" b="1" dirty="0"/>
          </a:p>
        </p:txBody>
      </p:sp>
      <p:sp>
        <p:nvSpPr>
          <p:cNvPr id="27" name="Down Arrow 26"/>
          <p:cNvSpPr/>
          <p:nvPr/>
        </p:nvSpPr>
        <p:spPr>
          <a:xfrm>
            <a:off x="7211568" y="1828800"/>
            <a:ext cx="484632" cy="9144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ctagon 27"/>
          <p:cNvSpPr/>
          <p:nvPr/>
        </p:nvSpPr>
        <p:spPr>
          <a:xfrm>
            <a:off x="1371600" y="4114800"/>
            <a:ext cx="1828800" cy="1230868"/>
          </a:xfrm>
          <a:prstGeom prst="oc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</a:rPr>
              <a:t>Research materials/tools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</a:rPr>
              <a:t>Facilities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</a:rPr>
              <a:t>Infrastructure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300" b="1" i="1" dirty="0" smtClean="0">
                <a:solidFill>
                  <a:schemeClr val="tx1"/>
                </a:solidFill>
              </a:rPr>
              <a:t>In-kind </a:t>
            </a:r>
          </a:p>
        </p:txBody>
      </p:sp>
      <p:sp>
        <p:nvSpPr>
          <p:cNvPr id="29" name="Oval 28"/>
          <p:cNvSpPr/>
          <p:nvPr/>
        </p:nvSpPr>
        <p:spPr>
          <a:xfrm>
            <a:off x="76200" y="2819400"/>
            <a:ext cx="91440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PPRN</a:t>
            </a:r>
            <a:endParaRPr lang="en-US" sz="1600" b="1" dirty="0"/>
          </a:p>
        </p:txBody>
      </p:sp>
      <p:sp>
        <p:nvSpPr>
          <p:cNvPr id="30" name="Oval 29"/>
          <p:cNvSpPr/>
          <p:nvPr/>
        </p:nvSpPr>
        <p:spPr>
          <a:xfrm>
            <a:off x="76200" y="4038600"/>
            <a:ext cx="963168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</a:t>
            </a:r>
            <a:r>
              <a:rPr lang="en-US" sz="1000" b="1" dirty="0" smtClean="0"/>
              <a:t>ompany</a:t>
            </a:r>
            <a:endParaRPr lang="en-US" sz="1000" b="1" dirty="0"/>
          </a:p>
        </p:txBody>
      </p:sp>
      <p:sp>
        <p:nvSpPr>
          <p:cNvPr id="31" name="Chevron 30"/>
          <p:cNvSpPr/>
          <p:nvPr/>
        </p:nvSpPr>
        <p:spPr>
          <a:xfrm>
            <a:off x="990600" y="2895600"/>
            <a:ext cx="304800" cy="7620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990600" y="4114800"/>
            <a:ext cx="304800" cy="762000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10</a:t>
            </a:fld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6324600"/>
            <a:ext cx="1521204" cy="649047"/>
          </a:xfrm>
          <a:prstGeom prst="rect">
            <a:avLst/>
          </a:prstGeom>
        </p:spPr>
      </p:pic>
      <p:pic>
        <p:nvPicPr>
          <p:cNvPr id="35" name="Picture 2" descr="D:\KEUSAHAWANAN 2015\PPRN 2015\LOGO PPRN\LOGO FINAL\logo 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2895600" y="6480175"/>
            <a:ext cx="5410200" cy="37782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338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 Sharing Knowledge, Innovative Solutions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</a:rPr>
              <a:t>             For Malaysia, By Malaysian, In Malaysia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80175"/>
            <a:ext cx="401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Guideline for new SME definition</a:t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(in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</a:rPr>
              <a:t>effect from 1 January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2014)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13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655738"/>
              </p:ext>
            </p:extLst>
          </p:nvPr>
        </p:nvGraphicFramePr>
        <p:xfrm>
          <a:off x="228599" y="1219200"/>
          <a:ext cx="8763001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1"/>
                <a:gridCol w="1524000"/>
                <a:gridCol w="1447800"/>
                <a:gridCol w="2209800"/>
                <a:gridCol w="2286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SECTOR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MICRO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SMALL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MEDIUM</a:t>
                      </a:r>
                      <a:r>
                        <a:rPr lang="en-US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Manufacturing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&lt;RM50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&lt;200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&lt;RM300,000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RM300,000-&lt;RM15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5-75 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RM15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million-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RM50 million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75-200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Services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&lt;RM20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&lt;RM300,000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RM300,000-&lt;RM3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5-30 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&lt;RM20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30-75 employees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Primary Agriculture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&lt;RM20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&lt;RM300,000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RM300,000-&lt;RM3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5-30 employees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 -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&lt;RM20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30-75 employees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Construction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&lt;RM20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&lt;RM300,000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RM300,000-&lt;RM3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5-30 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 -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&lt;RM20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30-75 employees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Mining &amp; quarrying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RM20 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&lt;RM300,000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&lt;5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RM300,000-&lt;RM3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5-30 employees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RM3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&lt;RM20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million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30-75 employees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799" y="4953000"/>
            <a:ext cx="861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NOTE</a:t>
            </a:r>
            <a:r>
              <a:rPr lang="en-US" sz="1200" b="1" dirty="0" smtClean="0"/>
              <a:t>:</a:t>
            </a:r>
          </a:p>
          <a:p>
            <a:r>
              <a:rPr lang="en-US" sz="1200" dirty="0" smtClean="0"/>
              <a:t>A </a:t>
            </a:r>
            <a:r>
              <a:rPr lang="en-US" sz="1200" dirty="0"/>
              <a:t>business will be deemed as an SME if it meets </a:t>
            </a:r>
            <a:r>
              <a:rPr lang="en-US" sz="1200" b="1" dirty="0"/>
              <a:t>either one of the two specified qualifying criteria</a:t>
            </a:r>
            <a:r>
              <a:rPr lang="en-US" sz="1200" dirty="0"/>
              <a:t>, namely </a:t>
            </a:r>
            <a:r>
              <a:rPr lang="en-US" sz="1200" b="1" u="sng" dirty="0"/>
              <a:t>sales turnover</a:t>
            </a:r>
            <a:r>
              <a:rPr lang="en-US" sz="1200" b="1" dirty="0"/>
              <a:t> </a:t>
            </a:r>
            <a:r>
              <a:rPr lang="en-US" sz="1200" dirty="0"/>
              <a:t>or </a:t>
            </a:r>
            <a:r>
              <a:rPr lang="en-US" sz="1200" b="1" u="sng" dirty="0"/>
              <a:t>full-time employees</a:t>
            </a:r>
            <a:r>
              <a:rPr lang="en-US" sz="1200" dirty="0"/>
              <a:t>, </a:t>
            </a:r>
            <a:r>
              <a:rPr lang="en-US" sz="1200" b="1" dirty="0"/>
              <a:t>whichever is lower</a:t>
            </a:r>
            <a:r>
              <a:rPr lang="en-US" sz="1200" dirty="0"/>
              <a:t>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u="sng" dirty="0" smtClean="0"/>
              <a:t>SOURCE</a:t>
            </a:r>
            <a:r>
              <a:rPr lang="en-US" sz="1200" dirty="0" smtClean="0"/>
              <a:t> : </a:t>
            </a:r>
          </a:p>
          <a:p>
            <a:r>
              <a:rPr lang="en-US" sz="1200" dirty="0" smtClean="0"/>
              <a:t>SME Corp. Malaysia, October 2013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6324600"/>
            <a:ext cx="1521204" cy="649047"/>
          </a:xfrm>
          <a:prstGeom prst="rect">
            <a:avLst/>
          </a:prstGeom>
        </p:spPr>
      </p:pic>
      <p:pic>
        <p:nvPicPr>
          <p:cNvPr id="9" name="Picture 2" descr="D:\KEUSAHAWANAN 2015\PPRN 2015\LOGO PPRN\LOGO FINAL\logo 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95600" y="6480175"/>
            <a:ext cx="5410200" cy="37782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 Sharing Knowledge, Innovative Solutions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</a:rPr>
              <a:t>             For Malaysia, By Malaysian, In Malaysia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80175"/>
            <a:ext cx="401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52600" y="1600200"/>
            <a:ext cx="2133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25</a:t>
            </a:r>
            <a:r>
              <a:rPr lang="en-US" sz="1600" b="1" dirty="0">
                <a:solidFill>
                  <a:schemeClr val="bg1"/>
                </a:solidFill>
              </a:rPr>
              <a:t>% </a:t>
            </a:r>
            <a:r>
              <a:rPr lang="en-US" sz="1600" b="1" dirty="0" smtClean="0">
                <a:solidFill>
                  <a:schemeClr val="bg1"/>
                </a:solidFill>
              </a:rPr>
              <a:t>professional fee </a:t>
            </a:r>
          </a:p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- Of total PPRN funding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563368" y="838200"/>
            <a:ext cx="484632" cy="7620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029200" y="1600200"/>
            <a:ext cx="2286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Working experience with industry </a:t>
            </a:r>
            <a:endParaRPr lang="en-US" sz="1600" b="1" dirty="0">
              <a:solidFill>
                <a:schemeClr val="bg1"/>
              </a:solidFill>
            </a:endParaRPr>
          </a:p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- </a:t>
            </a:r>
            <a:r>
              <a:rPr lang="en-US" sz="1600" b="1" dirty="0" smtClean="0">
                <a:solidFill>
                  <a:schemeClr val="bg1"/>
                </a:solidFill>
              </a:rPr>
              <a:t>Criteria for promotion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943600" y="838200"/>
            <a:ext cx="484632" cy="7620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19200" y="4800600"/>
            <a:ext cx="21336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/>
              <a:t>Will be paid through research Institution</a:t>
            </a:r>
            <a:endParaRPr lang="en-US" sz="1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638800" y="4800600"/>
            <a:ext cx="2286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Researcher –Interim </a:t>
            </a:r>
            <a:r>
              <a:rPr lang="en-US" sz="1600" b="1" dirty="0"/>
              <a:t>&amp; F</a:t>
            </a:r>
            <a:r>
              <a:rPr lang="en-US" sz="1600" b="1" dirty="0" smtClean="0"/>
              <a:t>inal project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Company </a:t>
            </a:r>
            <a:r>
              <a:rPr lang="en-US" sz="1600" b="1" dirty="0"/>
              <a:t>– </a:t>
            </a:r>
          </a:p>
          <a:p>
            <a:pPr marL="284163"/>
            <a:r>
              <a:rPr lang="en-US" sz="1600" b="1" dirty="0" smtClean="0"/>
              <a:t>Productivity achievement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057400" y="4114800"/>
            <a:ext cx="484632" cy="6858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525768" y="4114800"/>
            <a:ext cx="484632" cy="6858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4953000" cy="6096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ms-MY" sz="2800" b="1" dirty="0" err="1" smtClean="0">
                <a:solidFill>
                  <a:schemeClr val="tx2"/>
                </a:solidFill>
              </a:rPr>
              <a:t>Incentive</a:t>
            </a:r>
            <a:r>
              <a:rPr lang="ms-MY" sz="2800" b="1" dirty="0" smtClean="0">
                <a:solidFill>
                  <a:schemeClr val="tx2"/>
                </a:solidFill>
              </a:rPr>
              <a:t> for </a:t>
            </a:r>
            <a:r>
              <a:rPr lang="ms-MY" sz="2800" b="1" dirty="0" err="1" smtClean="0">
                <a:solidFill>
                  <a:schemeClr val="tx2"/>
                </a:solidFill>
              </a:rPr>
              <a:t>Researchers</a:t>
            </a:r>
            <a:r>
              <a:rPr lang="ms-MY" sz="2800" b="1" dirty="0" smtClean="0">
                <a:solidFill>
                  <a:schemeClr val="tx2"/>
                </a:solidFill>
              </a:rPr>
              <a:t> 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3505200"/>
            <a:ext cx="3861816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s-MY" sz="2800" b="1" dirty="0" err="1" smtClean="0">
                <a:solidFill>
                  <a:schemeClr val="tx2"/>
                </a:solidFill>
              </a:rPr>
              <a:t>Management</a:t>
            </a:r>
            <a:r>
              <a:rPr lang="ms-MY" sz="2800" b="1" dirty="0" smtClean="0">
                <a:solidFill>
                  <a:schemeClr val="tx2"/>
                </a:solidFill>
              </a:rPr>
              <a:t> </a:t>
            </a:r>
            <a:r>
              <a:rPr lang="ms-MY" sz="2800" b="1" dirty="0" err="1" smtClean="0">
                <a:solidFill>
                  <a:schemeClr val="tx2"/>
                </a:solidFill>
              </a:rPr>
              <a:t>of</a:t>
            </a:r>
            <a:r>
              <a:rPr lang="ms-MY" sz="2800" b="1" dirty="0" smtClean="0">
                <a:solidFill>
                  <a:schemeClr val="tx2"/>
                </a:solidFill>
              </a:rPr>
              <a:t> </a:t>
            </a:r>
            <a:r>
              <a:rPr lang="ms-MY" sz="2800" b="1" dirty="0" err="1" smtClean="0">
                <a:solidFill>
                  <a:schemeClr val="tx2"/>
                </a:solidFill>
              </a:rPr>
              <a:t>fund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00600" y="3505200"/>
            <a:ext cx="38100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s-MY" sz="2800" b="1" dirty="0" err="1" smtClean="0">
                <a:solidFill>
                  <a:schemeClr val="tx2"/>
                </a:solidFill>
              </a:rPr>
              <a:t>Project</a:t>
            </a:r>
            <a:r>
              <a:rPr lang="ms-MY" sz="2800" b="1" dirty="0" smtClean="0">
                <a:solidFill>
                  <a:schemeClr val="tx2"/>
                </a:solidFill>
              </a:rPr>
              <a:t> </a:t>
            </a:r>
            <a:r>
              <a:rPr lang="ms-MY" sz="2800" b="1" dirty="0" err="1" smtClean="0">
                <a:solidFill>
                  <a:schemeClr val="tx2"/>
                </a:solidFill>
              </a:rPr>
              <a:t>monitoring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12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6324600"/>
            <a:ext cx="1521204" cy="649047"/>
          </a:xfrm>
          <a:prstGeom prst="rect">
            <a:avLst/>
          </a:prstGeom>
        </p:spPr>
      </p:pic>
      <p:pic>
        <p:nvPicPr>
          <p:cNvPr id="20" name="Picture 2" descr="D:\KEUSAHAWANAN 2015\PPRN 2015\LOGO PPRN\LOGO FINAL\logo 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95600" y="6480175"/>
            <a:ext cx="5410200" cy="37782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 Sharing Knowledge, Innovative Solutions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</a:rPr>
              <a:t>             For Malaysia, By Malaysian, In Malaysia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80175"/>
            <a:ext cx="401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13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6324600"/>
            <a:ext cx="1521204" cy="649047"/>
          </a:xfrm>
          <a:prstGeom prst="rect">
            <a:avLst/>
          </a:prstGeom>
        </p:spPr>
      </p:pic>
      <p:pic>
        <p:nvPicPr>
          <p:cNvPr id="20" name="Picture 2" descr="D:\KEUSAHAWANAN 2015\PPRN 2015\LOGO PPRN\LOGO FINAL\logo 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95600" y="6480175"/>
            <a:ext cx="5410200" cy="37782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 Sharing Knowledge, Innovative Solutions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</a:rPr>
              <a:t>             For Malaysia, By Malaysian, In Malaysia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9448800" cy="7159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PILOT STUDIES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"/>
          <p:cNvSpPr txBox="1"/>
          <p:nvPr/>
        </p:nvSpPr>
        <p:spPr>
          <a:xfrm>
            <a:off x="4495800" y="914400"/>
            <a:ext cx="2514600" cy="73866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400" b="1" i="1" u="sng" dirty="0" smtClean="0"/>
              <a:t>Take-off </a:t>
            </a:r>
            <a:r>
              <a:rPr lang="en-US" sz="1400" b="1" i="1" u="sng" dirty="0"/>
              <a:t>Innovation </a:t>
            </a:r>
            <a:r>
              <a:rPr lang="en-US" sz="1400" b="1" i="1" u="sng" dirty="0" smtClean="0"/>
              <a:t>Project</a:t>
            </a:r>
            <a:r>
              <a:rPr lang="en-US" sz="1400" b="1" u="sng" dirty="0" smtClean="0"/>
              <a:t> </a:t>
            </a:r>
            <a:endParaRPr lang="en-US" sz="1400" b="1" u="sng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b="1" dirty="0"/>
              <a:t>16 - 18 Jun 2014 </a:t>
            </a:r>
            <a:endParaRPr lang="en-US" sz="1400" b="1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/>
              <a:t>KPM-MTDC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752600"/>
            <a:ext cx="2514600" cy="116955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400" b="1" i="1" u="sng" dirty="0"/>
              <a:t>Demand-Driven Innovation </a:t>
            </a:r>
            <a:endParaRPr lang="en-US" sz="1400" b="1" i="1" u="sng" dirty="0" smtClean="0"/>
          </a:p>
          <a:p>
            <a:pPr lvl="0"/>
            <a:r>
              <a:rPr lang="en-US" sz="1400" b="1" i="1" u="sng" dirty="0" smtClean="0"/>
              <a:t>Project (</a:t>
            </a:r>
            <a:r>
              <a:rPr lang="en-US" sz="1400" b="1" i="1" u="sng" dirty="0"/>
              <a:t>DDIP)</a:t>
            </a:r>
            <a:r>
              <a:rPr lang="en-US" sz="1400" b="1" u="sng" dirty="0"/>
              <a:t> by </a:t>
            </a:r>
            <a:r>
              <a:rPr lang="en-US" sz="1400" b="1" u="sng" dirty="0" smtClean="0"/>
              <a:t>PPRN</a:t>
            </a:r>
            <a:endParaRPr lang="en-US" sz="1400" b="1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17 - 20 November 2014 </a:t>
            </a:r>
            <a:endParaRPr lang="en-US" sz="14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KPM-MTDC-</a:t>
            </a:r>
          </a:p>
          <a:p>
            <a:pPr lvl="0" indent="285750"/>
            <a:r>
              <a:rPr lang="en-US" sz="1400" b="1" dirty="0" smtClean="0"/>
              <a:t>SME Corp-PUNB</a:t>
            </a:r>
            <a:endParaRPr lang="en-US" sz="1400" b="1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1624583" y="405383"/>
            <a:ext cx="2362200" cy="277063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47800" y="1219200"/>
            <a:ext cx="21519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/>
              <a:t>2 </a:t>
            </a:r>
            <a:endParaRPr lang="en-US" sz="2800" b="1" dirty="0" smtClean="0"/>
          </a:p>
          <a:p>
            <a:pPr lvl="0" algn="ctr"/>
            <a:r>
              <a:rPr lang="en-US" sz="2800" b="1" dirty="0" smtClean="0"/>
              <a:t>pilot </a:t>
            </a:r>
            <a:r>
              <a:rPr lang="en-US" sz="2800" b="1" dirty="0"/>
              <a:t>projects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4294967295"/>
          </p:nvPr>
        </p:nvSpPr>
        <p:spPr>
          <a:xfrm>
            <a:off x="228600" y="3276600"/>
            <a:ext cx="8785225" cy="28956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cs typeface="Arial" panose="020B0604020202020204" pitchFamily="34" charset="0"/>
              </a:rPr>
              <a:t>Conducted in 2 pilot projects: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2000" b="1" dirty="0" smtClean="0">
                <a:cs typeface="Arial" panose="020B0604020202020204" pitchFamily="34" charset="0"/>
              </a:rPr>
              <a:t>Findings: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2000" b="1" dirty="0" smtClean="0">
                <a:cs typeface="Arial" panose="020B0604020202020204" pitchFamily="34" charset="0"/>
              </a:rPr>
              <a:t>Malaysian companies try hard to improve their technology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2000" b="1" dirty="0" smtClean="0">
                <a:cs typeface="Arial" panose="020B0604020202020204" pitchFamily="34" charset="0"/>
              </a:rPr>
              <a:t>Can benefit from external help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2000" b="1" dirty="0" smtClean="0">
                <a:cs typeface="Arial" panose="020B0604020202020204" pitchFamily="34" charset="0"/>
              </a:rPr>
              <a:t>Much research/knowledge is sitting in universities and research institutes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2000" b="1" dirty="0" smtClean="0">
                <a:cs typeface="Arial" panose="020B0604020202020204" pitchFamily="34" charset="0"/>
              </a:rPr>
              <a:t>Can be used to provide solutions to companies technological problems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2000" b="1" dirty="0" smtClean="0">
                <a:cs typeface="Arial" panose="020B0604020202020204" pitchFamily="34" charset="0"/>
              </a:rPr>
              <a:t>This is cheap and efficient</a:t>
            </a:r>
          </a:p>
          <a:p>
            <a:pPr marL="46038" indent="0" algn="just">
              <a:buFont typeface="Arial" charset="0"/>
              <a:buNone/>
              <a:defRPr/>
            </a:pPr>
            <a:endParaRPr lang="en-US" sz="2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80175"/>
            <a:ext cx="401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14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6324600"/>
            <a:ext cx="1521204" cy="649047"/>
          </a:xfrm>
          <a:prstGeom prst="rect">
            <a:avLst/>
          </a:prstGeom>
        </p:spPr>
      </p:pic>
      <p:pic>
        <p:nvPicPr>
          <p:cNvPr id="20" name="Picture 2" descr="D:\KEUSAHAWANAN 2015\PPRN 2015\LOGO PPRN\LOGO FINAL\logo 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95600" y="6480175"/>
            <a:ext cx="5410200" cy="37782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 Sharing Knowledge, Innovative Solutions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</a:rPr>
              <a:t>             For Malaysia, By Malaysian, In Malaysia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329" y="405825"/>
            <a:ext cx="895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PPRN PROJECT 2015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1542395"/>
            <a:ext cx="6172200" cy="27699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400050" indent="-400050">
              <a:spcBef>
                <a:spcPts val="0"/>
              </a:spcBef>
              <a:buFont typeface="Wingdings" panose="05000000000000000000" pitchFamily="2" charset="2"/>
              <a:buAutoNum type="romanLcParenBoth"/>
              <a:defRPr/>
            </a:pPr>
            <a:r>
              <a:rPr lang="en-US" sz="2000" b="1" dirty="0" smtClean="0"/>
              <a:t>341 companies have been registered for application</a:t>
            </a:r>
            <a:endParaRPr lang="en-US" sz="2000" b="1" dirty="0"/>
          </a:p>
          <a:p>
            <a:pPr marL="400050" indent="-400050">
              <a:spcBef>
                <a:spcPts val="0"/>
              </a:spcBef>
              <a:buFont typeface="Wingdings" panose="05000000000000000000" pitchFamily="2" charset="2"/>
              <a:buAutoNum type="romanLcParenBoth"/>
              <a:defRPr/>
            </a:pPr>
            <a:endParaRPr lang="en-US" sz="2000" dirty="0"/>
          </a:p>
          <a:p>
            <a:pPr marL="400050" indent="-400050">
              <a:spcBef>
                <a:spcPts val="0"/>
              </a:spcBef>
              <a:buFont typeface="Wingdings" panose="05000000000000000000" pitchFamily="2" charset="2"/>
              <a:buAutoNum type="romanLcParenBoth"/>
              <a:defRPr/>
            </a:pPr>
            <a:r>
              <a:rPr lang="en-US" sz="2000" b="1" dirty="0">
                <a:cs typeface="Arial" pitchFamily="34" charset="0"/>
              </a:rPr>
              <a:t>154 projects have been successfully </a:t>
            </a:r>
            <a:r>
              <a:rPr lang="en-US" sz="2000" b="1" dirty="0" smtClean="0">
                <a:cs typeface="Arial" pitchFamily="34" charset="0"/>
              </a:rPr>
              <a:t>matched</a:t>
            </a: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cs typeface="Arial" pitchFamily="34" charset="0"/>
              </a:rPr>
              <a:t>	- </a:t>
            </a:r>
            <a:r>
              <a:rPr lang="en-US" sz="2000" b="1" dirty="0" smtClean="0">
                <a:cs typeface="Arial" pitchFamily="34" charset="0"/>
              </a:rPr>
              <a:t>98 companies</a:t>
            </a: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cs typeface="Arial" pitchFamily="34" charset="0"/>
              </a:rPr>
              <a:t>	- </a:t>
            </a:r>
            <a:r>
              <a:rPr lang="en-US" sz="2000" b="1" dirty="0" smtClean="0">
                <a:cs typeface="Arial" pitchFamily="34" charset="0"/>
              </a:rPr>
              <a:t>21 </a:t>
            </a:r>
            <a:r>
              <a:rPr lang="en-US" sz="2000" b="1" dirty="0">
                <a:cs typeface="Arial" pitchFamily="34" charset="0"/>
              </a:rPr>
              <a:t>IPT &amp; RI (</a:t>
            </a:r>
            <a:r>
              <a:rPr lang="en-US" sz="2000" b="1" dirty="0" smtClean="0">
                <a:cs typeface="Arial" pitchFamily="34" charset="0"/>
              </a:rPr>
              <a:t>17 </a:t>
            </a:r>
            <a:r>
              <a:rPr lang="en-US" sz="2000" b="1" dirty="0">
                <a:cs typeface="Arial" pitchFamily="34" charset="0"/>
              </a:rPr>
              <a:t>IPTA &amp; </a:t>
            </a:r>
            <a:r>
              <a:rPr lang="en-US" sz="2000" b="1" dirty="0" smtClean="0">
                <a:cs typeface="Arial" pitchFamily="34" charset="0"/>
              </a:rPr>
              <a:t>4 </a:t>
            </a:r>
            <a:r>
              <a:rPr lang="en-US" sz="2000" b="1" dirty="0">
                <a:cs typeface="Arial" pitchFamily="34" charset="0"/>
              </a:rPr>
              <a:t>IPTS)</a:t>
            </a:r>
          </a:p>
          <a:p>
            <a:pPr marL="400050" indent="-400050">
              <a:spcBef>
                <a:spcPts val="0"/>
              </a:spcBef>
              <a:buFont typeface="Wingdings" panose="05000000000000000000" pitchFamily="2" charset="2"/>
              <a:buAutoNum type="romanLcParenBoth"/>
              <a:defRPr/>
            </a:pP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r>
              <a:rPr lang="en-US" sz="2000" b="1" dirty="0">
                <a:cs typeface="Arial" pitchFamily="34" charset="0"/>
              </a:rPr>
              <a:t>(iii) </a:t>
            </a:r>
            <a:r>
              <a:rPr lang="en-US" sz="2000" b="1" dirty="0" smtClean="0">
                <a:cs typeface="Arial" pitchFamily="34" charset="0"/>
              </a:rPr>
              <a:t>50 projects not within the scope of PPRN</a:t>
            </a: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endParaRPr lang="en-US" sz="2000" b="1" dirty="0">
              <a:cs typeface="Arial" pitchFamily="34" charset="0"/>
            </a:endParaRPr>
          </a:p>
          <a:p>
            <a:pPr>
              <a:defRPr/>
            </a:pPr>
            <a:r>
              <a:rPr lang="en-US" sz="1400" b="1" dirty="0" smtClean="0">
                <a:cs typeface="Arial" pitchFamily="34" charset="0"/>
              </a:rPr>
              <a:t>*Number of </a:t>
            </a:r>
            <a:r>
              <a:rPr lang="en-US" sz="1400" b="1" dirty="0">
                <a:cs typeface="Arial" pitchFamily="34" charset="0"/>
              </a:rPr>
              <a:t>project is based on </a:t>
            </a:r>
            <a:r>
              <a:rPr lang="en-US" sz="1400" b="1" dirty="0" smtClean="0">
                <a:cs typeface="Arial" pitchFamily="34" charset="0"/>
              </a:rPr>
              <a:t>the approved technological issues.</a:t>
            </a:r>
            <a:endParaRPr lang="en-US" sz="1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80175"/>
            <a:ext cx="401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15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6324600"/>
            <a:ext cx="1521204" cy="649047"/>
          </a:xfrm>
          <a:prstGeom prst="rect">
            <a:avLst/>
          </a:prstGeom>
        </p:spPr>
      </p:pic>
      <p:pic>
        <p:nvPicPr>
          <p:cNvPr id="20" name="Picture 2" descr="D:\KEUSAHAWANAN 2015\PPRN 2015\LOGO PPRN\LOGO FINAL\logo 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95600" y="6480175"/>
            <a:ext cx="5410200" cy="37782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 Sharing Knowledge, Innovative Solutions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</a:rPr>
              <a:t>             For Malaysia, By Malaysian, In Malaysia</a:t>
            </a:r>
            <a:endParaRPr lang="en-US" sz="900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29" y="304800"/>
            <a:ext cx="8957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Differences between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Fraunhofer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Steinbeis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Models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542395"/>
            <a:ext cx="81534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  <a:cs typeface="Arial"/>
              </a:rPr>
              <a:t>PPRN taps on a great pool of local knowledge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prstClr val="black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  <a:cs typeface="Arial"/>
              </a:rPr>
              <a:t>PPRN relies mainly on technology diffusion  but can lead to innovations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cs typeface="Arial"/>
              </a:rPr>
              <a:t>Fraunhofer</a:t>
            </a:r>
            <a:r>
              <a:rPr lang="en-US" sz="2000" b="1" dirty="0" smtClean="0">
                <a:solidFill>
                  <a:prstClr val="black"/>
                </a:solidFill>
                <a:cs typeface="Arial"/>
              </a:rPr>
              <a:t> almost exclusively innovates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cs typeface="Arial"/>
              </a:rPr>
              <a:t>Steinbeis</a:t>
            </a:r>
            <a:r>
              <a:rPr lang="en-US" sz="2000" b="1" dirty="0" smtClean="0">
                <a:solidFill>
                  <a:prstClr val="black"/>
                </a:solidFill>
                <a:cs typeface="Arial"/>
              </a:rPr>
              <a:t> acts more like  management  consultant</a:t>
            </a:r>
          </a:p>
          <a:p>
            <a:pPr marL="742950" lvl="1" indent="-285750">
              <a:buFont typeface="Arial"/>
              <a:buChar char="•"/>
            </a:pPr>
            <a:endParaRPr lang="en-US" sz="2000" b="1" dirty="0" smtClean="0">
              <a:solidFill>
                <a:prstClr val="black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  <a:cs typeface="Arial"/>
              </a:rPr>
              <a:t>PPRN covers all economic sectors/areas not just  a few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prstClr val="black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prstClr val="black"/>
                </a:solidFill>
                <a:cs typeface="Arial"/>
              </a:rPr>
              <a:t>PPRN focusing on short and medium term </a:t>
            </a:r>
            <a:r>
              <a:rPr lang="en-US" sz="2000" b="1" dirty="0" smtClean="0">
                <a:solidFill>
                  <a:prstClr val="black"/>
                </a:solidFill>
                <a:cs typeface="Arial"/>
              </a:rPr>
              <a:t>project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prstClr val="black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  <a:cs typeface="Arial"/>
              </a:rPr>
              <a:t>PPRN is designed thinking about Malaysia’s needs and works following Malaysian rules</a:t>
            </a:r>
          </a:p>
          <a:p>
            <a:pPr marL="285750" indent="-285750">
              <a:buFont typeface="Arial"/>
              <a:buChar char="•"/>
            </a:pPr>
            <a:endParaRPr lang="en-US" sz="2000" b="1" dirty="0" smtClean="0">
              <a:solidFill>
                <a:prstClr val="black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prstClr val="black"/>
                </a:solidFill>
                <a:cs typeface="Arial"/>
              </a:rPr>
              <a:t>PPRN provides platform of bidding</a:t>
            </a:r>
          </a:p>
        </p:txBody>
      </p:sp>
    </p:spTree>
    <p:extLst>
      <p:ext uri="{BB962C8B-B14F-4D97-AF65-F5344CB8AC3E}">
        <p14:creationId xmlns:p14="http://schemas.microsoft.com/office/powerpoint/2010/main" val="17015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480175"/>
            <a:ext cx="4016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000" b="1" dirty="0" smtClean="0">
                <a:cs typeface="Arial"/>
              </a:rPr>
              <a:t>PPRN </a:t>
            </a:r>
            <a:r>
              <a:rPr lang="en-US" sz="2000" b="1" dirty="0">
                <a:cs typeface="Arial"/>
              </a:rPr>
              <a:t>can solve technological problems of many Malaysian </a:t>
            </a:r>
            <a:r>
              <a:rPr lang="en-US" sz="2000" b="1" dirty="0" smtClean="0">
                <a:cs typeface="Arial"/>
              </a:rPr>
              <a:t>companies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cs typeface="Arial"/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 smtClean="0">
                <a:cs typeface="Arial"/>
              </a:rPr>
              <a:t>Facilitate </a:t>
            </a:r>
            <a:r>
              <a:rPr lang="en-US" sz="2000" b="1" dirty="0">
                <a:cs typeface="Arial"/>
              </a:rPr>
              <a:t>their move up the value </a:t>
            </a:r>
            <a:r>
              <a:rPr lang="en-US" sz="2000" b="1" dirty="0" smtClean="0">
                <a:cs typeface="Arial"/>
              </a:rPr>
              <a:t>chain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cs typeface="Arial"/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 smtClean="0">
                <a:cs typeface="Arial"/>
              </a:rPr>
              <a:t>This is a more efficient way to bring knowledge to society DISTINCT from product development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cs typeface="Arial"/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 smtClean="0">
                <a:cs typeface="Arial"/>
              </a:rPr>
              <a:t>Tap on large existing pockets of knowledge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cs typeface="Arial"/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 smtClean="0">
                <a:cs typeface="Arial"/>
              </a:rPr>
              <a:t>Align </a:t>
            </a:r>
            <a:r>
              <a:rPr lang="en-US" sz="2000" b="1" dirty="0">
                <a:cs typeface="Arial"/>
              </a:rPr>
              <a:t>incentives of researchers to conduct more applied research in the fields that are more helpful to </a:t>
            </a:r>
            <a:r>
              <a:rPr lang="en-US" sz="2000" b="1" dirty="0" smtClean="0">
                <a:cs typeface="Arial"/>
              </a:rPr>
              <a:t>companies; to focus on market demand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cs typeface="Arial"/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 smtClean="0">
                <a:cs typeface="Arial"/>
              </a:rPr>
              <a:t>Increase </a:t>
            </a:r>
            <a:r>
              <a:rPr lang="en-US" sz="2000" b="1" dirty="0">
                <a:cs typeface="Arial"/>
              </a:rPr>
              <a:t>demand for skilled and semi-skilled </a:t>
            </a:r>
            <a:r>
              <a:rPr lang="en-US" sz="2000" b="1" dirty="0" smtClean="0">
                <a:cs typeface="Arial"/>
              </a:rPr>
              <a:t>workers</a:t>
            </a:r>
          </a:p>
          <a:p>
            <a:pPr algn="just">
              <a:spcBef>
                <a:spcPts val="0"/>
              </a:spcBef>
            </a:pPr>
            <a:endParaRPr lang="en-US" sz="2000" b="1" dirty="0" smtClean="0">
              <a:cs typeface="Arial"/>
            </a:endParaRPr>
          </a:p>
          <a:p>
            <a:pPr algn="just">
              <a:spcBef>
                <a:spcPts val="0"/>
              </a:spcBef>
            </a:pPr>
            <a:r>
              <a:rPr lang="en-US" sz="2000" b="1" dirty="0" smtClean="0">
                <a:cs typeface="Arial"/>
              </a:rPr>
              <a:t>Make </a:t>
            </a:r>
            <a:r>
              <a:rPr lang="en-US" sz="2000" b="1" dirty="0">
                <a:cs typeface="Arial"/>
              </a:rPr>
              <a:t>growth more </a:t>
            </a:r>
            <a:r>
              <a:rPr lang="en-US" sz="2000" b="1" dirty="0" smtClean="0">
                <a:cs typeface="Arial"/>
              </a:rPr>
              <a:t>inclusive</a:t>
            </a:r>
            <a:endParaRPr lang="en-US" sz="2000" b="1" dirty="0"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16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" y="6324600"/>
            <a:ext cx="1521204" cy="649047"/>
          </a:xfrm>
          <a:prstGeom prst="rect">
            <a:avLst/>
          </a:prstGeom>
        </p:spPr>
      </p:pic>
      <p:pic>
        <p:nvPicPr>
          <p:cNvPr id="17" name="Picture 2" descr="D:\KEUSAHAWANAN 2015\PPRN 2015\LOGO PPRN\LOGO FINAL\logo 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1219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895600" y="6480175"/>
            <a:ext cx="5410200" cy="377824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33800" y="6477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 Sharing Knowledge, Innovative Solutions</a:t>
            </a:r>
          </a:p>
          <a:p>
            <a:pPr algn="r"/>
            <a:r>
              <a:rPr lang="en-US" sz="900" i="1" dirty="0" smtClean="0">
                <a:solidFill>
                  <a:schemeClr val="bg1"/>
                </a:solidFill>
              </a:rPr>
              <a:t>             For Malaysia, By Malaysian, In Malaysia</a:t>
            </a:r>
            <a:endParaRPr lang="en-US" sz="9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467" y="1752600"/>
            <a:ext cx="56201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Any inquiry, please email to:</a:t>
            </a:r>
          </a:p>
          <a:p>
            <a:pPr algn="ctr"/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smtClean="0">
                <a:hlinkClick r:id="rId2"/>
              </a:rPr>
              <a:t>pprn@moe.gov.my</a:t>
            </a:r>
            <a:endParaRPr lang="en-US" sz="3600" b="1" dirty="0" smtClean="0"/>
          </a:p>
          <a:p>
            <a:pPr algn="ctr"/>
            <a:endParaRPr lang="en-US" sz="3600" b="1" dirty="0"/>
          </a:p>
          <a:p>
            <a:pPr algn="ctr"/>
            <a:r>
              <a:rPr lang="en-US" sz="3600" b="1" dirty="0" smtClean="0"/>
              <a:t>THANK YOU</a:t>
            </a:r>
          </a:p>
          <a:p>
            <a:pPr algn="ctr"/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143000" y="134112"/>
            <a:ext cx="6708768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CHALLENGES OF MALAYSIAN ECONOMY </a:t>
            </a:r>
          </a:p>
          <a:p>
            <a:r>
              <a:rPr lang="en-US" sz="2000" b="1" dirty="0" smtClean="0"/>
              <a:t>(Diego </a:t>
            </a:r>
            <a:r>
              <a:rPr lang="en-US" sz="2000" b="1" dirty="0" err="1" smtClean="0"/>
              <a:t>Comin</a:t>
            </a:r>
            <a:r>
              <a:rPr lang="en-US" sz="2000" b="1" dirty="0" smtClean="0"/>
              <a:t>, 2013)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712823" y="4291787"/>
            <a:ext cx="4973977" cy="21852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Impact to industry</a:t>
            </a:r>
            <a:endParaRPr lang="en-US" sz="2400" b="1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Unable to </a:t>
            </a:r>
            <a:r>
              <a:rPr lang="en-US" sz="1600" dirty="0">
                <a:cs typeface="Arial" panose="020B0604020202020204" pitchFamily="34" charset="0"/>
              </a:rPr>
              <a:t>adopt state of the art production </a:t>
            </a:r>
            <a:r>
              <a:rPr lang="en-US" sz="1600" dirty="0" smtClean="0">
                <a:cs typeface="Arial" panose="020B0604020202020204" pitchFamily="34" charset="0"/>
              </a:rPr>
              <a:t>methods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No </a:t>
            </a:r>
            <a:r>
              <a:rPr lang="en-US" sz="1600" dirty="0">
                <a:cs typeface="Arial" panose="020B0604020202020204" pitchFamily="34" charset="0"/>
              </a:rPr>
              <a:t>market for technological </a:t>
            </a:r>
            <a:r>
              <a:rPr lang="en-US" sz="1600" dirty="0" smtClean="0">
                <a:cs typeface="Arial" panose="020B0604020202020204" pitchFamily="34" charset="0"/>
              </a:rPr>
              <a:t>knowledge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cs typeface="Arial" panose="020B0604020202020204" pitchFamily="34" charset="0"/>
              </a:rPr>
              <a:t>This </a:t>
            </a:r>
            <a:r>
              <a:rPr lang="en-US" sz="1600" dirty="0">
                <a:cs typeface="Arial" panose="020B0604020202020204" pitchFamily="34" charset="0"/>
              </a:rPr>
              <a:t>makes it hard to 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>
                <a:cs typeface="Arial" panose="020B0604020202020204" pitchFamily="34" charset="0"/>
              </a:rPr>
              <a:t>adopt and develop frontier technologies 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>
                <a:cs typeface="Arial" panose="020B0604020202020204" pitchFamily="34" charset="0"/>
              </a:rPr>
              <a:t>offer new products and services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>
                <a:cs typeface="Arial" panose="020B0604020202020204" pitchFamily="34" charset="0"/>
              </a:rPr>
              <a:t>enter in new geographic markets </a:t>
            </a:r>
          </a:p>
          <a:p>
            <a:pPr lvl="1" algn="just">
              <a:buFont typeface="Arial" pitchFamily="34" charset="0"/>
              <a:buChar char="–"/>
              <a:defRPr/>
            </a:pPr>
            <a:r>
              <a:rPr lang="en-US" sz="1600" dirty="0">
                <a:cs typeface="Arial" panose="020B0604020202020204" pitchFamily="34" charset="0"/>
              </a:rPr>
              <a:t>increase efficiency of production methods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3756" y="1613595"/>
            <a:ext cx="2688493" cy="1261884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Investment &amp; Productivity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-50%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Compared to 1990s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3249" y="1600200"/>
            <a:ext cx="2743200" cy="12618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GDP Manufacturing Sector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31% - 25%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(2000)              (2012)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4439" y="3061395"/>
            <a:ext cx="327796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Main impediment?</a:t>
            </a:r>
            <a:endParaRPr lang="en-US" sz="2400" b="1" dirty="0"/>
          </a:p>
          <a:p>
            <a:pPr algn="ctr"/>
            <a:r>
              <a:rPr lang="en-US" sz="2000" i="1" dirty="0" smtClean="0"/>
              <a:t>  industry has</a:t>
            </a:r>
          </a:p>
          <a:p>
            <a:pPr algn="ctr"/>
            <a:r>
              <a:rPr lang="en-US" sz="2000" i="1" dirty="0"/>
              <a:t>technological knowledge </a:t>
            </a:r>
            <a:r>
              <a:rPr lang="en-US" sz="2000" i="1" dirty="0" smtClean="0"/>
              <a:t>gap </a:t>
            </a:r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2133600" cy="365125"/>
          </a:xfrm>
        </p:spPr>
        <p:txBody>
          <a:bodyPr/>
          <a:lstStyle/>
          <a:p>
            <a:pPr algn="ctr"/>
            <a:fld id="{49B9D4E7-AE15-41E6-A082-73D2F428215D}" type="slidenum">
              <a:rPr lang="en-US" smtClean="0"/>
              <a:pPr algn="ctr"/>
              <a:t>2</a:t>
            </a:fld>
            <a:endParaRPr lang="en-US"/>
          </a:p>
        </p:txBody>
      </p:sp>
      <p:pic>
        <p:nvPicPr>
          <p:cNvPr id="2050" name="Picture 2" descr="http://dartmouth.edu/faculty-directory/sites/dartmouth.edu.faculty-directory/files/styles/profile_image/public/A83X8005a.jpeg?itok=bWSPFrn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49" y="591898"/>
            <a:ext cx="2602648" cy="3175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676400" y="2332166"/>
            <a:ext cx="2209800" cy="2971800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Malaysia has the potential for SMEs to increase their productivity and move companies up the value chain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How to Overcome the Knowledge Scarcity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229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3200" b="1" i="1" dirty="0" err="1" smtClean="0"/>
              <a:t>Create</a:t>
            </a:r>
            <a:r>
              <a:rPr lang="ms-MY" sz="3200" b="1" i="1" dirty="0" smtClean="0"/>
              <a:t> a </a:t>
            </a:r>
            <a:r>
              <a:rPr lang="ms-MY" sz="3200" b="1" i="1" dirty="0" err="1" smtClean="0"/>
              <a:t>knowledge-friendly</a:t>
            </a:r>
            <a:r>
              <a:rPr lang="ms-MY" sz="3200" b="1" i="1" dirty="0" smtClean="0"/>
              <a:t> </a:t>
            </a:r>
            <a:r>
              <a:rPr lang="ms-MY" sz="3200" b="1" i="1" dirty="0" err="1" smtClean="0"/>
              <a:t>ecosystem</a:t>
            </a:r>
            <a:r>
              <a:rPr lang="ms-MY" sz="3200" b="1" dirty="0" smtClean="0"/>
              <a:t> </a:t>
            </a:r>
          </a:p>
          <a:p>
            <a:pPr algn="ctr"/>
            <a:endParaRPr lang="ms-MY" sz="1200" b="1" dirty="0" smtClean="0"/>
          </a:p>
          <a:p>
            <a:pPr algn="ctr"/>
            <a:r>
              <a:rPr lang="en-US" sz="2400" dirty="0" smtClean="0">
                <a:cs typeface="Arial" panose="020B0604020202020204" pitchFamily="34" charset="0"/>
              </a:rPr>
              <a:t>An </a:t>
            </a:r>
            <a:r>
              <a:rPr lang="en-US" sz="2400" dirty="0">
                <a:cs typeface="Arial" panose="020B0604020202020204" pitchFamily="34" charset="0"/>
              </a:rPr>
              <a:t>environment where knowledge is produced and diffused from those that have it to those that need </a:t>
            </a:r>
            <a:r>
              <a:rPr lang="en-US" sz="2400" dirty="0" smtClean="0">
                <a:cs typeface="Arial" panose="020B0604020202020204" pitchFamily="34" charset="0"/>
              </a:rPr>
              <a:t>it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2133600" cy="365125"/>
          </a:xfrm>
        </p:spPr>
        <p:txBody>
          <a:bodyPr/>
          <a:lstStyle/>
          <a:p>
            <a:pPr algn="ctr"/>
            <a:fld id="{49B9D4E7-AE15-41E6-A082-73D2F428215D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3301641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Who has it</a:t>
            </a:r>
          </a:p>
        </p:txBody>
      </p:sp>
      <p:pic>
        <p:nvPicPr>
          <p:cNvPr id="3076" name="Picture 4" descr="http://3.bp.blogspot.com/-Po9OdqCgdYI/UPlYf1vx7XI/AAAAAAAAApM/qDsO2jGh7gc/s1600/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" b="95938" l="10000" r="90000">
                        <a14:foregroundMark x1="31417" y1="86500" x2="31417" y2="86500"/>
                        <a14:foregroundMark x1="39083" y1="83875" x2="39083" y2="83875"/>
                        <a14:backgroundMark x1="46083" y1="86500" x2="46083" y2="86500"/>
                        <a14:backgroundMark x1="42583" y1="84938" x2="42583" y2="84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15" y="3124200"/>
            <a:ext cx="613066" cy="81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124200" y="3179781"/>
            <a:ext cx="4724400" cy="639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Universities </a:t>
            </a:r>
            <a:r>
              <a:rPr lang="en-US" b="1" dirty="0">
                <a:solidFill>
                  <a:schemeClr val="tx1"/>
                </a:solidFill>
              </a:rPr>
              <a:t>&amp; higher education institutions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4219161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Who </a:t>
            </a:r>
            <a:r>
              <a:rPr lang="en-US" sz="2400" b="1" dirty="0" smtClean="0"/>
              <a:t>needs it</a:t>
            </a:r>
            <a:endParaRPr lang="en-US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86" y="3940745"/>
            <a:ext cx="61595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124200" y="4094181"/>
            <a:ext cx="4724400" cy="639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</a:rPr>
              <a:t>Companies/Industries</a:t>
            </a:r>
            <a:endParaRPr lang="en-US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2133600" cy="365125"/>
          </a:xfrm>
        </p:spPr>
        <p:txBody>
          <a:bodyPr/>
          <a:lstStyle/>
          <a:p>
            <a:pPr algn="ctr"/>
            <a:fld id="{49B9D4E7-AE15-41E6-A082-73D2F428215D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90600" y="98865"/>
            <a:ext cx="7086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SHIFT #7 : INNOVATION ECOSYSTEM</a:t>
            </a:r>
            <a:endParaRPr lang="en-US" sz="2400" b="1" dirty="0"/>
          </a:p>
        </p:txBody>
      </p:sp>
      <p:sp>
        <p:nvSpPr>
          <p:cNvPr id="9" name="Round Same Side Corner Rectangle 8"/>
          <p:cNvSpPr/>
          <p:nvPr/>
        </p:nvSpPr>
        <p:spPr>
          <a:xfrm rot="10800000">
            <a:off x="1328224" y="4216262"/>
            <a:ext cx="3624776" cy="2184536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1752600" y="4713982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</a:rPr>
              <a:t>Facilitate the development of innovation ecosystems in selected strategic areas that are critical to the nation’s economic growth.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8912" r="25878" b="5932"/>
          <a:stretch/>
        </p:blipFill>
        <p:spPr bwMode="auto">
          <a:xfrm>
            <a:off x="1" y="762000"/>
            <a:ext cx="2892498" cy="29004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233418" y="685800"/>
            <a:ext cx="5224782" cy="1275802"/>
            <a:chOff x="2743200" y="533400"/>
            <a:chExt cx="5224782" cy="1275802"/>
          </a:xfrm>
        </p:grpSpPr>
        <p:pic>
          <p:nvPicPr>
            <p:cNvPr id="2" name="Picture 2" descr="http://cdns2.freepik.com/free-photo/_2110388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417" b="94170" l="2716" r="97125">
                          <a14:foregroundMark x1="41534" y1="72422" x2="41534" y2="72422"/>
                          <a14:foregroundMark x1="47764" y1="70628" x2="47764" y2="70628"/>
                          <a14:foregroundMark x1="50799" y1="69731" x2="50799" y2="69731"/>
                          <a14:foregroundMark x1="33546" y1="76009" x2="33546" y2="76009"/>
                          <a14:foregroundMark x1="26997" y1="77578" x2="26997" y2="77578"/>
                          <a14:foregroundMark x1="38498" y1="73318" x2="38498" y2="73318"/>
                          <a14:foregroundMark x1="44089" y1="71749" x2="44089" y2="71749"/>
                          <a14:foregroundMark x1="35623" y1="75336" x2="35623" y2="75336"/>
                          <a14:foregroundMark x1="46965" y1="72646" x2="46965" y2="72646"/>
                          <a14:foregroundMark x1="43610" y1="73767" x2="43610" y2="73767"/>
                          <a14:foregroundMark x1="41054" y1="74439" x2="41054" y2="74439"/>
                          <a14:foregroundMark x1="39137" y1="75785" x2="39137" y2="75785"/>
                          <a14:foregroundMark x1="37061" y1="76009" x2="37061" y2="76009"/>
                          <a14:foregroundMark x1="33227" y1="77354" x2="33227" y2="77354"/>
                          <a14:foregroundMark x1="31150" y1="78027" x2="31150" y2="78027"/>
                          <a14:foregroundMark x1="29553" y1="78251" x2="29553" y2="78251"/>
                          <a14:foregroundMark x1="27476" y1="78251" x2="27476" y2="78251"/>
                          <a14:foregroundMark x1="25240" y1="78924" x2="25240" y2="78924"/>
                          <a14:foregroundMark x1="22524" y1="79596" x2="22524" y2="79596"/>
                          <a14:foregroundMark x1="22045" y1="80045" x2="22045" y2="80045"/>
                          <a14:foregroundMark x1="18850" y1="80269" x2="18850" y2="80269"/>
                          <a14:foregroundMark x1="18690" y1="80269" x2="18690" y2="80269"/>
                          <a14:foregroundMark x1="19169" y1="79372" x2="19169" y2="79372"/>
                          <a14:foregroundMark x1="19649" y1="78924" x2="19649" y2="78924"/>
                          <a14:foregroundMark x1="20128" y1="79596" x2="20128" y2="79596"/>
                          <a14:foregroundMark x1="21725" y1="80045" x2="21725" y2="80045"/>
                          <a14:foregroundMark x1="21565" y1="81390" x2="21565" y2="81390"/>
                          <a14:foregroundMark x1="23802" y1="80269" x2="23802" y2="80269"/>
                          <a14:foregroundMark x1="25719" y1="78924" x2="25719" y2="78924"/>
                          <a14:foregroundMark x1="28275" y1="78924" x2="28275" y2="78924"/>
                          <a14:foregroundMark x1="28594" y1="78924" x2="28594" y2="78924"/>
                          <a14:foregroundMark x1="29073" y1="78924" x2="29073" y2="78924"/>
                          <a14:foregroundMark x1="29712" y1="78700" x2="29712" y2="78700"/>
                          <a14:foregroundMark x1="30511" y1="78700" x2="30511" y2="78700"/>
                          <a14:foregroundMark x1="30511" y1="78700" x2="30511" y2="78700"/>
                          <a14:foregroundMark x1="32109" y1="78700" x2="32109" y2="78700"/>
                          <a14:foregroundMark x1="32109" y1="78700" x2="32109" y2="78700"/>
                          <a14:foregroundMark x1="32748" y1="78700" x2="32748" y2="78700"/>
                          <a14:foregroundMark x1="35623" y1="76906" x2="35623" y2="76906"/>
                          <a14:foregroundMark x1="36581" y1="76682" x2="37380" y2="76682"/>
                          <a14:foregroundMark x1="39457" y1="74664" x2="39457" y2="74664"/>
                          <a14:foregroundMark x1="39936" y1="74439" x2="39936" y2="74439"/>
                          <a14:foregroundMark x1="41853" y1="73991" x2="41853" y2="73991"/>
                          <a14:foregroundMark x1="44409" y1="72422" x2="45367" y2="72422"/>
                          <a14:foregroundMark x1="46805" y1="72422" x2="46805" y2="72422"/>
                          <a14:foregroundMark x1="46965" y1="72422" x2="46805" y2="74439"/>
                          <a14:foregroundMark x1="46326" y1="75785" x2="46326" y2="75785"/>
                          <a14:foregroundMark x1="45048" y1="78027" x2="45048" y2="78027"/>
                          <a14:foregroundMark x1="45048" y1="78027" x2="45048" y2="78027"/>
                          <a14:foregroundMark x1="41374" y1="80045" x2="41374" y2="80045"/>
                          <a14:foregroundMark x1="37859" y1="82287" x2="37859" y2="82287"/>
                          <a14:foregroundMark x1="37540" y1="82287" x2="36901" y2="82735"/>
                          <a14:foregroundMark x1="27157" y1="85202" x2="27157" y2="85202"/>
                          <a14:foregroundMark x1="26518" y1="85650" x2="26518" y2="85650"/>
                          <a14:foregroundMark x1="24121" y1="86547" x2="24121" y2="86547"/>
                          <a14:foregroundMark x1="24121" y1="86547" x2="24121" y2="86547"/>
                          <a14:foregroundMark x1="23802" y1="86547" x2="23802" y2="86547"/>
                          <a14:foregroundMark x1="20607" y1="85202" x2="20607" y2="85202"/>
                          <a14:foregroundMark x1="16294" y1="82735" x2="16294" y2="82735"/>
                          <a14:foregroundMark x1="16294" y1="82735" x2="16294" y2="82735"/>
                          <a14:foregroundMark x1="15176" y1="80717" x2="15176" y2="80717"/>
                          <a14:foregroundMark x1="89617" y1="77578" x2="89617" y2="77578"/>
                          <a14:foregroundMark x1="84665" y1="78251" x2="84665" y2="78251"/>
                          <a14:foregroundMark x1="84665" y1="78251" x2="84665" y2="78251"/>
                          <a14:foregroundMark x1="74281" y1="82287" x2="74281" y2="82287"/>
                          <a14:foregroundMark x1="74281" y1="82287" x2="74281" y2="82287"/>
                          <a14:foregroundMark x1="70767" y1="83408" x2="70767" y2="83408"/>
                          <a14:foregroundMark x1="68211" y1="83632" x2="68211" y2="83632"/>
                          <a14:foregroundMark x1="66294" y1="83632" x2="66294" y2="83632"/>
                          <a14:foregroundMark x1="66294" y1="83632" x2="63259" y2="84978"/>
                          <a14:foregroundMark x1="59265" y1="85874" x2="59265" y2="85874"/>
                          <a14:foregroundMark x1="59265" y1="85874" x2="59265" y2="85874"/>
                          <a14:foregroundMark x1="57827" y1="85874" x2="57827" y2="85874"/>
                          <a14:foregroundMark x1="51757" y1="87668" x2="51757" y2="87668"/>
                          <a14:foregroundMark x1="58147" y1="87220" x2="58147" y2="87220"/>
                          <a14:foregroundMark x1="61182" y1="87220" x2="61182" y2="87220"/>
                          <a14:foregroundMark x1="62141" y1="85874" x2="62141" y2="85874"/>
                          <a14:foregroundMark x1="66134" y1="83857" x2="67572" y2="83857"/>
                          <a14:foregroundMark x1="68530" y1="83857" x2="68530" y2="83857"/>
                          <a14:foregroundMark x1="71565" y1="83632" x2="71565" y2="83632"/>
                          <a14:foregroundMark x1="75240" y1="82287" x2="75240" y2="82287"/>
                          <a14:foregroundMark x1="78115" y1="82287" x2="78115" y2="82287"/>
                          <a14:foregroundMark x1="80671" y1="82287" x2="80671" y2="82287"/>
                          <a14:foregroundMark x1="84185" y1="81390" x2="84185" y2="81390"/>
                          <a14:foregroundMark x1="86102" y1="81390" x2="86102" y2="81390"/>
                          <a14:foregroundMark x1="91054" y1="82063" x2="91054" y2="82063"/>
                          <a14:foregroundMark x1="78435" y1="86323" x2="78435" y2="86323"/>
                          <a14:foregroundMark x1="75559" y1="86996" x2="75559" y2="86996"/>
                          <a14:foregroundMark x1="75240" y1="86323" x2="75240" y2="86323"/>
                          <a14:foregroundMark x1="84505" y1="82735" x2="84505" y2="82735"/>
                          <a14:foregroundMark x1="85463" y1="85874" x2="86102" y2="86323"/>
                          <a14:foregroundMark x1="89936" y1="84529" x2="89936" y2="84529"/>
                          <a14:foregroundMark x1="90575" y1="84529" x2="91374" y2="84529"/>
                          <a14:foregroundMark x1="92492" y1="84529" x2="92492" y2="84529"/>
                          <a14:foregroundMark x1="95367" y1="80942" x2="95367" y2="80942"/>
                          <a14:foregroundMark x1="94409" y1="89910" x2="94409" y2="89910"/>
                          <a14:foregroundMark x1="54952" y1="90359" x2="54952" y2="90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3400"/>
              <a:ext cx="1790700" cy="1275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343400" y="1000780"/>
              <a:ext cx="3624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MALAYSIA ASPIRATION</a:t>
              </a:r>
              <a:endParaRPr lang="en-US" sz="2800" b="1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819400" y="1724561"/>
            <a:ext cx="61393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I</a:t>
            </a:r>
            <a:r>
              <a:rPr lang="en-US" b="1" dirty="0" smtClean="0"/>
              <a:t>nnovation as </a:t>
            </a:r>
            <a:r>
              <a:rPr lang="en-US" b="1" dirty="0"/>
              <a:t>a major driver of national economic </a:t>
            </a:r>
            <a:r>
              <a:rPr lang="en-US" b="1" dirty="0" smtClean="0"/>
              <a:t>growth.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sz="800" b="1" dirty="0" smtClean="0"/>
          </a:p>
        </p:txBody>
      </p:sp>
      <p:sp>
        <p:nvSpPr>
          <p:cNvPr id="8" name="Striped Right Arrow 7"/>
          <p:cNvSpPr/>
          <p:nvPr/>
        </p:nvSpPr>
        <p:spPr>
          <a:xfrm>
            <a:off x="5029200" y="4918394"/>
            <a:ext cx="685800" cy="6096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12770" y="3886200"/>
            <a:ext cx="3659830" cy="2667000"/>
            <a:chOff x="5865170" y="3733800"/>
            <a:chExt cx="3659830" cy="2667000"/>
          </a:xfrm>
        </p:grpSpPr>
        <p:sp>
          <p:nvSpPr>
            <p:cNvPr id="24" name="Rectangle 23"/>
            <p:cNvSpPr/>
            <p:nvPr/>
          </p:nvSpPr>
          <p:spPr>
            <a:xfrm>
              <a:off x="7158690" y="5334000"/>
              <a:ext cx="1974759" cy="1044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12928" rIns="312928" bIns="312928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865170" y="3733800"/>
              <a:ext cx="3659830" cy="2667000"/>
              <a:chOff x="5865170" y="3733800"/>
              <a:chExt cx="3659830" cy="2667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943599" y="4063862"/>
                <a:ext cx="3276601" cy="2184537"/>
                <a:chOff x="406289" y="1015762"/>
                <a:chExt cx="2654079" cy="2184537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06289" y="1650830"/>
                  <a:ext cx="2654079" cy="1549469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90000"/>
                  </a:schemeClr>
                </a:solidFill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Rectangle 25"/>
                <p:cNvSpPr/>
                <p:nvPr/>
              </p:nvSpPr>
              <p:spPr>
                <a:xfrm>
                  <a:off x="1321474" y="1015762"/>
                  <a:ext cx="1599574" cy="1270138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312928" rIns="312928" bIns="312928" numCol="1" spcCol="1270" anchor="ctr" anchorCtr="0">
                  <a:noAutofit/>
                </a:bodyPr>
                <a:lstStyle/>
                <a:p>
                  <a:pPr lvl="0" algn="l" defTabSz="1955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4400" kern="1200"/>
                </a:p>
              </p:txBody>
            </p:sp>
          </p:grpSp>
          <p:sp>
            <p:nvSpPr>
              <p:cNvPr id="21" name="Hexagon 20"/>
              <p:cNvSpPr/>
              <p:nvPr/>
            </p:nvSpPr>
            <p:spPr>
              <a:xfrm>
                <a:off x="5865170" y="3733800"/>
                <a:ext cx="2440630" cy="1447800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TextBox 9"/>
              <p:cNvSpPr txBox="1"/>
              <p:nvPr/>
            </p:nvSpPr>
            <p:spPr>
              <a:xfrm>
                <a:off x="5943600" y="5181600"/>
                <a:ext cx="3581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b="1" dirty="0" smtClean="0"/>
                  <a:t>University-Driven Research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943600" y="5692914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b="1" dirty="0" smtClean="0"/>
                  <a:t>Demand-Driven Research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sz="2000" b="1" dirty="0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895600" y="2035506"/>
            <a:ext cx="6248399" cy="1698294"/>
            <a:chOff x="2819400" y="2111706"/>
            <a:chExt cx="6248399" cy="1698294"/>
          </a:xfrm>
        </p:grpSpPr>
        <p:sp>
          <p:nvSpPr>
            <p:cNvPr id="28" name="Rectangle 27"/>
            <p:cNvSpPr/>
            <p:nvPr/>
          </p:nvSpPr>
          <p:spPr>
            <a:xfrm>
              <a:off x="2819400" y="2450664"/>
              <a:ext cx="1333500" cy="10545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Academia operating in isolation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24400" y="2450664"/>
              <a:ext cx="1518726" cy="10545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quadruple helix </a:t>
              </a:r>
              <a:r>
                <a:rPr lang="en-US" b="1" dirty="0" smtClean="0">
                  <a:solidFill>
                    <a:schemeClr val="tx1"/>
                  </a:solidFill>
                </a:rPr>
                <a:t>partnership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705600" y="2111706"/>
              <a:ext cx="2362199" cy="1698294"/>
              <a:chOff x="2728023" y="72"/>
              <a:chExt cx="1623049" cy="1698294"/>
            </a:xfrm>
            <a:solidFill>
              <a:srgbClr val="00B0F0"/>
            </a:solidFill>
          </p:grpSpPr>
          <p:sp>
            <p:nvSpPr>
              <p:cNvPr id="36" name="Hexagon 35"/>
              <p:cNvSpPr/>
              <p:nvPr/>
            </p:nvSpPr>
            <p:spPr>
              <a:xfrm rot="5400000">
                <a:off x="2690401" y="37694"/>
                <a:ext cx="1698294" cy="1623049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Hexagon 4"/>
              <p:cNvSpPr/>
              <p:nvPr/>
            </p:nvSpPr>
            <p:spPr>
              <a:xfrm>
                <a:off x="2932264" y="234830"/>
                <a:ext cx="902150" cy="1036955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6858000" y="2381071"/>
              <a:ext cx="21377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Incubation</a:t>
              </a:r>
              <a:r>
                <a:rPr lang="en-US" b="1" dirty="0"/>
                <a:t>, development, </a:t>
              </a:r>
              <a:r>
                <a:rPr lang="en-US" b="1" dirty="0" smtClean="0"/>
                <a:t>&amp; </a:t>
              </a:r>
              <a:r>
                <a:rPr lang="en-US" b="1" dirty="0" err="1" smtClean="0"/>
                <a:t>commercialisation</a:t>
              </a:r>
              <a:r>
                <a:rPr lang="en-US" b="1" dirty="0" smtClean="0"/>
                <a:t> </a:t>
              </a:r>
              <a:r>
                <a:rPr lang="en-US" b="1" dirty="0"/>
                <a:t>of ideas</a:t>
              </a: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4267200" y="2743200"/>
              <a:ext cx="457200" cy="411897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396890" y="2819400"/>
              <a:ext cx="232510" cy="259259"/>
              <a:chOff x="6324600" y="2864941"/>
              <a:chExt cx="232510" cy="25925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324600" y="2864941"/>
                <a:ext cx="232510" cy="8420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324600" y="3039993"/>
                <a:ext cx="232510" cy="8420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" y="4713982"/>
            <a:ext cx="1695522" cy="107721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0735" y="6477000"/>
            <a:ext cx="3212683" cy="3810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696200" y="6492875"/>
            <a:ext cx="2133600" cy="365125"/>
          </a:xfrm>
        </p:spPr>
        <p:txBody>
          <a:bodyPr/>
          <a:lstStyle/>
          <a:p>
            <a:pPr algn="ctr"/>
            <a:fld id="{49B9D4E7-AE15-41E6-A082-73D2F428215D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00400" y="457200"/>
            <a:ext cx="6708768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SELECTED INITIATIVE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91000" y="1295400"/>
            <a:ext cx="4827563" cy="144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Focus on demand driven research,  via PPRN to provide solutions to </a:t>
            </a:r>
            <a:r>
              <a:rPr lang="en-US" sz="2000" dirty="0" smtClean="0">
                <a:solidFill>
                  <a:schemeClr val="tx1"/>
                </a:solidFill>
              </a:rPr>
              <a:t>SMEs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1000" y="2927043"/>
            <a:ext cx="4876800" cy="13401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This is done to facilitate meeting with industries by design and no longer by chance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91000" y="4495800"/>
            <a:ext cx="4876800" cy="182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It is hoped that the collaboration will move the companies up the value chain and enhance the bringing of solution to the market place</a:t>
            </a:r>
            <a:r>
              <a:rPr lang="en-US" sz="2000" dirty="0" smtClean="0">
                <a:solidFill>
                  <a:schemeClr val="tx1"/>
                </a:solidFill>
                <a:cs typeface="Arial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8912" r="25878" b="5932"/>
          <a:stretch/>
        </p:blipFill>
        <p:spPr bwMode="auto">
          <a:xfrm rot="21082511">
            <a:off x="312756" y="1746742"/>
            <a:ext cx="4244064" cy="3514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76400" y="1828800"/>
            <a:ext cx="5791200" cy="1447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MY" sz="1600" b="1" dirty="0">
                <a:solidFill>
                  <a:schemeClr val="tx1"/>
                </a:solidFill>
              </a:rPr>
              <a:t>An initiative by Ministry of Education (MOE) as one of the strategies to increase productivity and strengthen Malaysian economic development through innovation and commercialization programs. 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5600" y="166016"/>
            <a:ext cx="3328155" cy="1569660"/>
            <a:chOff x="3319310" y="944940"/>
            <a:chExt cx="2530025" cy="1569660"/>
          </a:xfrm>
        </p:grpSpPr>
        <p:sp>
          <p:nvSpPr>
            <p:cNvPr id="6" name="Rectangle 5"/>
            <p:cNvSpPr/>
            <p:nvPr/>
          </p:nvSpPr>
          <p:spPr>
            <a:xfrm>
              <a:off x="3319310" y="944940"/>
              <a:ext cx="253002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Bernard MT Condensed" panose="02050806060905020404" pitchFamily="18" charset="0"/>
                </a:rPr>
                <a:t>PUBLIC-PRIVATE</a:t>
              </a:r>
            </a:p>
            <a:p>
              <a:pPr algn="ctr"/>
              <a:r>
                <a:rPr lang="en-US" sz="32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Bernard MT Condensed" panose="02050806060905020404" pitchFamily="18" charset="0"/>
                </a:rPr>
                <a:t>RESEARCH NETWORK</a:t>
              </a:r>
            </a:p>
            <a:p>
              <a:pPr algn="ctr"/>
              <a:r>
                <a:rPr lang="en-US" sz="32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Bernard MT Condensed" panose="02050806060905020404" pitchFamily="18" charset="0"/>
                </a:rPr>
                <a:t>PPRN</a:t>
              </a:r>
              <a:endParaRPr lang="en-US" sz="3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ernard MT Condensed" panose="02050806060905020404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429000" y="2226724"/>
              <a:ext cx="762000" cy="0"/>
            </a:xfrm>
            <a:prstGeom prst="line">
              <a:avLst/>
            </a:prstGeom>
            <a:ln w="57150" cmpd="tri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953000" y="2226724"/>
              <a:ext cx="838200" cy="0"/>
            </a:xfrm>
            <a:prstGeom prst="line">
              <a:avLst/>
            </a:prstGeom>
            <a:ln w="57150" cmpd="tri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6"/>
          <p:cNvSpPr txBox="1"/>
          <p:nvPr/>
        </p:nvSpPr>
        <p:spPr>
          <a:xfrm>
            <a:off x="4648200" y="3559314"/>
            <a:ext cx="1905000" cy="7078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/>
              <a:t>69,000</a:t>
            </a:r>
            <a:r>
              <a:rPr lang="en-US" b="1" dirty="0" smtClean="0"/>
              <a:t> </a:t>
            </a:r>
            <a:endParaRPr lang="en-US" b="1" dirty="0"/>
          </a:p>
          <a:p>
            <a:pPr lvl="0" algn="ctr"/>
            <a:r>
              <a:rPr lang="en-US" sz="1600" b="1" dirty="0" smtClean="0"/>
              <a:t>lecturers</a:t>
            </a:r>
            <a:endParaRPr lang="en-US" sz="1600" b="1" dirty="0"/>
          </a:p>
        </p:txBody>
      </p:sp>
      <p:sp>
        <p:nvSpPr>
          <p:cNvPr id="13" name="TextBox 8"/>
          <p:cNvSpPr txBox="1"/>
          <p:nvPr/>
        </p:nvSpPr>
        <p:spPr>
          <a:xfrm>
            <a:off x="4648200" y="4572000"/>
            <a:ext cx="1905001" cy="70788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/>
              <a:t>24,000</a:t>
            </a:r>
          </a:p>
          <a:p>
            <a:pPr lvl="0" algn="ctr"/>
            <a:r>
              <a:rPr lang="en-US" sz="1600" b="1" dirty="0" smtClean="0"/>
              <a:t>PhD 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190499" y="5726668"/>
            <a:ext cx="876300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3688" algn="ctr"/>
            <a:r>
              <a:rPr lang="en-US" b="1" dirty="0" smtClean="0"/>
              <a:t>PPRN will optimize &amp; leverage resources </a:t>
            </a:r>
            <a:r>
              <a:rPr lang="en-US" b="1" dirty="0"/>
              <a:t>and expertise available </a:t>
            </a:r>
            <a:r>
              <a:rPr lang="en-US" b="1" dirty="0" smtClean="0"/>
              <a:t>at IHLs </a:t>
            </a:r>
            <a:r>
              <a:rPr lang="en-US" b="1" dirty="0"/>
              <a:t>and </a:t>
            </a:r>
            <a:r>
              <a:rPr lang="en-US" b="1" dirty="0" smtClean="0"/>
              <a:t>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Right Arrow Callout 2"/>
          <p:cNvSpPr/>
          <p:nvPr/>
        </p:nvSpPr>
        <p:spPr>
          <a:xfrm>
            <a:off x="1905000" y="3505200"/>
            <a:ext cx="2438400" cy="17526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IHL resources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31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78542"/>
            <a:ext cx="5212294" cy="6074658"/>
            <a:chOff x="1374143" y="-422896"/>
            <a:chExt cx="5212294" cy="5802868"/>
          </a:xfrm>
        </p:grpSpPr>
        <p:sp>
          <p:nvSpPr>
            <p:cNvPr id="10" name="Circular Arrow 9"/>
            <p:cNvSpPr/>
            <p:nvPr/>
          </p:nvSpPr>
          <p:spPr>
            <a:xfrm>
              <a:off x="2557563" y="-422896"/>
              <a:ext cx="4028874" cy="2602467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3507743" y="609600"/>
              <a:ext cx="2816857" cy="677965"/>
              <a:chOff x="5118420" y="729205"/>
              <a:chExt cx="2816857" cy="6779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257795" y="729205"/>
                <a:ext cx="2677482" cy="56619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ectangle 12"/>
              <p:cNvSpPr/>
              <p:nvPr/>
            </p:nvSpPr>
            <p:spPr>
              <a:xfrm>
                <a:off x="5118420" y="840974"/>
                <a:ext cx="2664456" cy="5661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en-MY" sz="1200" b="1" u="sng" kern="1200" dirty="0" smtClean="0"/>
                  <a:t>Product development &amp; </a:t>
                </a:r>
                <a:r>
                  <a:rPr lang="en-US" sz="1200" b="1" u="sng" kern="1200" dirty="0" smtClean="0"/>
                  <a:t>innovation</a:t>
                </a:r>
                <a:endParaRPr lang="en-US" sz="1200" b="1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200" dirty="0">
                    <a:solidFill>
                      <a:schemeClr val="tx1"/>
                    </a:solidFill>
                  </a:rPr>
                  <a:t>Develop new products, services or software or parts of them for a 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company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Innovate existing products of the company to the market need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1200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Shape 14"/>
            <p:cNvSpPr/>
            <p:nvPr/>
          </p:nvSpPr>
          <p:spPr>
            <a:xfrm>
              <a:off x="1374143" y="1265176"/>
              <a:ext cx="4572000" cy="271972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/>
            <p:cNvGrpSpPr/>
            <p:nvPr/>
          </p:nvGrpSpPr>
          <p:grpSpPr>
            <a:xfrm>
              <a:off x="2440943" y="1828800"/>
              <a:ext cx="3197865" cy="1080546"/>
              <a:chOff x="4345948" y="2057402"/>
              <a:chExt cx="3197865" cy="108054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495805" y="2057402"/>
                <a:ext cx="3048008" cy="56619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ctangle 17"/>
              <p:cNvSpPr/>
              <p:nvPr/>
            </p:nvSpPr>
            <p:spPr>
              <a:xfrm>
                <a:off x="4345948" y="2571752"/>
                <a:ext cx="3126904" cy="5661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MY" sz="1200" b="1" u="sng" kern="1200" dirty="0" smtClean="0"/>
                  <a:t>Process development &amp; innovation</a:t>
                </a:r>
                <a:endParaRPr lang="en-US" sz="1200" b="1" kern="120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200" dirty="0" smtClean="0">
                    <a:solidFill>
                      <a:schemeClr val="tx1"/>
                    </a:solidFill>
                  </a:rPr>
                  <a:t>Implementation </a:t>
                </a:r>
                <a:r>
                  <a:rPr lang="en-US" sz="1200" dirty="0">
                    <a:solidFill>
                      <a:schemeClr val="tx1"/>
                    </a:solidFill>
                  </a:rPr>
                  <a:t>of a new or significantly improved production processes, delivery method or services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200" dirty="0">
                    <a:solidFill>
                      <a:schemeClr val="tx1"/>
                    </a:solidFill>
                  </a:rPr>
                  <a:t>Streamline production to make it more efficient and to make better use of state-of-art technology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200" dirty="0">
                    <a:solidFill>
                      <a:schemeClr val="tx1"/>
                    </a:solidFill>
                  </a:rPr>
                  <a:t>Develop processes to scale up production</a:t>
                </a:r>
              </a:p>
            </p:txBody>
          </p:sp>
        </p:grpSp>
        <p:sp>
          <p:nvSpPr>
            <p:cNvPr id="20" name="Circular Arrow 19"/>
            <p:cNvSpPr/>
            <p:nvPr/>
          </p:nvSpPr>
          <p:spPr>
            <a:xfrm>
              <a:off x="2286000" y="3246372"/>
              <a:ext cx="4269743" cy="2133600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1" name="Group 20"/>
            <p:cNvGrpSpPr/>
            <p:nvPr/>
          </p:nvGrpSpPr>
          <p:grpSpPr>
            <a:xfrm>
              <a:off x="3507743" y="3048000"/>
              <a:ext cx="2819400" cy="1569972"/>
              <a:chOff x="5197337" y="3429001"/>
              <a:chExt cx="3122246" cy="156997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791204" y="3429001"/>
                <a:ext cx="2356792" cy="56619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5197337" y="4432777"/>
                <a:ext cx="3122246" cy="5661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r>
                  <a:rPr lang="en-US" sz="1200" b="1" u="sng" dirty="0">
                    <a:solidFill>
                      <a:schemeClr val="tx1"/>
                    </a:solidFill>
                  </a:rPr>
                  <a:t>Value enhancement in supply chain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200" dirty="0">
                    <a:solidFill>
                      <a:schemeClr val="tx1"/>
                    </a:solidFill>
                  </a:rPr>
                  <a:t>Sourcing components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200" dirty="0">
                    <a:solidFill>
                      <a:schemeClr val="tx1"/>
                    </a:solidFill>
                  </a:rPr>
                  <a:t>Warehouse &amp; logistic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200" dirty="0">
                    <a:solidFill>
                      <a:schemeClr val="tx1"/>
                    </a:solidFill>
                  </a:rPr>
                  <a:t>Help develop Information Systems solutions 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945094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Scope of Projects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How does it work?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881138169"/>
              </p:ext>
            </p:extLst>
          </p:nvPr>
        </p:nvGraphicFramePr>
        <p:xfrm>
          <a:off x="5638800" y="1143000"/>
          <a:ext cx="3093506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49B9D4E7-AE15-41E6-A082-73D2F42821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015053"/>
              </p:ext>
            </p:extLst>
          </p:nvPr>
        </p:nvGraphicFramePr>
        <p:xfrm>
          <a:off x="457200" y="685800"/>
          <a:ext cx="8229600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-152400" y="0"/>
            <a:ext cx="9448800" cy="7159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Application criteria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9144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81000" y="15240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9878" y="22860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30480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39624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45720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51816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5791200"/>
            <a:ext cx="304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9886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9D4E7-AE15-41E6-A082-73D2F428215D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52400" y="-76200"/>
            <a:ext cx="9448800" cy="7159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Project not within PPRN’s scope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7200"/>
            <a:ext cx="8229600" cy="533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b="1" dirty="0" smtClean="0"/>
              <a:t>Explorative/fundamental research</a:t>
            </a:r>
          </a:p>
          <a:p>
            <a:pPr marL="1030288" indent="-684213" algn="just">
              <a:spcBef>
                <a:spcPts val="0"/>
              </a:spcBef>
              <a:buNone/>
            </a:pPr>
            <a:r>
              <a:rPr lang="en-US" sz="1600" b="1" dirty="0" smtClean="0"/>
              <a:t>e.g.  - to study on the best raw material that are suitable for activated carbon using a specific technology that yet to develop</a:t>
            </a:r>
          </a:p>
          <a:p>
            <a:pPr marL="914400" indent="-568325" algn="just">
              <a:spcBef>
                <a:spcPts val="0"/>
              </a:spcBef>
              <a:buNone/>
            </a:pPr>
            <a:r>
              <a:rPr lang="en-US" sz="1600" b="1" dirty="0"/>
              <a:t>	</a:t>
            </a:r>
            <a:r>
              <a:rPr lang="en-US" sz="1600" b="1" dirty="0" smtClean="0"/>
              <a:t>- to study and develop materials to be used for the filtration media other than advances technology membrane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600" b="1" dirty="0" smtClean="0"/>
          </a:p>
          <a:p>
            <a:pPr algn="just">
              <a:spcBef>
                <a:spcPts val="0"/>
              </a:spcBef>
              <a:buFont typeface="+mj-lt"/>
              <a:buAutoNum type="arabicPeriod" startAt="2"/>
            </a:pPr>
            <a:r>
              <a:rPr lang="en-US" sz="1800" b="1" dirty="0" smtClean="0"/>
              <a:t>Solutions that not technological in nature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e.g.  -  to improve texture of cakes, cookies or any product, services that required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     </a:t>
            </a:r>
            <a:r>
              <a:rPr lang="en-US" sz="1600" b="1" dirty="0"/>
              <a:t> </a:t>
            </a:r>
            <a:r>
              <a:rPr lang="en-US" sz="1600" b="1" dirty="0" smtClean="0"/>
              <a:t> skills/training</a:t>
            </a:r>
            <a:endParaRPr lang="en-US" sz="1600" b="1" dirty="0"/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 smtClean="0"/>
          </a:p>
          <a:p>
            <a:pPr algn="just">
              <a:spcBef>
                <a:spcPts val="0"/>
              </a:spcBef>
              <a:buAutoNum type="arabicPeriod" startAt="3"/>
            </a:pPr>
            <a:r>
              <a:rPr lang="en-US" sz="1800" b="1" dirty="0" smtClean="0"/>
              <a:t>Management or marketing solutions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/>
              <a:t>        e.g. – how to use/utilize social media for marketing or </a:t>
            </a:r>
            <a:r>
              <a:rPr lang="en-US" sz="1600" b="1" dirty="0"/>
              <a:t>t</a:t>
            </a:r>
            <a:r>
              <a:rPr lang="en-US" sz="1600" b="1" dirty="0" smtClean="0"/>
              <a:t>o develop database for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     company human resource management</a:t>
            </a:r>
            <a:endParaRPr lang="en-US" sz="1600" b="1" dirty="0"/>
          </a:p>
          <a:p>
            <a:pPr marL="0" indent="0" algn="just">
              <a:spcBef>
                <a:spcPts val="0"/>
              </a:spcBef>
              <a:buNone/>
            </a:pPr>
            <a:endParaRPr lang="en-US" sz="1600" b="1" dirty="0" smtClean="0"/>
          </a:p>
          <a:p>
            <a:pPr algn="just">
              <a:spcBef>
                <a:spcPts val="0"/>
              </a:spcBef>
              <a:buAutoNum type="arabicPeriod" startAt="4"/>
            </a:pPr>
            <a:r>
              <a:rPr lang="en-US" sz="1800" b="1" dirty="0" smtClean="0"/>
              <a:t>To purchase off-the-shelve </a:t>
            </a:r>
            <a:r>
              <a:rPr lang="en-US" sz="1800" b="1" dirty="0"/>
              <a:t>solutions/ already available in </a:t>
            </a:r>
            <a:r>
              <a:rPr lang="en-US" sz="1800" b="1" dirty="0" smtClean="0"/>
              <a:t>market</a:t>
            </a:r>
          </a:p>
          <a:p>
            <a:pPr marL="914400" indent="-914400" algn="just">
              <a:spcBef>
                <a:spcPts val="0"/>
              </a:spcBef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e.g. – ready made machines, existing software or services like Microsoft </a:t>
            </a:r>
            <a:r>
              <a:rPr lang="en-US" sz="1600" b="1" dirty="0" err="1" smtClean="0"/>
              <a:t>Softwares</a:t>
            </a:r>
            <a:r>
              <a:rPr lang="en-US" sz="1600" b="1" dirty="0" smtClean="0"/>
              <a:t>,  </a:t>
            </a:r>
          </a:p>
          <a:p>
            <a:pPr marL="914400" indent="-914400" algn="just">
              <a:spcBef>
                <a:spcPts val="0"/>
              </a:spcBef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      AutoCAD etc.</a:t>
            </a:r>
          </a:p>
          <a:p>
            <a:pPr marL="1144588" indent="-1144588" algn="just">
              <a:spcBef>
                <a:spcPts val="0"/>
              </a:spcBef>
              <a:buNone/>
            </a:pPr>
            <a:endParaRPr lang="en-US" sz="1600" b="1" dirty="0" smtClean="0"/>
          </a:p>
          <a:p>
            <a:pPr algn="just">
              <a:spcBef>
                <a:spcPts val="0"/>
              </a:spcBef>
              <a:buAutoNum type="arabicPeriod" startAt="5"/>
            </a:pPr>
            <a:r>
              <a:rPr lang="en-US" sz="1800" b="1" dirty="0" smtClean="0"/>
              <a:t>Certification for product/services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/>
              <a:t>        e.g.   – HALAL, SIRIM, nutrition analysis </a:t>
            </a:r>
            <a:r>
              <a:rPr lang="en-US" sz="1600" b="1" dirty="0" err="1" smtClean="0"/>
              <a:t>etc</a:t>
            </a:r>
            <a:endParaRPr lang="en-US" sz="1600" b="1" dirty="0" smtClean="0"/>
          </a:p>
          <a:p>
            <a:pPr algn="just">
              <a:spcBef>
                <a:spcPts val="0"/>
              </a:spcBef>
              <a:buAutoNum type="arabicPeriod" startAt="5"/>
            </a:pPr>
            <a:endParaRPr lang="en-US" sz="1600" b="1" dirty="0" smtClean="0"/>
          </a:p>
          <a:p>
            <a:pPr algn="just">
              <a:spcBef>
                <a:spcPts val="0"/>
              </a:spcBef>
              <a:buAutoNum type="arabicPeriod" startAt="6"/>
            </a:pPr>
            <a:r>
              <a:rPr lang="en-US" sz="1800" b="1" dirty="0" smtClean="0"/>
              <a:t>Application for facilities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 smtClean="0"/>
              <a:t>        e.g.   – request to convert normal room to cold storage room for products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094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1248</Words>
  <Application>Microsoft Office PowerPoint</Application>
  <PresentationFormat>On-screen Show (4:3)</PresentationFormat>
  <Paragraphs>304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Funding mechanism</vt:lpstr>
      <vt:lpstr>Guideline for new SME definition (in effect from 1 January 2014) </vt:lpstr>
      <vt:lpstr>Incentive for Researchers </vt:lpstr>
      <vt:lpstr>PILOT STUDIES</vt:lpstr>
      <vt:lpstr>PowerPoint Presentation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acer</cp:lastModifiedBy>
  <cp:revision>89</cp:revision>
  <cp:lastPrinted>2015-06-15T04:49:57Z</cp:lastPrinted>
  <dcterms:created xsi:type="dcterms:W3CDTF">2014-11-13T03:04:40Z</dcterms:created>
  <dcterms:modified xsi:type="dcterms:W3CDTF">2018-04-23T07:41:34Z</dcterms:modified>
</cp:coreProperties>
</file>